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66" r:id="rId3"/>
    <p:sldId id="265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CD7"/>
    <a:srgbClr val="EA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4933"/>
  </p:normalViewPr>
  <p:slideViewPr>
    <p:cSldViewPr snapToGrid="0" snapToObjects="1">
      <p:cViewPr varScale="1">
        <p:scale>
          <a:sx n="110" d="100"/>
          <a:sy n="110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6F791-CED7-F147-8526-92547852F9D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51F0C-691A-504A-B9B2-D3E8EDAE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9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51F0C-691A-504A-B9B2-D3E8EDAED6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4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9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1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51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9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5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166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98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32972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26900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8000"/>
                    </a14:imgEffect>
                  </a14:imgLayer>
                </a14:imgProps>
              </a:ext>
            </a:extLst>
          </a:blip>
          <a:srcRect l="21060" b="40644"/>
          <a:stretch/>
        </p:blipFill>
        <p:spPr>
          <a:xfrm>
            <a:off x="1763" y="2309383"/>
            <a:ext cx="8542335" cy="4548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119891"/>
            <a:ext cx="1135258" cy="713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4300"/>
            <a:ext cx="111678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13916"/>
            <a:ext cx="9720073" cy="40972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809" y="5996199"/>
            <a:ext cx="1132367" cy="512969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5861" y="6566050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160" y="6558915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0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6E71-794F-3143-B5F0-3B69FE2D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C266B-A1CC-BB48-9771-63E168F81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4C4A-D596-D242-8F36-125C1D92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42CE1-7C92-204D-9764-2B325F0D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3329-9A04-FA45-9C90-5CC8F975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29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2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525665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F57924-D6BE-6348-A66A-7642B95B24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6552804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A2B16417-DD04-B94B-AC96-E4BA6A6C58EA}" type="datetimeFigureOut">
              <a:rPr lang="en-US" smtClean="0"/>
              <a:t>4/11/22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663">
          <p15:clr>
            <a:srgbClr val="F26B43"/>
          </p15:clr>
        </p15:guide>
        <p15:guide id="9" pos="3961">
          <p15:clr>
            <a:srgbClr val="F26B43"/>
          </p15:clr>
        </p15:guide>
        <p15:guide id="10" pos="3719">
          <p15:clr>
            <a:srgbClr val="F26B43"/>
          </p15:clr>
        </p15:guide>
        <p15:guide id="11" orient="horz" pos="4110">
          <p15:clr>
            <a:srgbClr val="F26B43"/>
          </p15:clr>
        </p15:guide>
        <p15:guide id="13" pos="7242">
          <p15:clr>
            <a:srgbClr val="F26B43"/>
          </p15:clr>
        </p15:guide>
        <p15:guide id="14" orient="horz" pos="981">
          <p15:clr>
            <a:srgbClr val="F26B43"/>
          </p15:clr>
        </p15:guide>
        <p15:guide id="15" pos="2772">
          <p15:clr>
            <a:srgbClr val="F26B43"/>
          </p15:clr>
        </p15:guide>
        <p15:guide id="16" pos="2570">
          <p15:clr>
            <a:srgbClr val="F26B43"/>
          </p15:clr>
        </p15:guide>
        <p15:guide id="17" pos="5110">
          <p15:clr>
            <a:srgbClr val="F26B43"/>
          </p15:clr>
        </p15:guide>
        <p15:guide id="18" pos="4908">
          <p15:clr>
            <a:srgbClr val="F26B43"/>
          </p15:clr>
        </p15:guide>
        <p15:guide id="19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5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8073FEA-C99D-F13B-0486-467970A1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/>
          <a:lstStyle/>
          <a:p>
            <a:r>
              <a:rPr lang="en-US" dirty="0"/>
              <a:t>Tutorial 3 – Turing Machines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EB02D0-16C0-22FE-06CA-B40F777D4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</p:spPr>
        <p:txBody>
          <a:bodyPr/>
          <a:lstStyle/>
          <a:p>
            <a:r>
              <a:rPr lang="en-US" dirty="0"/>
              <a:t>COMP2048</a:t>
            </a:r>
          </a:p>
        </p:txBody>
      </p:sp>
    </p:spTree>
    <p:extLst>
      <p:ext uri="{BB962C8B-B14F-4D97-AF65-F5344CB8AC3E}">
        <p14:creationId xmlns:p14="http://schemas.microsoft.com/office/powerpoint/2010/main" val="28782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816543-9C29-EF48-892B-EB35094E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8961B-A358-8843-A582-784A70194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D93EDE-69EB-BD47-8C85-C415D6A0642D}"/>
              </a:ext>
            </a:extLst>
          </p:cNvPr>
          <p:cNvSpPr/>
          <p:nvPr/>
        </p:nvSpPr>
        <p:spPr>
          <a:xfrm>
            <a:off x="741451" y="342900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DE95-00BB-6A48-80C6-0E0501FD73A2}"/>
              </a:ext>
            </a:extLst>
          </p:cNvPr>
          <p:cNvSpPr txBox="1"/>
          <p:nvPr/>
        </p:nvSpPr>
        <p:spPr>
          <a:xfrm>
            <a:off x="1158195" y="27885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0→x,R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0631D9-904E-434C-8DE3-D52713AE24F6}"/>
              </a:ext>
            </a:extLst>
          </p:cNvPr>
          <p:cNvSpPr/>
          <p:nvPr/>
        </p:nvSpPr>
        <p:spPr>
          <a:xfrm>
            <a:off x="2276084" y="247207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2AD2F0-D060-EA4B-A4B6-3DE5375819DD}"/>
              </a:ext>
            </a:extLst>
          </p:cNvPr>
          <p:cNvCxnSpPr>
            <a:stCxn id="10" idx="7"/>
            <a:endCxn id="20" idx="3"/>
          </p:cNvCxnSpPr>
          <p:nvPr/>
        </p:nvCxnSpPr>
        <p:spPr>
          <a:xfrm flipV="1">
            <a:off x="1197255" y="2927874"/>
            <a:ext cx="1157033" cy="5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2403543-12D9-F64A-9082-FFC1E1D6B2B3}"/>
              </a:ext>
            </a:extLst>
          </p:cNvPr>
          <p:cNvSpPr/>
          <p:nvPr/>
        </p:nvSpPr>
        <p:spPr>
          <a:xfrm>
            <a:off x="2276084" y="4531062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21655-6E9F-914D-8EE5-5291B1A8427D}"/>
              </a:ext>
            </a:extLst>
          </p:cNvPr>
          <p:cNvCxnSpPr>
            <a:cxnSpLocks/>
            <a:stCxn id="10" idx="5"/>
            <a:endCxn id="28" idx="1"/>
          </p:cNvCxnSpPr>
          <p:nvPr/>
        </p:nvCxnSpPr>
        <p:spPr>
          <a:xfrm>
            <a:off x="1197255" y="3884804"/>
            <a:ext cx="1157033" cy="72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E8232C-FBA6-4141-AAA4-9A2DCA7BE58E}"/>
              </a:ext>
            </a:extLst>
          </p:cNvPr>
          <p:cNvSpPr txBox="1"/>
          <p:nvPr/>
        </p:nvSpPr>
        <p:spPr>
          <a:xfrm>
            <a:off x="1158195" y="446783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1→x,R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A4ACECA-5131-5641-874B-F68C3A956844}"/>
              </a:ext>
            </a:extLst>
          </p:cNvPr>
          <p:cNvCxnSpPr>
            <a:stCxn id="20" idx="1"/>
            <a:endCxn id="20" idx="7"/>
          </p:cNvCxnSpPr>
          <p:nvPr/>
        </p:nvCxnSpPr>
        <p:spPr>
          <a:xfrm rot="5400000" flipH="1" flipV="1">
            <a:off x="2543088" y="2361474"/>
            <a:ext cx="12700" cy="377600"/>
          </a:xfrm>
          <a:prstGeom prst="curvedConnector3">
            <a:avLst>
              <a:gd name="adj1" fmla="val 469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2044C6-6292-3C41-9B6D-38A7460535FC}"/>
              </a:ext>
            </a:extLst>
          </p:cNvPr>
          <p:cNvSpPr txBox="1"/>
          <p:nvPr/>
        </p:nvSpPr>
        <p:spPr>
          <a:xfrm>
            <a:off x="1603188" y="175114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0,1→R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5359495-F388-AF47-8D24-A490E0BA58F3}"/>
              </a:ext>
            </a:extLst>
          </p:cNvPr>
          <p:cNvCxnSpPr>
            <a:stCxn id="28" idx="3"/>
            <a:endCxn id="28" idx="5"/>
          </p:cNvCxnSpPr>
          <p:nvPr/>
        </p:nvCxnSpPr>
        <p:spPr>
          <a:xfrm rot="16200000" flipH="1">
            <a:off x="2543088" y="4798066"/>
            <a:ext cx="12700" cy="377600"/>
          </a:xfrm>
          <a:prstGeom prst="curvedConnector3">
            <a:avLst>
              <a:gd name="adj1" fmla="val 45696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BC9EF09-C989-4D48-B111-A7CFA04B3E3D}"/>
              </a:ext>
            </a:extLst>
          </p:cNvPr>
          <p:cNvSpPr txBox="1"/>
          <p:nvPr/>
        </p:nvSpPr>
        <p:spPr>
          <a:xfrm>
            <a:off x="1521127" y="5420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0,1→R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A452A8-E590-D44C-8873-CAF75F197C77}"/>
              </a:ext>
            </a:extLst>
          </p:cNvPr>
          <p:cNvSpPr/>
          <p:nvPr/>
        </p:nvSpPr>
        <p:spPr>
          <a:xfrm>
            <a:off x="3866542" y="247207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73E70C-8372-B24A-AFCF-2228DA517AAF}"/>
              </a:ext>
            </a:extLst>
          </p:cNvPr>
          <p:cNvCxnSpPr>
            <a:cxnSpLocks/>
            <a:stCxn id="20" idx="6"/>
            <a:endCxn id="39" idx="2"/>
          </p:cNvCxnSpPr>
          <p:nvPr/>
        </p:nvCxnSpPr>
        <p:spPr>
          <a:xfrm>
            <a:off x="2810092" y="2739074"/>
            <a:ext cx="105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2BCD444-18E0-774B-868E-9A6E0B4A8463}"/>
              </a:ext>
            </a:extLst>
          </p:cNvPr>
          <p:cNvSpPr txBox="1"/>
          <p:nvPr/>
        </p:nvSpPr>
        <p:spPr>
          <a:xfrm>
            <a:off x="3007880" y="236560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#→R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E2C7A40-C264-F248-8D01-24350DCC14C3}"/>
              </a:ext>
            </a:extLst>
          </p:cNvPr>
          <p:cNvSpPr/>
          <p:nvPr/>
        </p:nvSpPr>
        <p:spPr>
          <a:xfrm>
            <a:off x="3866542" y="4531062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3575B1-29B5-B84A-BCDF-75837D87B648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2810092" y="4798066"/>
            <a:ext cx="105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88E2B-1DD5-7742-BF2B-F3448D1C9BE9}"/>
              </a:ext>
            </a:extLst>
          </p:cNvPr>
          <p:cNvSpPr txBox="1"/>
          <p:nvPr/>
        </p:nvSpPr>
        <p:spPr>
          <a:xfrm>
            <a:off x="2977308" y="44287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#→R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482C21-937E-DA4E-BC13-CECF9B3BF728}"/>
              </a:ext>
            </a:extLst>
          </p:cNvPr>
          <p:cNvSpPr/>
          <p:nvPr/>
        </p:nvSpPr>
        <p:spPr>
          <a:xfrm>
            <a:off x="5375191" y="342900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D3C04D-302B-924B-9FFE-02039BD994A3}"/>
              </a:ext>
            </a:extLst>
          </p:cNvPr>
          <p:cNvCxnSpPr>
            <a:cxnSpLocks/>
            <a:stCxn id="39" idx="5"/>
            <a:endCxn id="52" idx="1"/>
          </p:cNvCxnSpPr>
          <p:nvPr/>
        </p:nvCxnSpPr>
        <p:spPr>
          <a:xfrm>
            <a:off x="4322346" y="2927874"/>
            <a:ext cx="1131049" cy="5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471279-161B-E84F-AAC8-510331E20D1A}"/>
              </a:ext>
            </a:extLst>
          </p:cNvPr>
          <p:cNvCxnSpPr>
            <a:cxnSpLocks/>
            <a:stCxn id="44" idx="7"/>
            <a:endCxn id="52" idx="3"/>
          </p:cNvCxnSpPr>
          <p:nvPr/>
        </p:nvCxnSpPr>
        <p:spPr>
          <a:xfrm flipV="1">
            <a:off x="4322346" y="3884804"/>
            <a:ext cx="1131049" cy="72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DF9A344-E7DC-4149-B9DB-2724FBB5D7C0}"/>
              </a:ext>
            </a:extLst>
          </p:cNvPr>
          <p:cNvSpPr txBox="1"/>
          <p:nvPr/>
        </p:nvSpPr>
        <p:spPr>
          <a:xfrm>
            <a:off x="4745729" y="27856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0→x,L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252699-7267-E04D-A45B-CE7359A47762}"/>
              </a:ext>
            </a:extLst>
          </p:cNvPr>
          <p:cNvSpPr txBox="1"/>
          <p:nvPr/>
        </p:nvSpPr>
        <p:spPr>
          <a:xfrm>
            <a:off x="4744209" y="43463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1→x,L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72F32B-9E37-9249-9A4D-2DF19D1B22E2}"/>
              </a:ext>
            </a:extLst>
          </p:cNvPr>
          <p:cNvSpPr/>
          <p:nvPr/>
        </p:nvSpPr>
        <p:spPr>
          <a:xfrm>
            <a:off x="7074209" y="342900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973D2A-E391-E94A-8198-322539A943F1}"/>
              </a:ext>
            </a:extLst>
          </p:cNvPr>
          <p:cNvCxnSpPr>
            <a:cxnSpLocks/>
            <a:stCxn id="52" idx="6"/>
            <a:endCxn id="64" idx="2"/>
          </p:cNvCxnSpPr>
          <p:nvPr/>
        </p:nvCxnSpPr>
        <p:spPr>
          <a:xfrm>
            <a:off x="5909199" y="3696004"/>
            <a:ext cx="116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4FA5DE0-F62E-C44C-8387-17B5B11BE335}"/>
              </a:ext>
            </a:extLst>
          </p:cNvPr>
          <p:cNvSpPr txBox="1"/>
          <p:nvPr/>
        </p:nvSpPr>
        <p:spPr>
          <a:xfrm>
            <a:off x="6170250" y="32544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#→L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84D69E51-1E57-A143-B765-F38452B4EF96}"/>
              </a:ext>
            </a:extLst>
          </p:cNvPr>
          <p:cNvCxnSpPr>
            <a:stCxn id="39" idx="1"/>
            <a:endCxn id="39" idx="7"/>
          </p:cNvCxnSpPr>
          <p:nvPr/>
        </p:nvCxnSpPr>
        <p:spPr>
          <a:xfrm rot="5400000" flipH="1" flipV="1">
            <a:off x="4133546" y="2361474"/>
            <a:ext cx="12700" cy="377600"/>
          </a:xfrm>
          <a:prstGeom prst="curvedConnector3">
            <a:avLst>
              <a:gd name="adj1" fmla="val 40592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A0DC999-73F2-194B-85C4-BCD016A2F2A8}"/>
              </a:ext>
            </a:extLst>
          </p:cNvPr>
          <p:cNvSpPr txBox="1"/>
          <p:nvPr/>
        </p:nvSpPr>
        <p:spPr>
          <a:xfrm>
            <a:off x="3784732" y="16625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x→R</a:t>
            </a:r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9842E14F-91E7-F446-9DEA-F08EDD4B9CCD}"/>
              </a:ext>
            </a:extLst>
          </p:cNvPr>
          <p:cNvCxnSpPr>
            <a:stCxn id="44" idx="3"/>
            <a:endCxn id="44" idx="5"/>
          </p:cNvCxnSpPr>
          <p:nvPr/>
        </p:nvCxnSpPr>
        <p:spPr>
          <a:xfrm rot="16200000" flipH="1">
            <a:off x="4133546" y="4798066"/>
            <a:ext cx="12700" cy="377600"/>
          </a:xfrm>
          <a:prstGeom prst="curvedConnector3">
            <a:avLst>
              <a:gd name="adj1" fmla="val 4685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E7C13A2-03CF-094F-814B-D92305ECDD8B}"/>
              </a:ext>
            </a:extLst>
          </p:cNvPr>
          <p:cNvSpPr txBox="1"/>
          <p:nvPr/>
        </p:nvSpPr>
        <p:spPr>
          <a:xfrm>
            <a:off x="3791082" y="55661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x→R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0EC18AF5-5AEF-764E-B5CD-7C2C70E1C4C4}"/>
              </a:ext>
            </a:extLst>
          </p:cNvPr>
          <p:cNvCxnSpPr>
            <a:stCxn id="52" idx="4"/>
            <a:endCxn id="52" idx="5"/>
          </p:cNvCxnSpPr>
          <p:nvPr/>
        </p:nvCxnSpPr>
        <p:spPr>
          <a:xfrm rot="5400000" flipH="1" flipV="1">
            <a:off x="5697493" y="3829506"/>
            <a:ext cx="78204" cy="188800"/>
          </a:xfrm>
          <a:prstGeom prst="curvedConnector3">
            <a:avLst>
              <a:gd name="adj1" fmla="val -7752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515050-8DD1-2648-8711-52F18485F62B}"/>
              </a:ext>
            </a:extLst>
          </p:cNvPr>
          <p:cNvSpPr txBox="1"/>
          <p:nvPr/>
        </p:nvSpPr>
        <p:spPr>
          <a:xfrm>
            <a:off x="5835126" y="43020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0,1,x→L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34717369-A691-1945-928C-12F5E90DFD9A}"/>
              </a:ext>
            </a:extLst>
          </p:cNvPr>
          <p:cNvCxnSpPr>
            <a:stCxn id="64" idx="1"/>
            <a:endCxn id="64" idx="7"/>
          </p:cNvCxnSpPr>
          <p:nvPr/>
        </p:nvCxnSpPr>
        <p:spPr>
          <a:xfrm rot="5400000" flipH="1" flipV="1">
            <a:off x="7341213" y="3318404"/>
            <a:ext cx="12700" cy="377600"/>
          </a:xfrm>
          <a:prstGeom prst="curvedConnector3">
            <a:avLst>
              <a:gd name="adj1" fmla="val 5340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3431FF9-EF3E-3D43-A4DA-02282C126FED}"/>
              </a:ext>
            </a:extLst>
          </p:cNvPr>
          <p:cNvSpPr txBox="1"/>
          <p:nvPr/>
        </p:nvSpPr>
        <p:spPr>
          <a:xfrm>
            <a:off x="6909043" y="24332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0,1→L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AC1D91C-7399-9147-9BA3-4913C7154C0A}"/>
              </a:ext>
            </a:extLst>
          </p:cNvPr>
          <p:cNvCxnSpPr>
            <a:stCxn id="64" idx="4"/>
            <a:endCxn id="10" idx="4"/>
          </p:cNvCxnSpPr>
          <p:nvPr/>
        </p:nvCxnSpPr>
        <p:spPr>
          <a:xfrm rot="5400000">
            <a:off x="4174834" y="796629"/>
            <a:ext cx="12700" cy="6332758"/>
          </a:xfrm>
          <a:prstGeom prst="bentConnector3">
            <a:avLst>
              <a:gd name="adj1" fmla="val 19963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61F834-2340-B045-965B-FE5E3E6F9BFC}"/>
              </a:ext>
            </a:extLst>
          </p:cNvPr>
          <p:cNvSpPr txBox="1"/>
          <p:nvPr/>
        </p:nvSpPr>
        <p:spPr>
          <a:xfrm>
            <a:off x="2853992" y="60562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x→R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1A0E2A1-B1A9-3E40-8FCF-A0C5AA661790}"/>
              </a:ext>
            </a:extLst>
          </p:cNvPr>
          <p:cNvSpPr/>
          <p:nvPr/>
        </p:nvSpPr>
        <p:spPr>
          <a:xfrm>
            <a:off x="2264894" y="3421194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F88213-ADD9-AF46-99D6-4F55FB23A876}"/>
              </a:ext>
            </a:extLst>
          </p:cNvPr>
          <p:cNvCxnSpPr>
            <a:stCxn id="10" idx="6"/>
            <a:endCxn id="67" idx="2"/>
          </p:cNvCxnSpPr>
          <p:nvPr/>
        </p:nvCxnSpPr>
        <p:spPr>
          <a:xfrm flipV="1">
            <a:off x="1275459" y="3688198"/>
            <a:ext cx="989435" cy="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2FE8C8-85CA-2342-B638-3A4363C82B4F}"/>
              </a:ext>
            </a:extLst>
          </p:cNvPr>
          <p:cNvSpPr txBox="1"/>
          <p:nvPr/>
        </p:nvSpPr>
        <p:spPr>
          <a:xfrm>
            <a:off x="1476420" y="335753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#→R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1A71318-2AD4-AA45-B2A0-66EF40130B81}"/>
              </a:ext>
            </a:extLst>
          </p:cNvPr>
          <p:cNvCxnSpPr>
            <a:stCxn id="67" idx="0"/>
            <a:endCxn id="67" idx="7"/>
          </p:cNvCxnSpPr>
          <p:nvPr/>
        </p:nvCxnSpPr>
        <p:spPr>
          <a:xfrm rot="16200000" flipH="1">
            <a:off x="2587196" y="3365896"/>
            <a:ext cx="78204" cy="188800"/>
          </a:xfrm>
          <a:prstGeom prst="curvedConnector3">
            <a:avLst>
              <a:gd name="adj1" fmla="val -4067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9B114A-0532-7341-8C6D-675759655391}"/>
              </a:ext>
            </a:extLst>
          </p:cNvPr>
          <p:cNvSpPr txBox="1"/>
          <p:nvPr/>
        </p:nvSpPr>
        <p:spPr>
          <a:xfrm>
            <a:off x="2682768" y="298588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x→R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19C2697-38D9-FB44-AF8D-5B3117CB6A58}"/>
              </a:ext>
            </a:extLst>
          </p:cNvPr>
          <p:cNvSpPr/>
          <p:nvPr/>
        </p:nvSpPr>
        <p:spPr>
          <a:xfrm>
            <a:off x="3784732" y="3406555"/>
            <a:ext cx="992180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accept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53DF81-BA8A-0D43-9F97-5805E2F21125}"/>
              </a:ext>
            </a:extLst>
          </p:cNvPr>
          <p:cNvCxnSpPr>
            <a:cxnSpLocks/>
            <a:stCxn id="67" idx="6"/>
          </p:cNvCxnSpPr>
          <p:nvPr/>
        </p:nvCxnSpPr>
        <p:spPr>
          <a:xfrm flipV="1">
            <a:off x="2798902" y="3683266"/>
            <a:ext cx="992180" cy="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0CAE473-DCE8-E249-A6C6-19FFE15735E9}"/>
                  </a:ext>
                </a:extLst>
              </p:cNvPr>
              <p:cNvSpPr txBox="1"/>
              <p:nvPr/>
            </p:nvSpPr>
            <p:spPr>
              <a:xfrm>
                <a:off x="2884939" y="3648139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→R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0CAE473-DCE8-E249-A6C6-19FFE157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939" y="3648139"/>
                <a:ext cx="798617" cy="369332"/>
              </a:xfrm>
              <a:prstGeom prst="rect">
                <a:avLst/>
              </a:prstGeom>
              <a:blipFill>
                <a:blip r:embed="rId2"/>
                <a:stretch>
                  <a:fillRect t="-6667" r="-634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25DF245-E5B7-E345-8D3D-9F70C7E08DF8}"/>
              </a:ext>
            </a:extLst>
          </p:cNvPr>
          <p:cNvSpPr txBox="1"/>
          <p:nvPr/>
        </p:nvSpPr>
        <p:spPr>
          <a:xfrm>
            <a:off x="8519871" y="1102598"/>
            <a:ext cx="275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𝐴𝐴={𝑤#𝑤 | 𝑤 ∈{0,1}∗}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3AF39B-6918-4647-9E7A-49EEBAE0EDA6}"/>
                  </a:ext>
                </a:extLst>
              </p:cNvPr>
              <p:cNvSpPr txBox="1"/>
              <p:nvPr/>
            </p:nvSpPr>
            <p:spPr>
              <a:xfrm>
                <a:off x="8203347" y="1864520"/>
                <a:ext cx="3824530" cy="2855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𝑞𝑎𝑐𝑐𝑒𝑝𝑡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</a:rPr>
                        <m:t>𝑟𝑒𝑗𝑒𝑐𝑡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1, #</m:t>
                          </m:r>
                        </m:e>
                      </m:d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algn="ctr"/>
                <a:endParaRPr lang="en-AU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 1, #,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,⊔}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𝑑𝑖𝑎𝑔𝑟𝑎𝑚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algn="ctr"/>
                <a:endParaRPr lang="en-AU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3AF39B-6918-4647-9E7A-49EEBAE0E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347" y="1864520"/>
                <a:ext cx="3824530" cy="2855975"/>
              </a:xfrm>
              <a:prstGeom prst="rect">
                <a:avLst/>
              </a:prstGeom>
              <a:blipFill>
                <a:blip r:embed="rId3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2DB049-8458-9644-846B-BD29A1A4B094}"/>
              </a:ext>
            </a:extLst>
          </p:cNvPr>
          <p:cNvCxnSpPr/>
          <p:nvPr/>
        </p:nvCxnSpPr>
        <p:spPr>
          <a:xfrm>
            <a:off x="281354" y="3696004"/>
            <a:ext cx="460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B91F4C-1E3A-B848-94A6-65E74E37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B0A3B-3416-FE49-9BA4-6CA128C318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8226DB-AED5-274B-8BAC-EC459FE3C714}"/>
              </a:ext>
            </a:extLst>
          </p:cNvPr>
          <p:cNvCxnSpPr>
            <a:cxnSpLocks/>
          </p:cNvCxnSpPr>
          <p:nvPr/>
        </p:nvCxnSpPr>
        <p:spPr>
          <a:xfrm>
            <a:off x="3657599" y="1711569"/>
            <a:ext cx="0" cy="4684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69196-B7B1-AB4B-A431-D02A77B5F3A2}"/>
              </a:ext>
            </a:extLst>
          </p:cNvPr>
          <p:cNvCxnSpPr>
            <a:cxnSpLocks/>
          </p:cNvCxnSpPr>
          <p:nvPr/>
        </p:nvCxnSpPr>
        <p:spPr>
          <a:xfrm>
            <a:off x="5193322" y="1711569"/>
            <a:ext cx="0" cy="4684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5C0793-3386-8D47-AB70-C9424D8484FC}"/>
              </a:ext>
            </a:extLst>
          </p:cNvPr>
          <p:cNvCxnSpPr>
            <a:cxnSpLocks/>
          </p:cNvCxnSpPr>
          <p:nvPr/>
        </p:nvCxnSpPr>
        <p:spPr>
          <a:xfrm>
            <a:off x="6857999" y="1711569"/>
            <a:ext cx="0" cy="4684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56F4B5-D447-1643-8B81-E21F5655B3C9}"/>
              </a:ext>
            </a:extLst>
          </p:cNvPr>
          <p:cNvCxnSpPr>
            <a:cxnSpLocks/>
          </p:cNvCxnSpPr>
          <p:nvPr/>
        </p:nvCxnSpPr>
        <p:spPr>
          <a:xfrm>
            <a:off x="8428891" y="1711569"/>
            <a:ext cx="0" cy="4684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D691B3-9437-164E-896E-97F426A40753}"/>
              </a:ext>
            </a:extLst>
          </p:cNvPr>
          <p:cNvCxnSpPr>
            <a:cxnSpLocks/>
          </p:cNvCxnSpPr>
          <p:nvPr/>
        </p:nvCxnSpPr>
        <p:spPr>
          <a:xfrm>
            <a:off x="1559168" y="2391508"/>
            <a:ext cx="9937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730523-31E5-174B-84C3-9E157B736998}"/>
              </a:ext>
            </a:extLst>
          </p:cNvPr>
          <p:cNvSpPr txBox="1"/>
          <p:nvPr/>
        </p:nvSpPr>
        <p:spPr>
          <a:xfrm>
            <a:off x="1559168" y="20170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D17202-7CB6-B04E-A0EA-32492C744564}"/>
              </a:ext>
            </a:extLst>
          </p:cNvPr>
          <p:cNvCxnSpPr/>
          <p:nvPr/>
        </p:nvCxnSpPr>
        <p:spPr>
          <a:xfrm>
            <a:off x="1746738" y="1711569"/>
            <a:ext cx="1430216" cy="586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ACEED0-585F-1242-9B94-48137F169D07}"/>
              </a:ext>
            </a:extLst>
          </p:cNvPr>
          <p:cNvSpPr txBox="1"/>
          <p:nvPr/>
        </p:nvSpPr>
        <p:spPr>
          <a:xfrm>
            <a:off x="2513654" y="165074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701B09C0-DE9B-1F45-A41E-4A6A6BD0C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765"/>
              </p:ext>
            </p:extLst>
          </p:nvPr>
        </p:nvGraphicFramePr>
        <p:xfrm>
          <a:off x="2242511" y="2558468"/>
          <a:ext cx="481654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4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q1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964C24B-C1B4-7C43-A44F-D02D7798D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58115"/>
              </p:ext>
            </p:extLst>
          </p:nvPr>
        </p:nvGraphicFramePr>
        <p:xfrm>
          <a:off x="2235199" y="3318575"/>
          <a:ext cx="481654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4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q2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2FF7143-A0C5-B54F-ACB5-289DE9EAE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66527"/>
              </p:ext>
            </p:extLst>
          </p:nvPr>
        </p:nvGraphicFramePr>
        <p:xfrm>
          <a:off x="2235199" y="4081607"/>
          <a:ext cx="481654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4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q3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C20EB64-D1F8-0149-B896-DAD158C5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02130"/>
              </p:ext>
            </p:extLst>
          </p:nvPr>
        </p:nvGraphicFramePr>
        <p:xfrm>
          <a:off x="2235199" y="4775382"/>
          <a:ext cx="481654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4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BB37718-CCCB-484F-B7FF-A86AED9A2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11262"/>
              </p:ext>
            </p:extLst>
          </p:nvPr>
        </p:nvGraphicFramePr>
        <p:xfrm>
          <a:off x="2221019" y="5336208"/>
          <a:ext cx="481654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4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q8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AB6802B-46B4-0346-9C03-01A2B6191EC6}"/>
              </a:ext>
            </a:extLst>
          </p:cNvPr>
          <p:cNvSpPr txBox="1"/>
          <p:nvPr/>
        </p:nvSpPr>
        <p:spPr>
          <a:xfrm>
            <a:off x="4315511" y="17855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BC9EA2-877D-3C41-BEA3-B1487753DEB1}"/>
              </a:ext>
            </a:extLst>
          </p:cNvPr>
          <p:cNvSpPr txBox="1"/>
          <p:nvPr/>
        </p:nvSpPr>
        <p:spPr>
          <a:xfrm>
            <a:off x="5936430" y="1758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3D93B0-A291-764E-AE2D-B8A28F6DC447}"/>
              </a:ext>
            </a:extLst>
          </p:cNvPr>
          <p:cNvSpPr txBox="1"/>
          <p:nvPr/>
        </p:nvSpPr>
        <p:spPr>
          <a:xfrm>
            <a:off x="7467158" y="1785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C1087-D073-1F45-9B2F-DAB36CF36024}"/>
              </a:ext>
            </a:extLst>
          </p:cNvPr>
          <p:cNvSpPr txBox="1"/>
          <p:nvPr/>
        </p:nvSpPr>
        <p:spPr>
          <a:xfrm>
            <a:off x="9117200" y="181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4CC796-97D8-4F47-82CC-C2E9083E2E8C}"/>
              </a:ext>
            </a:extLst>
          </p:cNvPr>
          <p:cNvCxnSpPr>
            <a:cxnSpLocks/>
          </p:cNvCxnSpPr>
          <p:nvPr/>
        </p:nvCxnSpPr>
        <p:spPr>
          <a:xfrm>
            <a:off x="9988060" y="1711569"/>
            <a:ext cx="0" cy="4684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F2DB3-7D9B-F640-905A-DD8FFFBE9AB0}"/>
                  </a:ext>
                </a:extLst>
              </p:cNvPr>
              <p:cNvSpPr txBox="1"/>
              <p:nvPr/>
            </p:nvSpPr>
            <p:spPr>
              <a:xfrm>
                <a:off x="10619431" y="178550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F2DB3-7D9B-F640-905A-DD8FFFBE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431" y="1785507"/>
                <a:ext cx="4138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Table 21">
            <a:extLst>
              <a:ext uri="{FF2B5EF4-FFF2-40B4-BE49-F238E27FC236}">
                <a16:creationId xmlns:a16="http://schemas.microsoft.com/office/drawing/2014/main" id="{372435AB-3A54-8941-AD5E-C86562A1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4987"/>
              </p:ext>
            </p:extLst>
          </p:nvPr>
        </p:nvGraphicFramePr>
        <p:xfrm>
          <a:off x="3944245" y="2555499"/>
          <a:ext cx="113366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6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(q2,x,R)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36" name="Table 21">
            <a:extLst>
              <a:ext uri="{FF2B5EF4-FFF2-40B4-BE49-F238E27FC236}">
                <a16:creationId xmlns:a16="http://schemas.microsoft.com/office/drawing/2014/main" id="{4A6D3EC7-6A9C-B446-B08A-81E1C36B1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3319"/>
              </p:ext>
            </p:extLst>
          </p:nvPr>
        </p:nvGraphicFramePr>
        <p:xfrm>
          <a:off x="5526050" y="2555499"/>
          <a:ext cx="113366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6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(q3,x,R)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37" name="Table 21">
            <a:extLst>
              <a:ext uri="{FF2B5EF4-FFF2-40B4-BE49-F238E27FC236}">
                <a16:creationId xmlns:a16="http://schemas.microsoft.com/office/drawing/2014/main" id="{9779B452-76B8-B248-9AA5-31FBA8F01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65868"/>
              </p:ext>
            </p:extLst>
          </p:nvPr>
        </p:nvGraphicFramePr>
        <p:xfrm>
          <a:off x="7519651" y="2544565"/>
          <a:ext cx="72883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83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39" name="Table 21">
            <a:extLst>
              <a:ext uri="{FF2B5EF4-FFF2-40B4-BE49-F238E27FC236}">
                <a16:creationId xmlns:a16="http://schemas.microsoft.com/office/drawing/2014/main" id="{30A6C75D-056A-AB4D-B845-4B2CA403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57082"/>
              </p:ext>
            </p:extLst>
          </p:nvPr>
        </p:nvGraphicFramePr>
        <p:xfrm>
          <a:off x="8706820" y="2555499"/>
          <a:ext cx="113366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6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(q8, ,R)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40" name="Table 21">
            <a:extLst>
              <a:ext uri="{FF2B5EF4-FFF2-40B4-BE49-F238E27FC236}">
                <a16:creationId xmlns:a16="http://schemas.microsoft.com/office/drawing/2014/main" id="{D5DD952B-2E77-FC4F-956F-94CE94547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05779"/>
              </p:ext>
            </p:extLst>
          </p:nvPr>
        </p:nvGraphicFramePr>
        <p:xfrm>
          <a:off x="10670818" y="2544565"/>
          <a:ext cx="72883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83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42" name="Table 21">
            <a:extLst>
              <a:ext uri="{FF2B5EF4-FFF2-40B4-BE49-F238E27FC236}">
                <a16:creationId xmlns:a16="http://schemas.microsoft.com/office/drawing/2014/main" id="{6DD4724C-2503-5048-A72E-80D00D674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45148"/>
              </p:ext>
            </p:extLst>
          </p:nvPr>
        </p:nvGraphicFramePr>
        <p:xfrm>
          <a:off x="3923105" y="3289345"/>
          <a:ext cx="113366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6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(q2, ,R)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43" name="Table 21">
            <a:extLst>
              <a:ext uri="{FF2B5EF4-FFF2-40B4-BE49-F238E27FC236}">
                <a16:creationId xmlns:a16="http://schemas.microsoft.com/office/drawing/2014/main" id="{68B5DD9B-267A-E84D-8C9F-79CDC68CB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83257"/>
              </p:ext>
            </p:extLst>
          </p:nvPr>
        </p:nvGraphicFramePr>
        <p:xfrm>
          <a:off x="5526050" y="3289345"/>
          <a:ext cx="113366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6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(q2, ,R)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44" name="Table 21">
            <a:extLst>
              <a:ext uri="{FF2B5EF4-FFF2-40B4-BE49-F238E27FC236}">
                <a16:creationId xmlns:a16="http://schemas.microsoft.com/office/drawing/2014/main" id="{019A6976-4AC8-D846-AD98-C41E94EF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69607"/>
              </p:ext>
            </p:extLst>
          </p:nvPr>
        </p:nvGraphicFramePr>
        <p:xfrm>
          <a:off x="8706820" y="3289345"/>
          <a:ext cx="113366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6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(q4, ,R)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45" name="Table 21">
            <a:extLst>
              <a:ext uri="{FF2B5EF4-FFF2-40B4-BE49-F238E27FC236}">
                <a16:creationId xmlns:a16="http://schemas.microsoft.com/office/drawing/2014/main" id="{06DFF9B1-27D7-974B-A9F7-2C60E1C48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13390"/>
              </p:ext>
            </p:extLst>
          </p:nvPr>
        </p:nvGraphicFramePr>
        <p:xfrm>
          <a:off x="7519651" y="3318575"/>
          <a:ext cx="72883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83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46" name="Table 21">
            <a:extLst>
              <a:ext uri="{FF2B5EF4-FFF2-40B4-BE49-F238E27FC236}">
                <a16:creationId xmlns:a16="http://schemas.microsoft.com/office/drawing/2014/main" id="{43B98D12-9D15-624D-8805-C5B147CB9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2313"/>
              </p:ext>
            </p:extLst>
          </p:nvPr>
        </p:nvGraphicFramePr>
        <p:xfrm>
          <a:off x="10670818" y="3289345"/>
          <a:ext cx="72883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83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47" name="Table 21">
            <a:extLst>
              <a:ext uri="{FF2B5EF4-FFF2-40B4-BE49-F238E27FC236}">
                <a16:creationId xmlns:a16="http://schemas.microsoft.com/office/drawing/2014/main" id="{B6482029-C5DC-9348-AE4B-CD2B2AB7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11605"/>
              </p:ext>
            </p:extLst>
          </p:nvPr>
        </p:nvGraphicFramePr>
        <p:xfrm>
          <a:off x="4290470" y="5336208"/>
          <a:ext cx="72883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83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48" name="Table 21">
            <a:extLst>
              <a:ext uri="{FF2B5EF4-FFF2-40B4-BE49-F238E27FC236}">
                <a16:creationId xmlns:a16="http://schemas.microsoft.com/office/drawing/2014/main" id="{A5076318-AB6B-1643-B8ED-30F218F4F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94002"/>
              </p:ext>
            </p:extLst>
          </p:nvPr>
        </p:nvGraphicFramePr>
        <p:xfrm>
          <a:off x="5852829" y="5336208"/>
          <a:ext cx="72883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83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49" name="Table 21">
            <a:extLst>
              <a:ext uri="{FF2B5EF4-FFF2-40B4-BE49-F238E27FC236}">
                <a16:creationId xmlns:a16="http://schemas.microsoft.com/office/drawing/2014/main" id="{86DB1C38-F9F3-EA4D-8361-1BF9D055D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02222"/>
              </p:ext>
            </p:extLst>
          </p:nvPr>
        </p:nvGraphicFramePr>
        <p:xfrm>
          <a:off x="10228005" y="5329608"/>
          <a:ext cx="1963995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95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(qaccept, , 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50" name="Table 21">
            <a:extLst>
              <a:ext uri="{FF2B5EF4-FFF2-40B4-BE49-F238E27FC236}">
                <a16:creationId xmlns:a16="http://schemas.microsoft.com/office/drawing/2014/main" id="{4A1C7CAC-CDA0-AA45-91BE-38019E64C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16922"/>
              </p:ext>
            </p:extLst>
          </p:nvPr>
        </p:nvGraphicFramePr>
        <p:xfrm>
          <a:off x="7134334" y="5337958"/>
          <a:ext cx="113366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6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(q8, ,R)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  <p:graphicFrame>
        <p:nvGraphicFramePr>
          <p:cNvPr id="51" name="Table 21">
            <a:extLst>
              <a:ext uri="{FF2B5EF4-FFF2-40B4-BE49-F238E27FC236}">
                <a16:creationId xmlns:a16="http://schemas.microsoft.com/office/drawing/2014/main" id="{9A26C15E-0074-4B42-BD96-75EA09E67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5656"/>
              </p:ext>
            </p:extLst>
          </p:nvPr>
        </p:nvGraphicFramePr>
        <p:xfrm>
          <a:off x="9065688" y="5336208"/>
          <a:ext cx="728836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836">
                  <a:extLst>
                    <a:ext uri="{9D8B030D-6E8A-4147-A177-3AD203B41FA5}">
                      <a16:colId xmlns:a16="http://schemas.microsoft.com/office/drawing/2014/main" val="1387452159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42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5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8" grpId="0"/>
      <p:bldP spid="29" grpId="0"/>
      <p:bldP spid="30" grpId="0"/>
      <p:bldP spid="31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3BB630-1995-AB4E-8A01-7ECA9007EAF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/>
                  <a:t>Design and formally describe a Turing machine that decides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AU" dirty="0"/>
                  <a:t> , the language consisting of all strings of 0s whose length is a power of 2. Include </a:t>
                </a:r>
              </a:p>
              <a:p>
                <a:r>
                  <a:rPr lang="en-AU" dirty="0"/>
                  <a:t>a) a high-level description of its algorithm, </a:t>
                </a:r>
              </a:p>
              <a:p>
                <a:r>
                  <a:rPr lang="en-AU" dirty="0"/>
                  <a:t>b) a formal description of the Turing machine, </a:t>
                </a:r>
              </a:p>
              <a:p>
                <a:r>
                  <a:rPr lang="en-AU" dirty="0"/>
                  <a:t>c) a transition/state diagram of the Turing machine, </a:t>
                </a:r>
              </a:p>
              <a:p>
                <a:r>
                  <a:rPr lang="en-AU" dirty="0"/>
                  <a:t>d) a sample run of the machine on the string 0000 noting its configuration at each step. 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3BB630-1995-AB4E-8A01-7ECA9007E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91" t="-549" r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8B3BC7-D085-8D4A-9DB6-07AC275A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5378F-FBDB-404E-858B-913AE9086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76C99-C771-134A-9610-BEC532A4FE70}"/>
                  </a:ext>
                </a:extLst>
              </p:cNvPr>
              <p:cNvSpPr txBox="1"/>
              <p:nvPr/>
            </p:nvSpPr>
            <p:spPr>
              <a:xfrm>
                <a:off x="8578214" y="4350707"/>
                <a:ext cx="1890261" cy="1928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 strings: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00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0000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00000000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76C99-C771-134A-9610-BEC532A4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14" y="4350707"/>
                <a:ext cx="1890261" cy="1928990"/>
              </a:xfrm>
              <a:prstGeom prst="rect">
                <a:avLst/>
              </a:prstGeom>
              <a:blipFill>
                <a:blip r:embed="rId3"/>
                <a:stretch>
                  <a:fillRect l="-2667" t="-1307" r="-2000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1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7EDAD-CD86-1B41-9CEE-33F8713B25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5316854" cy="4608512"/>
          </a:xfrm>
        </p:spPr>
        <p:txBody>
          <a:bodyPr/>
          <a:lstStyle/>
          <a:p>
            <a:r>
              <a:rPr lang="en-AU" dirty="0"/>
              <a:t>On input string w:</a:t>
            </a:r>
          </a:p>
          <a:p>
            <a:pPr marL="342900" indent="-342900">
              <a:buAutoNum type="arabicPeriod"/>
            </a:pPr>
            <a:r>
              <a:rPr lang="en-AU" dirty="0"/>
              <a:t>Sweep left to right across the tape, crossing off every other 0 (Divide by 2)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AU" dirty="0"/>
              <a:t>If the tape contained a single 0 → accept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AU" dirty="0"/>
              <a:t>Return the head to the left–hand end of the tape, repeat from 2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AU" dirty="0"/>
              <a:t>If all inputs are crossed off (all x) or last=0 (only remaining zero is the last) → accept</a:t>
            </a:r>
          </a:p>
          <a:p>
            <a:pPr marL="342900" indent="-342900">
              <a:buAutoNum type="arabicPeriod"/>
            </a:pPr>
            <a:r>
              <a:rPr lang="en-AU" dirty="0"/>
              <a:t>If the tape contained more than a single 0 and the number of 0s was odd → reject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38682C-07C8-8241-8244-2B75912D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</a:t>
            </a:r>
            <a:r>
              <a:rPr lang="en-AU" dirty="0"/>
              <a:t>a high-level description of its algorithm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DC881-0623-7741-8B81-7A633EE1B4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393304-283C-6D41-8619-8388D0673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02921"/>
              </p:ext>
            </p:extLst>
          </p:nvPr>
        </p:nvGraphicFramePr>
        <p:xfrm>
          <a:off x="6821214" y="1954099"/>
          <a:ext cx="3384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3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19538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89A58D-7F59-C54C-8419-AD9CDBDDD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18006"/>
              </p:ext>
            </p:extLst>
          </p:nvPr>
        </p:nvGraphicFramePr>
        <p:xfrm>
          <a:off x="6821214" y="2706885"/>
          <a:ext cx="3384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3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19538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363C21-2AF1-2D49-980A-149F5F3CD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71773"/>
              </p:ext>
            </p:extLst>
          </p:nvPr>
        </p:nvGraphicFramePr>
        <p:xfrm>
          <a:off x="6821214" y="3518677"/>
          <a:ext cx="3384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3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19538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10" name="Triangle 9">
            <a:extLst>
              <a:ext uri="{FF2B5EF4-FFF2-40B4-BE49-F238E27FC236}">
                <a16:creationId xmlns:a16="http://schemas.microsoft.com/office/drawing/2014/main" id="{D05A9E66-B706-5640-B0D2-C455E369EB74}"/>
              </a:ext>
            </a:extLst>
          </p:cNvPr>
          <p:cNvSpPr/>
          <p:nvPr/>
        </p:nvSpPr>
        <p:spPr>
          <a:xfrm rot="10800000">
            <a:off x="6937303" y="1712615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F7AB09F8-C752-8340-BF7A-412B550ED8B7}"/>
              </a:ext>
            </a:extLst>
          </p:cNvPr>
          <p:cNvSpPr/>
          <p:nvPr/>
        </p:nvSpPr>
        <p:spPr>
          <a:xfrm rot="10800000">
            <a:off x="9470296" y="2471768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E96FC8EC-4F09-AA4A-B7FC-C6DDCB386A58}"/>
              </a:ext>
            </a:extLst>
          </p:cNvPr>
          <p:cNvSpPr/>
          <p:nvPr/>
        </p:nvSpPr>
        <p:spPr>
          <a:xfrm rot="10800000">
            <a:off x="7347206" y="3255240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CCBA04F-6150-7342-B661-FD95BFBC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83292"/>
              </p:ext>
            </p:extLst>
          </p:nvPr>
        </p:nvGraphicFramePr>
        <p:xfrm>
          <a:off x="6821214" y="4271463"/>
          <a:ext cx="3384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3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19538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14" name="Triangle 13">
            <a:extLst>
              <a:ext uri="{FF2B5EF4-FFF2-40B4-BE49-F238E27FC236}">
                <a16:creationId xmlns:a16="http://schemas.microsoft.com/office/drawing/2014/main" id="{4AB852D7-317E-6141-B254-F8822EC8920F}"/>
              </a:ext>
            </a:extLst>
          </p:cNvPr>
          <p:cNvSpPr/>
          <p:nvPr/>
        </p:nvSpPr>
        <p:spPr>
          <a:xfrm rot="10800000">
            <a:off x="9890710" y="4008026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05535-43DC-3E49-AF57-4E8430607945}"/>
              </a:ext>
            </a:extLst>
          </p:cNvPr>
          <p:cNvSpPr txBox="1"/>
          <p:nvPr/>
        </p:nvSpPr>
        <p:spPr>
          <a:xfrm>
            <a:off x="10289698" y="4271463"/>
            <a:ext cx="145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→ accept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7985A6E-BFD0-DE43-ABE6-397CB62C5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4889"/>
              </p:ext>
            </p:extLst>
          </p:nvPr>
        </p:nvGraphicFramePr>
        <p:xfrm>
          <a:off x="6905034" y="5747094"/>
          <a:ext cx="2961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3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E7E4382-06F1-6A49-8701-7A09D9892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64977"/>
              </p:ext>
            </p:extLst>
          </p:nvPr>
        </p:nvGraphicFramePr>
        <p:xfrm>
          <a:off x="2422302" y="5747094"/>
          <a:ext cx="2961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3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423083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19" name="Triangle 18">
            <a:extLst>
              <a:ext uri="{FF2B5EF4-FFF2-40B4-BE49-F238E27FC236}">
                <a16:creationId xmlns:a16="http://schemas.microsoft.com/office/drawing/2014/main" id="{37F8D30C-9238-964E-A95E-54631B5EB033}"/>
              </a:ext>
            </a:extLst>
          </p:cNvPr>
          <p:cNvSpPr/>
          <p:nvPr/>
        </p:nvSpPr>
        <p:spPr>
          <a:xfrm rot="10800000">
            <a:off x="2538723" y="5508364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5FEAB84B-67B8-254B-993B-3552CA650F12}"/>
              </a:ext>
            </a:extLst>
          </p:cNvPr>
          <p:cNvSpPr/>
          <p:nvPr/>
        </p:nvSpPr>
        <p:spPr>
          <a:xfrm rot="10800000">
            <a:off x="9530806" y="5506299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CF603-B6E4-8A4E-996C-3BA9831BE00A}"/>
              </a:ext>
            </a:extLst>
          </p:cNvPr>
          <p:cNvSpPr txBox="1"/>
          <p:nvPr/>
        </p:nvSpPr>
        <p:spPr>
          <a:xfrm>
            <a:off x="5938345" y="5731717"/>
            <a:ext cx="788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→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774D9-3FA2-BA4B-A901-9E1D9E33E561}"/>
              </a:ext>
            </a:extLst>
          </p:cNvPr>
          <p:cNvSpPr txBox="1"/>
          <p:nvPr/>
        </p:nvSpPr>
        <p:spPr>
          <a:xfrm>
            <a:off x="10289698" y="5747848"/>
            <a:ext cx="145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→ reject</a:t>
            </a:r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3DDE9B91-5E6E-8B4C-BC6B-8645586F7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31965"/>
              </p:ext>
            </p:extLst>
          </p:nvPr>
        </p:nvGraphicFramePr>
        <p:xfrm>
          <a:off x="11286175" y="1156659"/>
          <a:ext cx="423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3">
                  <a:extLst>
                    <a:ext uri="{9D8B030D-6E8A-4147-A177-3AD203B41FA5}">
                      <a16:colId xmlns:a16="http://schemas.microsoft.com/office/drawing/2014/main" val="119538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25" name="Triangle 24">
            <a:extLst>
              <a:ext uri="{FF2B5EF4-FFF2-40B4-BE49-F238E27FC236}">
                <a16:creationId xmlns:a16="http://schemas.microsoft.com/office/drawing/2014/main" id="{E3F60494-8BB7-784C-A965-1889DF42254C}"/>
              </a:ext>
            </a:extLst>
          </p:cNvPr>
          <p:cNvSpPr/>
          <p:nvPr/>
        </p:nvSpPr>
        <p:spPr>
          <a:xfrm rot="10800000">
            <a:off x="11402380" y="894155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2C90B17A-0E12-4C4A-8597-0F7BF3796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55181"/>
              </p:ext>
            </p:extLst>
          </p:nvPr>
        </p:nvGraphicFramePr>
        <p:xfrm>
          <a:off x="11286175" y="2112618"/>
          <a:ext cx="423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3">
                  <a:extLst>
                    <a:ext uri="{9D8B030D-6E8A-4147-A177-3AD203B41FA5}">
                      <a16:colId xmlns:a16="http://schemas.microsoft.com/office/drawing/2014/main" val="119538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27" name="Triangle 26">
            <a:extLst>
              <a:ext uri="{FF2B5EF4-FFF2-40B4-BE49-F238E27FC236}">
                <a16:creationId xmlns:a16="http://schemas.microsoft.com/office/drawing/2014/main" id="{7B0FDFA4-0D33-C243-96E5-09B699E5EF95}"/>
              </a:ext>
            </a:extLst>
          </p:cNvPr>
          <p:cNvSpPr/>
          <p:nvPr/>
        </p:nvSpPr>
        <p:spPr>
          <a:xfrm rot="10800000">
            <a:off x="11786225" y="1885893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DCD7D9-58A9-DB49-A052-5329962FC1B9}"/>
              </a:ext>
            </a:extLst>
          </p:cNvPr>
          <p:cNvSpPr txBox="1"/>
          <p:nvPr/>
        </p:nvSpPr>
        <p:spPr>
          <a:xfrm rot="5400000">
            <a:off x="10799378" y="3226076"/>
            <a:ext cx="145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→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4CC2B5-9C34-AA48-AD54-32A79E168EA2}"/>
              </a:ext>
            </a:extLst>
          </p:cNvPr>
          <p:cNvSpPr txBox="1"/>
          <p:nvPr/>
        </p:nvSpPr>
        <p:spPr>
          <a:xfrm>
            <a:off x="11078045" y="3077725"/>
            <a:ext cx="1030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accept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DE25A-8936-BC4D-A8BD-04884719A436}"/>
              </a:ext>
            </a:extLst>
          </p:cNvPr>
          <p:cNvSpPr txBox="1"/>
          <p:nvPr/>
        </p:nvSpPr>
        <p:spPr>
          <a:xfrm rot="5400000">
            <a:off x="10799378" y="2162385"/>
            <a:ext cx="145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6" grpId="0"/>
      <p:bldP spid="19" grpId="0" animBg="1"/>
      <p:bldP spid="20" grpId="0" animBg="1"/>
      <p:bldP spid="22" grpId="0"/>
      <p:bldP spid="23" grpId="0"/>
      <p:bldP spid="25" grpId="0" animBg="1"/>
      <p:bldP spid="27" grpId="0" animBg="1"/>
      <p:bldP spid="28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8D926A-80D3-2B44-B90B-8A0C8EAF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c) a transition/state diagram of the Turing machine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A4FDF-CF64-D24D-8B0D-9492B3E16A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A64C2D-A38F-B14E-980D-A6C5F770AE5F}"/>
              </a:ext>
            </a:extLst>
          </p:cNvPr>
          <p:cNvSpPr/>
          <p:nvPr/>
        </p:nvSpPr>
        <p:spPr>
          <a:xfrm>
            <a:off x="1006053" y="3858889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81BFED-66B1-5645-88DF-522CF010A45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273057" y="3441446"/>
            <a:ext cx="0" cy="41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32457B-E7DD-7E48-B019-D4F1162223B4}"/>
                  </a:ext>
                </a:extLst>
              </p:cNvPr>
              <p:cNvSpPr txBox="1"/>
              <p:nvPr/>
            </p:nvSpPr>
            <p:spPr>
              <a:xfrm>
                <a:off x="1712061" y="3756561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0→</a:t>
                </a: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,R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32457B-E7DD-7E48-B019-D4F116222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61" y="3756561"/>
                <a:ext cx="1003801" cy="369332"/>
              </a:xfrm>
              <a:prstGeom prst="rect">
                <a:avLst/>
              </a:prstGeom>
              <a:blipFill>
                <a:blip r:embed="rId2"/>
                <a:stretch>
                  <a:fillRect l="-4938" t="-6667" r="-24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1D3DE57-A759-5D43-8DB5-B7B14CA8A7B6}"/>
              </a:ext>
            </a:extLst>
          </p:cNvPr>
          <p:cNvSpPr/>
          <p:nvPr/>
        </p:nvSpPr>
        <p:spPr>
          <a:xfrm>
            <a:off x="2887862" y="3858889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4309AF-A4CA-6E4B-BCCD-C54B8AFF1D76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540061" y="4125893"/>
            <a:ext cx="134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1A0A586B-42F6-2240-A21E-9053D2F1D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82439"/>
              </p:ext>
            </p:extLst>
          </p:nvPr>
        </p:nvGraphicFramePr>
        <p:xfrm>
          <a:off x="10108096" y="1981260"/>
          <a:ext cx="1480128" cy="3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32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</a:tblGrid>
              <a:tr h="3294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15" name="Triangle 14">
            <a:extLst>
              <a:ext uri="{FF2B5EF4-FFF2-40B4-BE49-F238E27FC236}">
                <a16:creationId xmlns:a16="http://schemas.microsoft.com/office/drawing/2014/main" id="{B05D7BA4-EE8F-654C-85D8-C54CBCA63397}"/>
              </a:ext>
            </a:extLst>
          </p:cNvPr>
          <p:cNvSpPr/>
          <p:nvPr/>
        </p:nvSpPr>
        <p:spPr>
          <a:xfrm rot="10800000">
            <a:off x="9825270" y="1667442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7">
                <a:extLst>
                  <a:ext uri="{FF2B5EF4-FFF2-40B4-BE49-F238E27FC236}">
                    <a16:creationId xmlns:a16="http://schemas.microsoft.com/office/drawing/2014/main" id="{9A3ACC4B-8BD6-9242-B024-515D29E25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554412"/>
                  </p:ext>
                </p:extLst>
              </p:nvPr>
            </p:nvGraphicFramePr>
            <p:xfrm>
              <a:off x="9808118" y="1981258"/>
              <a:ext cx="326525" cy="329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525">
                      <a:extLst>
                        <a:ext uri="{9D8B030D-6E8A-4147-A177-3AD203B41FA5}">
                          <a16:colId xmlns:a16="http://schemas.microsoft.com/office/drawing/2014/main" val="1195389563"/>
                        </a:ext>
                      </a:extLst>
                    </a:gridCol>
                  </a:tblGrid>
                  <a:tr h="3294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1228" marR="81228" marT="40614" marB="4061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7">
                <a:extLst>
                  <a:ext uri="{FF2B5EF4-FFF2-40B4-BE49-F238E27FC236}">
                    <a16:creationId xmlns:a16="http://schemas.microsoft.com/office/drawing/2014/main" id="{9A3ACC4B-8BD6-9242-B024-515D29E25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554412"/>
                  </p:ext>
                </p:extLst>
              </p:nvPr>
            </p:nvGraphicFramePr>
            <p:xfrm>
              <a:off x="9808118" y="1981258"/>
              <a:ext cx="326525" cy="329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525">
                      <a:extLst>
                        <a:ext uri="{9D8B030D-6E8A-4147-A177-3AD203B41FA5}">
                          <a16:colId xmlns:a16="http://schemas.microsoft.com/office/drawing/2014/main" val="1195389563"/>
                        </a:ext>
                      </a:extLst>
                    </a:gridCol>
                  </a:tblGrid>
                  <a:tr h="3294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228" marR="81228" marT="40614" marB="4061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04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8896301-BA15-5742-BE2F-1A66C8C73BCE}"/>
              </a:ext>
            </a:extLst>
          </p:cNvPr>
          <p:cNvSpPr txBox="1"/>
          <p:nvPr/>
        </p:nvSpPr>
        <p:spPr>
          <a:xfrm>
            <a:off x="3617306" y="3765597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0→ </a:t>
            </a:r>
            <a:r>
              <a:rPr lang="en-US" dirty="0" err="1"/>
              <a:t>x,R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F1901D-DF3E-D749-A5EE-E444FE9F395D}"/>
              </a:ext>
            </a:extLst>
          </p:cNvPr>
          <p:cNvSpPr/>
          <p:nvPr/>
        </p:nvSpPr>
        <p:spPr>
          <a:xfrm>
            <a:off x="4793107" y="3867925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1B0EB3-9111-DE41-85FC-BE136517B4A2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3421870" y="4125893"/>
            <a:ext cx="1371237" cy="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AC0D94CB-873C-3B4E-BED0-6D1111D6D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23437"/>
              </p:ext>
            </p:extLst>
          </p:nvPr>
        </p:nvGraphicFramePr>
        <p:xfrm>
          <a:off x="10108096" y="1981259"/>
          <a:ext cx="1480128" cy="3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32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</a:tblGrid>
              <a:tr h="3294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DCE7403-612F-0F49-9DE0-F0A8022EFE6B}"/>
              </a:ext>
            </a:extLst>
          </p:cNvPr>
          <p:cNvSpPr/>
          <p:nvPr/>
        </p:nvSpPr>
        <p:spPr>
          <a:xfrm>
            <a:off x="4793107" y="5705323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F5888E9-FC2D-8241-90D7-0B976B805DD7}"/>
              </a:ext>
            </a:extLst>
          </p:cNvPr>
          <p:cNvSpPr/>
          <p:nvPr/>
        </p:nvSpPr>
        <p:spPr>
          <a:xfrm>
            <a:off x="4665152" y="4316089"/>
            <a:ext cx="219576" cy="1455821"/>
          </a:xfrm>
          <a:custGeom>
            <a:avLst/>
            <a:gdLst>
              <a:gd name="connsiteX0" fmla="*/ 276912 w 313006"/>
              <a:gd name="connsiteY0" fmla="*/ 0 h 1455821"/>
              <a:gd name="connsiteX1" fmla="*/ 185 w 313006"/>
              <a:gd name="connsiteY1" fmla="*/ 842211 h 1455821"/>
              <a:gd name="connsiteX2" fmla="*/ 313006 w 313006"/>
              <a:gd name="connsiteY2" fmla="*/ 1455821 h 14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" h="1455821">
                <a:moveTo>
                  <a:pt x="276912" y="0"/>
                </a:moveTo>
                <a:cubicBezTo>
                  <a:pt x="135540" y="299787"/>
                  <a:pt x="-5831" y="599574"/>
                  <a:pt x="185" y="842211"/>
                </a:cubicBezTo>
                <a:cubicBezTo>
                  <a:pt x="6201" y="1084848"/>
                  <a:pt x="159603" y="1270334"/>
                  <a:pt x="313006" y="145582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F6B9E8-169F-AC48-B621-A5351F10A56C}"/>
              </a:ext>
            </a:extLst>
          </p:cNvPr>
          <p:cNvSpPr txBox="1"/>
          <p:nvPr/>
        </p:nvSpPr>
        <p:spPr>
          <a:xfrm>
            <a:off x="3880927" y="4885627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0→ R</a:t>
            </a:r>
          </a:p>
        </p:txBody>
      </p:sp>
      <p:graphicFrame>
        <p:nvGraphicFramePr>
          <p:cNvPr id="52" name="Table 7">
            <a:extLst>
              <a:ext uri="{FF2B5EF4-FFF2-40B4-BE49-F238E27FC236}">
                <a16:creationId xmlns:a16="http://schemas.microsoft.com/office/drawing/2014/main" id="{ED6B11CA-EE5D-404F-8076-95D3229D6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57386"/>
              </p:ext>
            </p:extLst>
          </p:nvPr>
        </p:nvGraphicFramePr>
        <p:xfrm>
          <a:off x="10108096" y="1981259"/>
          <a:ext cx="1480128" cy="3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32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</a:tblGrid>
              <a:tr h="3294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53" name="Freeform 52">
            <a:extLst>
              <a:ext uri="{FF2B5EF4-FFF2-40B4-BE49-F238E27FC236}">
                <a16:creationId xmlns:a16="http://schemas.microsoft.com/office/drawing/2014/main" id="{E35CD9FC-A8A7-0048-8AFD-9629ABA54B67}"/>
              </a:ext>
            </a:extLst>
          </p:cNvPr>
          <p:cNvSpPr/>
          <p:nvPr/>
        </p:nvSpPr>
        <p:spPr>
          <a:xfrm rot="10800000">
            <a:off x="5235494" y="4316088"/>
            <a:ext cx="219576" cy="1455821"/>
          </a:xfrm>
          <a:custGeom>
            <a:avLst/>
            <a:gdLst>
              <a:gd name="connsiteX0" fmla="*/ 276912 w 313006"/>
              <a:gd name="connsiteY0" fmla="*/ 0 h 1455821"/>
              <a:gd name="connsiteX1" fmla="*/ 185 w 313006"/>
              <a:gd name="connsiteY1" fmla="*/ 842211 h 1455821"/>
              <a:gd name="connsiteX2" fmla="*/ 313006 w 313006"/>
              <a:gd name="connsiteY2" fmla="*/ 1455821 h 14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" h="1455821">
                <a:moveTo>
                  <a:pt x="276912" y="0"/>
                </a:moveTo>
                <a:cubicBezTo>
                  <a:pt x="135540" y="299787"/>
                  <a:pt x="-5831" y="599574"/>
                  <a:pt x="185" y="842211"/>
                </a:cubicBezTo>
                <a:cubicBezTo>
                  <a:pt x="6201" y="1084848"/>
                  <a:pt x="159603" y="1270334"/>
                  <a:pt x="313006" y="145582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6DD5B7-E899-5D47-8617-A77BFF3B82AC}"/>
              </a:ext>
            </a:extLst>
          </p:cNvPr>
          <p:cNvSpPr txBox="1"/>
          <p:nvPr/>
        </p:nvSpPr>
        <p:spPr>
          <a:xfrm>
            <a:off x="5455070" y="4859332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0→ </a:t>
            </a:r>
            <a:r>
              <a:rPr lang="en-US" dirty="0" err="1"/>
              <a:t>x,R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7">
                <a:extLst>
                  <a:ext uri="{FF2B5EF4-FFF2-40B4-BE49-F238E27FC236}">
                    <a16:creationId xmlns:a16="http://schemas.microsoft.com/office/drawing/2014/main" id="{FE331179-1C84-AA48-8B9E-051C3FD81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507677"/>
                  </p:ext>
                </p:extLst>
              </p:nvPr>
            </p:nvGraphicFramePr>
            <p:xfrm>
              <a:off x="11631838" y="1963630"/>
              <a:ext cx="326525" cy="329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525">
                      <a:extLst>
                        <a:ext uri="{9D8B030D-6E8A-4147-A177-3AD203B41FA5}">
                          <a16:colId xmlns:a16="http://schemas.microsoft.com/office/drawing/2014/main" val="1195389563"/>
                        </a:ext>
                      </a:extLst>
                    </a:gridCol>
                  </a:tblGrid>
                  <a:tr h="3294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1228" marR="81228" marT="40614" marB="4061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7">
                <a:extLst>
                  <a:ext uri="{FF2B5EF4-FFF2-40B4-BE49-F238E27FC236}">
                    <a16:creationId xmlns:a16="http://schemas.microsoft.com/office/drawing/2014/main" id="{FE331179-1C84-AA48-8B9E-051C3FD81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507677"/>
                  </p:ext>
                </p:extLst>
              </p:nvPr>
            </p:nvGraphicFramePr>
            <p:xfrm>
              <a:off x="11631838" y="1963630"/>
              <a:ext cx="326525" cy="329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525">
                      <a:extLst>
                        <a:ext uri="{9D8B030D-6E8A-4147-A177-3AD203B41FA5}">
                          <a16:colId xmlns:a16="http://schemas.microsoft.com/office/drawing/2014/main" val="1195389563"/>
                        </a:ext>
                      </a:extLst>
                    </a:gridCol>
                  </a:tblGrid>
                  <a:tr h="3294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228" marR="81228" marT="40614" marB="4061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88F1D3A6-08B8-B244-B673-6A0BFB577DA0}"/>
              </a:ext>
            </a:extLst>
          </p:cNvPr>
          <p:cNvSpPr/>
          <p:nvPr/>
        </p:nvSpPr>
        <p:spPr>
          <a:xfrm>
            <a:off x="3840484" y="2371277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6A9BA1-D525-7C41-A2EC-AB70A694A1E5}"/>
              </a:ext>
            </a:extLst>
          </p:cNvPr>
          <p:cNvCxnSpPr>
            <a:cxnSpLocks/>
            <a:stCxn id="18" idx="1"/>
            <a:endCxn id="56" idx="5"/>
          </p:cNvCxnSpPr>
          <p:nvPr/>
        </p:nvCxnSpPr>
        <p:spPr>
          <a:xfrm flipH="1" flipV="1">
            <a:off x="4296288" y="2827081"/>
            <a:ext cx="575023" cy="11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A394CA-F643-2145-90FF-BB900C5431C2}"/>
                  </a:ext>
                </a:extLst>
              </p:cNvPr>
              <p:cNvSpPr txBox="1"/>
              <p:nvPr/>
            </p:nvSpPr>
            <p:spPr>
              <a:xfrm rot="3644841">
                <a:off x="4221639" y="3080914"/>
                <a:ext cx="1003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L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A394CA-F643-2145-90FF-BB900C543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44841">
                <a:off x="4221639" y="3080914"/>
                <a:ext cx="10038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5333B0C-3029-D14D-B1CE-A41A27008B00}"/>
              </a:ext>
            </a:extLst>
          </p:cNvPr>
          <p:cNvCxnSpPr>
            <a:stCxn id="56" idx="1"/>
            <a:endCxn id="56" idx="7"/>
          </p:cNvCxnSpPr>
          <p:nvPr/>
        </p:nvCxnSpPr>
        <p:spPr>
          <a:xfrm rot="5400000" flipH="1" flipV="1">
            <a:off x="4107488" y="2260681"/>
            <a:ext cx="12700" cy="377600"/>
          </a:xfrm>
          <a:prstGeom prst="curvedConnector3">
            <a:avLst>
              <a:gd name="adj1" fmla="val 5059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1EC10DC-42AE-DA42-B84B-05BDF0B9C339}"/>
              </a:ext>
            </a:extLst>
          </p:cNvPr>
          <p:cNvSpPr txBox="1"/>
          <p:nvPr/>
        </p:nvSpPr>
        <p:spPr>
          <a:xfrm>
            <a:off x="3154866" y="1667341"/>
            <a:ext cx="100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→ L</a:t>
            </a:r>
          </a:p>
          <a:p>
            <a:r>
              <a:rPr lang="en-US" dirty="0"/>
              <a:t>x → 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0FD0A7-C7D6-2A46-984A-BEFD5A9095B2}"/>
              </a:ext>
            </a:extLst>
          </p:cNvPr>
          <p:cNvCxnSpPr>
            <a:cxnSpLocks/>
            <a:stCxn id="56" idx="3"/>
            <a:endCxn id="10" idx="7"/>
          </p:cNvCxnSpPr>
          <p:nvPr/>
        </p:nvCxnSpPr>
        <p:spPr>
          <a:xfrm flipH="1">
            <a:off x="3343666" y="2827081"/>
            <a:ext cx="575022" cy="111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57A606F-7577-E647-984D-D9263214CED0}"/>
                  </a:ext>
                </a:extLst>
              </p:cNvPr>
              <p:cNvSpPr txBox="1"/>
              <p:nvPr/>
            </p:nvSpPr>
            <p:spPr>
              <a:xfrm rot="18015838">
                <a:off x="3123334" y="2874217"/>
                <a:ext cx="1003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57A606F-7577-E647-984D-D9263214C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15838">
                <a:off x="3123334" y="2874217"/>
                <a:ext cx="1003801" cy="369332"/>
              </a:xfrm>
              <a:prstGeom prst="rect">
                <a:avLst/>
              </a:prstGeom>
              <a:blipFill>
                <a:blip r:embed="rId6"/>
                <a:stretch>
                  <a:fillRect r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68EAC26-1658-B24F-A005-FF169884A5E1}"/>
              </a:ext>
            </a:extLst>
          </p:cNvPr>
          <p:cNvCxnSpPr>
            <a:cxnSpLocks/>
            <a:stCxn id="10" idx="1"/>
            <a:endCxn id="10" idx="0"/>
          </p:cNvCxnSpPr>
          <p:nvPr/>
        </p:nvCxnSpPr>
        <p:spPr>
          <a:xfrm rot="5400000" flipH="1" flipV="1">
            <a:off x="3021364" y="3803591"/>
            <a:ext cx="78204" cy="188800"/>
          </a:xfrm>
          <a:prstGeom prst="curvedConnector3">
            <a:avLst>
              <a:gd name="adj1" fmla="val 7394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FD99AC5-1E12-9544-A1BD-8D5940E67633}"/>
              </a:ext>
            </a:extLst>
          </p:cNvPr>
          <p:cNvSpPr txBox="1"/>
          <p:nvPr/>
        </p:nvSpPr>
        <p:spPr>
          <a:xfrm>
            <a:off x="2552727" y="3012755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x→ R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46767F16-E148-EF42-A4C3-88A306E53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05491"/>
              </p:ext>
            </p:extLst>
          </p:nvPr>
        </p:nvGraphicFramePr>
        <p:xfrm>
          <a:off x="10108096" y="1981259"/>
          <a:ext cx="1480128" cy="3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32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</a:tblGrid>
              <a:tr h="3294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B4792087-0646-FF40-BD28-906B1F374E77}"/>
              </a:ext>
            </a:extLst>
          </p:cNvPr>
          <p:cNvCxnSpPr>
            <a:cxnSpLocks/>
            <a:stCxn id="18" idx="0"/>
            <a:endCxn id="18" idx="6"/>
          </p:cNvCxnSpPr>
          <p:nvPr/>
        </p:nvCxnSpPr>
        <p:spPr>
          <a:xfrm rot="16200000" flipH="1">
            <a:off x="5060111" y="3867925"/>
            <a:ext cx="267004" cy="267004"/>
          </a:xfrm>
          <a:prstGeom prst="curvedConnector4">
            <a:avLst>
              <a:gd name="adj1" fmla="val -111778"/>
              <a:gd name="adj2" fmla="val 211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98C8A40-90D2-DA42-AAE0-C08D14A61715}"/>
              </a:ext>
            </a:extLst>
          </p:cNvPr>
          <p:cNvSpPr txBox="1"/>
          <p:nvPr/>
        </p:nvSpPr>
        <p:spPr>
          <a:xfrm>
            <a:off x="5550293" y="3387229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x→ R</a:t>
            </a:r>
          </a:p>
        </p:txBody>
      </p:sp>
      <p:graphicFrame>
        <p:nvGraphicFramePr>
          <p:cNvPr id="104" name="Table 7">
            <a:extLst>
              <a:ext uri="{FF2B5EF4-FFF2-40B4-BE49-F238E27FC236}">
                <a16:creationId xmlns:a16="http://schemas.microsoft.com/office/drawing/2014/main" id="{259074B8-8B16-8546-91B5-7E7573FD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1854"/>
              </p:ext>
            </p:extLst>
          </p:nvPr>
        </p:nvGraphicFramePr>
        <p:xfrm>
          <a:off x="10107519" y="1981257"/>
          <a:ext cx="1480128" cy="3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32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</a:tblGrid>
              <a:tr h="3294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106" name="Oval 105">
            <a:extLst>
              <a:ext uri="{FF2B5EF4-FFF2-40B4-BE49-F238E27FC236}">
                <a16:creationId xmlns:a16="http://schemas.microsoft.com/office/drawing/2014/main" id="{95C635CE-5900-084B-B9BB-E7EEC8ED09BB}"/>
              </a:ext>
            </a:extLst>
          </p:cNvPr>
          <p:cNvSpPr/>
          <p:nvPr/>
        </p:nvSpPr>
        <p:spPr>
          <a:xfrm>
            <a:off x="2652965" y="5136703"/>
            <a:ext cx="1003801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</a:t>
            </a:r>
            <a:r>
              <a:rPr lang="en-US" sz="1600" baseline="-25000" dirty="0" err="1">
                <a:solidFill>
                  <a:schemeClr val="tx1"/>
                </a:solidFill>
              </a:rPr>
              <a:t>accept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C598571-3CBD-A948-B58E-1BF7926F7FEA}"/>
              </a:ext>
            </a:extLst>
          </p:cNvPr>
          <p:cNvCxnSpPr>
            <a:stCxn id="10" idx="4"/>
            <a:endCxn id="106" idx="0"/>
          </p:cNvCxnSpPr>
          <p:nvPr/>
        </p:nvCxnSpPr>
        <p:spPr>
          <a:xfrm>
            <a:off x="3154866" y="4392897"/>
            <a:ext cx="0" cy="74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5CB3FCF-DFE2-5249-9AD7-A941C96B012F}"/>
                  </a:ext>
                </a:extLst>
              </p:cNvPr>
              <p:cNvSpPr txBox="1"/>
              <p:nvPr/>
            </p:nvSpPr>
            <p:spPr>
              <a:xfrm>
                <a:off x="2314997" y="4563607"/>
                <a:ext cx="927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5CB3FCF-DFE2-5249-9AD7-A941C96B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97" y="4563607"/>
                <a:ext cx="927032" cy="369332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0C0A84C9-71E8-AB46-880B-E5FB2EDE18F2}"/>
              </a:ext>
            </a:extLst>
          </p:cNvPr>
          <p:cNvSpPr/>
          <p:nvPr/>
        </p:nvSpPr>
        <p:spPr>
          <a:xfrm>
            <a:off x="771156" y="5705323"/>
            <a:ext cx="1003801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</a:t>
            </a:r>
            <a:r>
              <a:rPr lang="en-US" sz="1600" baseline="-25000" dirty="0" err="1">
                <a:solidFill>
                  <a:schemeClr val="tx1"/>
                </a:solidFill>
              </a:rPr>
              <a:t>reject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F60DCB7-1FBB-D048-9A4D-AF34FDA14E8F}"/>
              </a:ext>
            </a:extLst>
          </p:cNvPr>
          <p:cNvCxnSpPr>
            <a:stCxn id="5" idx="4"/>
            <a:endCxn id="112" idx="0"/>
          </p:cNvCxnSpPr>
          <p:nvPr/>
        </p:nvCxnSpPr>
        <p:spPr>
          <a:xfrm>
            <a:off x="1273057" y="4392897"/>
            <a:ext cx="0" cy="131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04C3B6-9F3B-694F-8B9B-CA6B339D8B3E}"/>
                  </a:ext>
                </a:extLst>
              </p:cNvPr>
              <p:cNvSpPr txBox="1"/>
              <p:nvPr/>
            </p:nvSpPr>
            <p:spPr>
              <a:xfrm>
                <a:off x="346024" y="4625674"/>
                <a:ext cx="927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  <a:p>
                <a:r>
                  <a:rPr lang="en-US" dirty="0"/>
                  <a:t>x → R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04C3B6-9F3B-694F-8B9B-CA6B339D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4" y="4625674"/>
                <a:ext cx="927032" cy="646331"/>
              </a:xfrm>
              <a:prstGeom prst="rect">
                <a:avLst/>
              </a:prstGeom>
              <a:blipFill>
                <a:blip r:embed="rId8"/>
                <a:stretch>
                  <a:fillRect l="-5405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42DE0446-8965-3245-9E3D-1C2AAE72EDFF}"/>
              </a:ext>
            </a:extLst>
          </p:cNvPr>
          <p:cNvCxnSpPr>
            <a:cxnSpLocks/>
            <a:stCxn id="23" idx="4"/>
            <a:endCxn id="112" idx="4"/>
          </p:cNvCxnSpPr>
          <p:nvPr/>
        </p:nvCxnSpPr>
        <p:spPr>
          <a:xfrm rot="5400000">
            <a:off x="3166584" y="4345804"/>
            <a:ext cx="12700" cy="3787054"/>
          </a:xfrm>
          <a:prstGeom prst="curvedConnector3">
            <a:avLst>
              <a:gd name="adj1" fmla="val 29555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2D2F116-C4E2-7C41-B10D-60203F3DB48E}"/>
                  </a:ext>
                </a:extLst>
              </p:cNvPr>
              <p:cNvSpPr txBox="1"/>
              <p:nvPr/>
            </p:nvSpPr>
            <p:spPr>
              <a:xfrm>
                <a:off x="2715862" y="6227965"/>
                <a:ext cx="927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2D2F116-C4E2-7C41-B10D-60203F3DB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62" y="6227965"/>
                <a:ext cx="927032" cy="369332"/>
              </a:xfrm>
              <a:prstGeom prst="rect">
                <a:avLst/>
              </a:prstGeom>
              <a:blipFill>
                <a:blip r:embed="rId9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5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03242 0.000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0.00023 L 0.06094 -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-4.07407E-6 L 0.09089 -4.0740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-2.59259E-6 L 0.12162 -4.0740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4.44444E-6 L 0.14961 -4.07407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1 -4.07407E-6 L 0.12162 -4.03323E-1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-4.07407E-6 L 0.09089 -4.07407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-4.07407E-6 L 0.06094 -4.07407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-4.07407E-6 L 0.03242 0.0002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0.00024 L -2.29167E-6 -2.59259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76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0.00023 L 0.06094 -4.0740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-4.07407E-6 L 0.09089 1.11111E-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1.11111E-6 L 0.12136 -4.07407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1 1.11111E-6 L 0.14961 -4.07407E-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1 -4.07407E-6 L 0.12161 1.11111E-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-4.07407E-6 L 0.09089 1.11111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-4.07407E-6 L 0.06094 1.11111E-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-4.07407E-6 L 0.03242 0.0002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0.00024 L -1.66667E-6 1.11111E-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0 " pathEditMode="relative" ptsTypes="AA">
                                      <p:cBhvr>
                                        <p:cTn id="1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0.00023 L 0.06042 -4.07407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1.11111E-6 L 0.08959 -4.07407E-6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1.11111E-6 L 0.12031 -4.07407E-6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1.11111E-6 L 0.14896 -4.07407E-6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116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1 -4.07407E-6 L 0.12162 1.11111E-6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-4.07407E-6 L 0.09089 1.11111E-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-4.07407E-6 L 0.06094 1.11111E-6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-4.07407E-6 L 0.03242 0.0002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0.00024 L -1.66667E-6 1.11111E-6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073 0 " pathEditMode="relative" ptsTypes="AA">
                                      <p:cBhvr>
                                        <p:cTn id="2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0.00023 L 0.06094 -4.07407E-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1.11111E-6 L 0.08854 -4.07407E-6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1.11111E-6 L 0.12031 -4.07407E-6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1 1.11111E-6 L 0.14961 -4.07407E-6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5" grpId="11" animBg="1"/>
      <p:bldP spid="15" grpId="12" animBg="1"/>
      <p:bldP spid="15" grpId="13" animBg="1"/>
      <p:bldP spid="15" grpId="14" animBg="1"/>
      <p:bldP spid="15" grpId="15" animBg="1"/>
      <p:bldP spid="15" grpId="16" animBg="1"/>
      <p:bldP spid="15" grpId="17" animBg="1"/>
      <p:bldP spid="15" grpId="18" animBg="1"/>
      <p:bldP spid="15" grpId="19" animBg="1"/>
      <p:bldP spid="15" grpId="20" animBg="1"/>
      <p:bldP spid="15" grpId="21" animBg="1"/>
      <p:bldP spid="15" grpId="22" animBg="1"/>
      <p:bldP spid="15" grpId="23" animBg="1"/>
      <p:bldP spid="15" grpId="24" animBg="1"/>
      <p:bldP spid="15" grpId="25" animBg="1"/>
      <p:bldP spid="15" grpId="26" animBg="1"/>
      <p:bldP spid="15" grpId="27" animBg="1"/>
      <p:bldP spid="15" grpId="28" animBg="1"/>
      <p:bldP spid="15" grpId="29" animBg="1"/>
      <p:bldP spid="15" grpId="30" animBg="1"/>
      <p:bldP spid="15" grpId="31" animBg="1"/>
      <p:bldP spid="15" grpId="32" animBg="1"/>
      <p:bldP spid="15" grpId="33" animBg="1"/>
      <p:bldP spid="15" grpId="34" animBg="1"/>
      <p:bldP spid="15" grpId="35" animBg="1"/>
      <p:bldP spid="17" grpId="0"/>
      <p:bldP spid="18" grpId="0" animBg="1"/>
      <p:bldP spid="23" grpId="0" animBg="1"/>
      <p:bldP spid="50" grpId="0" animBg="1"/>
      <p:bldP spid="51" grpId="0"/>
      <p:bldP spid="53" grpId="0" animBg="1"/>
      <p:bldP spid="54" grpId="0"/>
      <p:bldP spid="56" grpId="0" animBg="1"/>
      <p:bldP spid="59" grpId="0"/>
      <p:bldP spid="63" grpId="0"/>
      <p:bldP spid="66" grpId="0"/>
      <p:bldP spid="93" grpId="0"/>
      <p:bldP spid="103" grpId="0"/>
      <p:bldP spid="106" grpId="0" animBg="1"/>
      <p:bldP spid="110" grpId="0"/>
      <p:bldP spid="112" grpId="0" animBg="1"/>
      <p:bldP spid="115" grpId="0"/>
      <p:bldP spid="1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8D926A-80D3-2B44-B90B-8A0C8EAF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37" y="1052736"/>
            <a:ext cx="10801350" cy="469056"/>
          </a:xfrm>
        </p:spPr>
        <p:txBody>
          <a:bodyPr>
            <a:normAutofit fontScale="90000"/>
          </a:bodyPr>
          <a:lstStyle/>
          <a:p>
            <a:r>
              <a:rPr lang="en-AU" dirty="0"/>
              <a:t>d) a sample run of the machine on the string 0000 noting its configuration at each step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A4FDF-CF64-D24D-8B0D-9492B3E16A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A64C2D-A38F-B14E-980D-A6C5F770AE5F}"/>
              </a:ext>
            </a:extLst>
          </p:cNvPr>
          <p:cNvSpPr/>
          <p:nvPr/>
        </p:nvSpPr>
        <p:spPr>
          <a:xfrm>
            <a:off x="303440" y="3910361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81BFED-66B1-5645-88DF-522CF010A45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0444" y="3492918"/>
            <a:ext cx="0" cy="41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32457B-E7DD-7E48-B019-D4F1162223B4}"/>
                  </a:ext>
                </a:extLst>
              </p:cNvPr>
              <p:cNvSpPr txBox="1"/>
              <p:nvPr/>
            </p:nvSpPr>
            <p:spPr>
              <a:xfrm>
                <a:off x="1009448" y="3808033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0→</a:t>
                </a: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,R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32457B-E7DD-7E48-B019-D4F116222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48" y="3808033"/>
                <a:ext cx="1003801" cy="369332"/>
              </a:xfrm>
              <a:prstGeom prst="rect">
                <a:avLst/>
              </a:prstGeom>
              <a:blipFill>
                <a:blip r:embed="rId2"/>
                <a:stretch>
                  <a:fillRect l="-5000" t="-10345" r="-3750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1D3DE57-A759-5D43-8DB5-B7B14CA8A7B6}"/>
              </a:ext>
            </a:extLst>
          </p:cNvPr>
          <p:cNvSpPr/>
          <p:nvPr/>
        </p:nvSpPr>
        <p:spPr>
          <a:xfrm>
            <a:off x="2185249" y="3910361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4309AF-A4CA-6E4B-BCCD-C54B8AFF1D76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837448" y="4177365"/>
            <a:ext cx="134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1A0A586B-42F6-2240-A21E-9053D2F1D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90968"/>
              </p:ext>
            </p:extLst>
          </p:nvPr>
        </p:nvGraphicFramePr>
        <p:xfrm>
          <a:off x="9903619" y="1716915"/>
          <a:ext cx="1480128" cy="3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32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</a:tblGrid>
              <a:tr h="3294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15" name="Triangle 14">
            <a:extLst>
              <a:ext uri="{FF2B5EF4-FFF2-40B4-BE49-F238E27FC236}">
                <a16:creationId xmlns:a16="http://schemas.microsoft.com/office/drawing/2014/main" id="{B05D7BA4-EE8F-654C-85D8-C54CBCA63397}"/>
              </a:ext>
            </a:extLst>
          </p:cNvPr>
          <p:cNvSpPr/>
          <p:nvPr/>
        </p:nvSpPr>
        <p:spPr>
          <a:xfrm rot="10800000">
            <a:off x="9620793" y="1403097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7">
                <a:extLst>
                  <a:ext uri="{FF2B5EF4-FFF2-40B4-BE49-F238E27FC236}">
                    <a16:creationId xmlns:a16="http://schemas.microsoft.com/office/drawing/2014/main" id="{9A3ACC4B-8BD6-9242-B024-515D29E25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189136"/>
                  </p:ext>
                </p:extLst>
              </p:nvPr>
            </p:nvGraphicFramePr>
            <p:xfrm>
              <a:off x="9603641" y="1716913"/>
              <a:ext cx="326525" cy="329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525">
                      <a:extLst>
                        <a:ext uri="{9D8B030D-6E8A-4147-A177-3AD203B41FA5}">
                          <a16:colId xmlns:a16="http://schemas.microsoft.com/office/drawing/2014/main" val="1195389563"/>
                        </a:ext>
                      </a:extLst>
                    </a:gridCol>
                  </a:tblGrid>
                  <a:tr h="3294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1228" marR="81228" marT="40614" marB="4061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7">
                <a:extLst>
                  <a:ext uri="{FF2B5EF4-FFF2-40B4-BE49-F238E27FC236}">
                    <a16:creationId xmlns:a16="http://schemas.microsoft.com/office/drawing/2014/main" id="{9A3ACC4B-8BD6-9242-B024-515D29E25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189136"/>
                  </p:ext>
                </p:extLst>
              </p:nvPr>
            </p:nvGraphicFramePr>
            <p:xfrm>
              <a:off x="9603641" y="1716913"/>
              <a:ext cx="326525" cy="329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525">
                      <a:extLst>
                        <a:ext uri="{9D8B030D-6E8A-4147-A177-3AD203B41FA5}">
                          <a16:colId xmlns:a16="http://schemas.microsoft.com/office/drawing/2014/main" val="1195389563"/>
                        </a:ext>
                      </a:extLst>
                    </a:gridCol>
                  </a:tblGrid>
                  <a:tr h="3294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228" marR="81228" marT="40614" marB="4061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8896301-BA15-5742-BE2F-1A66C8C73BCE}"/>
              </a:ext>
            </a:extLst>
          </p:cNvPr>
          <p:cNvSpPr txBox="1"/>
          <p:nvPr/>
        </p:nvSpPr>
        <p:spPr>
          <a:xfrm>
            <a:off x="2914693" y="3817069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0→ </a:t>
            </a:r>
            <a:r>
              <a:rPr lang="en-US" dirty="0" err="1"/>
              <a:t>x,R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F1901D-DF3E-D749-A5EE-E444FE9F395D}"/>
              </a:ext>
            </a:extLst>
          </p:cNvPr>
          <p:cNvSpPr/>
          <p:nvPr/>
        </p:nvSpPr>
        <p:spPr>
          <a:xfrm>
            <a:off x="4090494" y="3919397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1B0EB3-9111-DE41-85FC-BE136517B4A2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2719257" y="4177365"/>
            <a:ext cx="1371237" cy="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AC0D94CB-873C-3B4E-BED0-6D1111D6D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65517"/>
              </p:ext>
            </p:extLst>
          </p:nvPr>
        </p:nvGraphicFramePr>
        <p:xfrm>
          <a:off x="9903619" y="1716914"/>
          <a:ext cx="1480128" cy="3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32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</a:tblGrid>
              <a:tr h="3294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DCE7403-612F-0F49-9DE0-F0A8022EFE6B}"/>
              </a:ext>
            </a:extLst>
          </p:cNvPr>
          <p:cNvSpPr/>
          <p:nvPr/>
        </p:nvSpPr>
        <p:spPr>
          <a:xfrm>
            <a:off x="4090494" y="5756795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F5888E9-FC2D-8241-90D7-0B976B805DD7}"/>
              </a:ext>
            </a:extLst>
          </p:cNvPr>
          <p:cNvSpPr/>
          <p:nvPr/>
        </p:nvSpPr>
        <p:spPr>
          <a:xfrm>
            <a:off x="3962539" y="4367561"/>
            <a:ext cx="219576" cy="1455821"/>
          </a:xfrm>
          <a:custGeom>
            <a:avLst/>
            <a:gdLst>
              <a:gd name="connsiteX0" fmla="*/ 276912 w 313006"/>
              <a:gd name="connsiteY0" fmla="*/ 0 h 1455821"/>
              <a:gd name="connsiteX1" fmla="*/ 185 w 313006"/>
              <a:gd name="connsiteY1" fmla="*/ 842211 h 1455821"/>
              <a:gd name="connsiteX2" fmla="*/ 313006 w 313006"/>
              <a:gd name="connsiteY2" fmla="*/ 1455821 h 14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" h="1455821">
                <a:moveTo>
                  <a:pt x="276912" y="0"/>
                </a:moveTo>
                <a:cubicBezTo>
                  <a:pt x="135540" y="299787"/>
                  <a:pt x="-5831" y="599574"/>
                  <a:pt x="185" y="842211"/>
                </a:cubicBezTo>
                <a:cubicBezTo>
                  <a:pt x="6201" y="1084848"/>
                  <a:pt x="159603" y="1270334"/>
                  <a:pt x="313006" y="145582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F6B9E8-169F-AC48-B621-A5351F10A56C}"/>
              </a:ext>
            </a:extLst>
          </p:cNvPr>
          <p:cNvSpPr txBox="1"/>
          <p:nvPr/>
        </p:nvSpPr>
        <p:spPr>
          <a:xfrm>
            <a:off x="3178314" y="4937099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0→ R</a:t>
            </a:r>
          </a:p>
        </p:txBody>
      </p:sp>
      <p:graphicFrame>
        <p:nvGraphicFramePr>
          <p:cNvPr id="52" name="Table 7">
            <a:extLst>
              <a:ext uri="{FF2B5EF4-FFF2-40B4-BE49-F238E27FC236}">
                <a16:creationId xmlns:a16="http://schemas.microsoft.com/office/drawing/2014/main" id="{ED6B11CA-EE5D-404F-8076-95D3229D6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98247"/>
              </p:ext>
            </p:extLst>
          </p:nvPr>
        </p:nvGraphicFramePr>
        <p:xfrm>
          <a:off x="9903619" y="1716914"/>
          <a:ext cx="1480128" cy="3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32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</a:tblGrid>
              <a:tr h="3294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53" name="Freeform 52">
            <a:extLst>
              <a:ext uri="{FF2B5EF4-FFF2-40B4-BE49-F238E27FC236}">
                <a16:creationId xmlns:a16="http://schemas.microsoft.com/office/drawing/2014/main" id="{E35CD9FC-A8A7-0048-8AFD-9629ABA54B67}"/>
              </a:ext>
            </a:extLst>
          </p:cNvPr>
          <p:cNvSpPr/>
          <p:nvPr/>
        </p:nvSpPr>
        <p:spPr>
          <a:xfrm rot="10800000">
            <a:off x="4532881" y="4367560"/>
            <a:ext cx="219576" cy="1455821"/>
          </a:xfrm>
          <a:custGeom>
            <a:avLst/>
            <a:gdLst>
              <a:gd name="connsiteX0" fmla="*/ 276912 w 313006"/>
              <a:gd name="connsiteY0" fmla="*/ 0 h 1455821"/>
              <a:gd name="connsiteX1" fmla="*/ 185 w 313006"/>
              <a:gd name="connsiteY1" fmla="*/ 842211 h 1455821"/>
              <a:gd name="connsiteX2" fmla="*/ 313006 w 313006"/>
              <a:gd name="connsiteY2" fmla="*/ 1455821 h 14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" h="1455821">
                <a:moveTo>
                  <a:pt x="276912" y="0"/>
                </a:moveTo>
                <a:cubicBezTo>
                  <a:pt x="135540" y="299787"/>
                  <a:pt x="-5831" y="599574"/>
                  <a:pt x="185" y="842211"/>
                </a:cubicBezTo>
                <a:cubicBezTo>
                  <a:pt x="6201" y="1084848"/>
                  <a:pt x="159603" y="1270334"/>
                  <a:pt x="313006" y="145582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6DD5B7-E899-5D47-8617-A77BFF3B82AC}"/>
              </a:ext>
            </a:extLst>
          </p:cNvPr>
          <p:cNvSpPr txBox="1"/>
          <p:nvPr/>
        </p:nvSpPr>
        <p:spPr>
          <a:xfrm>
            <a:off x="4752457" y="4910804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0→ </a:t>
            </a:r>
            <a:r>
              <a:rPr lang="en-US" dirty="0" err="1"/>
              <a:t>x,R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7">
                <a:extLst>
                  <a:ext uri="{FF2B5EF4-FFF2-40B4-BE49-F238E27FC236}">
                    <a16:creationId xmlns:a16="http://schemas.microsoft.com/office/drawing/2014/main" id="{FE331179-1C84-AA48-8B9E-051C3FD81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715080"/>
                  </p:ext>
                </p:extLst>
              </p:nvPr>
            </p:nvGraphicFramePr>
            <p:xfrm>
              <a:off x="11427361" y="1699285"/>
              <a:ext cx="326525" cy="329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525">
                      <a:extLst>
                        <a:ext uri="{9D8B030D-6E8A-4147-A177-3AD203B41FA5}">
                          <a16:colId xmlns:a16="http://schemas.microsoft.com/office/drawing/2014/main" val="1195389563"/>
                        </a:ext>
                      </a:extLst>
                    </a:gridCol>
                  </a:tblGrid>
                  <a:tr h="3294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1228" marR="81228" marT="40614" marB="4061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7">
                <a:extLst>
                  <a:ext uri="{FF2B5EF4-FFF2-40B4-BE49-F238E27FC236}">
                    <a16:creationId xmlns:a16="http://schemas.microsoft.com/office/drawing/2014/main" id="{FE331179-1C84-AA48-8B9E-051C3FD81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715080"/>
                  </p:ext>
                </p:extLst>
              </p:nvPr>
            </p:nvGraphicFramePr>
            <p:xfrm>
              <a:off x="11427361" y="1699285"/>
              <a:ext cx="326525" cy="329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525">
                      <a:extLst>
                        <a:ext uri="{9D8B030D-6E8A-4147-A177-3AD203B41FA5}">
                          <a16:colId xmlns:a16="http://schemas.microsoft.com/office/drawing/2014/main" val="1195389563"/>
                        </a:ext>
                      </a:extLst>
                    </a:gridCol>
                  </a:tblGrid>
                  <a:tr h="3294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228" marR="81228" marT="40614" marB="4061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88F1D3A6-08B8-B244-B673-6A0BFB577DA0}"/>
              </a:ext>
            </a:extLst>
          </p:cNvPr>
          <p:cNvSpPr/>
          <p:nvPr/>
        </p:nvSpPr>
        <p:spPr>
          <a:xfrm>
            <a:off x="3137871" y="2422749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6A9BA1-D525-7C41-A2EC-AB70A694A1E5}"/>
              </a:ext>
            </a:extLst>
          </p:cNvPr>
          <p:cNvCxnSpPr>
            <a:cxnSpLocks/>
            <a:stCxn id="18" idx="1"/>
            <a:endCxn id="56" idx="5"/>
          </p:cNvCxnSpPr>
          <p:nvPr/>
        </p:nvCxnSpPr>
        <p:spPr>
          <a:xfrm flipH="1" flipV="1">
            <a:off x="3593675" y="2878553"/>
            <a:ext cx="575023" cy="11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A394CA-F643-2145-90FF-BB900C5431C2}"/>
                  </a:ext>
                </a:extLst>
              </p:cNvPr>
              <p:cNvSpPr txBox="1"/>
              <p:nvPr/>
            </p:nvSpPr>
            <p:spPr>
              <a:xfrm rot="3644841">
                <a:off x="3519026" y="3132386"/>
                <a:ext cx="1003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L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A394CA-F643-2145-90FF-BB900C543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44841">
                <a:off x="3519026" y="3132386"/>
                <a:ext cx="10038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5333B0C-3029-D14D-B1CE-A41A27008B00}"/>
              </a:ext>
            </a:extLst>
          </p:cNvPr>
          <p:cNvCxnSpPr>
            <a:stCxn id="56" idx="1"/>
            <a:endCxn id="56" idx="7"/>
          </p:cNvCxnSpPr>
          <p:nvPr/>
        </p:nvCxnSpPr>
        <p:spPr>
          <a:xfrm rot="5400000" flipH="1" flipV="1">
            <a:off x="3404875" y="2312153"/>
            <a:ext cx="12700" cy="377600"/>
          </a:xfrm>
          <a:prstGeom prst="curvedConnector3">
            <a:avLst>
              <a:gd name="adj1" fmla="val 5059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1EC10DC-42AE-DA42-B84B-05BDF0B9C339}"/>
              </a:ext>
            </a:extLst>
          </p:cNvPr>
          <p:cNvSpPr txBox="1"/>
          <p:nvPr/>
        </p:nvSpPr>
        <p:spPr>
          <a:xfrm>
            <a:off x="2452253" y="1718813"/>
            <a:ext cx="100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→ L</a:t>
            </a:r>
          </a:p>
          <a:p>
            <a:r>
              <a:rPr lang="en-US" dirty="0"/>
              <a:t>x → 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0FD0A7-C7D6-2A46-984A-BEFD5A9095B2}"/>
              </a:ext>
            </a:extLst>
          </p:cNvPr>
          <p:cNvCxnSpPr>
            <a:cxnSpLocks/>
            <a:stCxn id="56" idx="3"/>
            <a:endCxn id="10" idx="7"/>
          </p:cNvCxnSpPr>
          <p:nvPr/>
        </p:nvCxnSpPr>
        <p:spPr>
          <a:xfrm flipH="1">
            <a:off x="2641053" y="2878553"/>
            <a:ext cx="575022" cy="111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57A606F-7577-E647-984D-D9263214CED0}"/>
                  </a:ext>
                </a:extLst>
              </p:cNvPr>
              <p:cNvSpPr txBox="1"/>
              <p:nvPr/>
            </p:nvSpPr>
            <p:spPr>
              <a:xfrm rot="18015838">
                <a:off x="2420721" y="2925689"/>
                <a:ext cx="1003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57A606F-7577-E647-984D-D9263214C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15838">
                <a:off x="2420721" y="2925689"/>
                <a:ext cx="1003801" cy="369332"/>
              </a:xfrm>
              <a:prstGeom prst="rect">
                <a:avLst/>
              </a:prstGeom>
              <a:blipFill>
                <a:blip r:embed="rId6"/>
                <a:stretch>
                  <a:fillRect r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68EAC26-1658-B24F-A005-FF169884A5E1}"/>
              </a:ext>
            </a:extLst>
          </p:cNvPr>
          <p:cNvCxnSpPr>
            <a:cxnSpLocks/>
            <a:stCxn id="10" idx="1"/>
            <a:endCxn id="10" idx="0"/>
          </p:cNvCxnSpPr>
          <p:nvPr/>
        </p:nvCxnSpPr>
        <p:spPr>
          <a:xfrm rot="5400000" flipH="1" flipV="1">
            <a:off x="2318751" y="3855063"/>
            <a:ext cx="78204" cy="188800"/>
          </a:xfrm>
          <a:prstGeom prst="curvedConnector3">
            <a:avLst>
              <a:gd name="adj1" fmla="val 7394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FD99AC5-1E12-9544-A1BD-8D5940E67633}"/>
              </a:ext>
            </a:extLst>
          </p:cNvPr>
          <p:cNvSpPr txBox="1"/>
          <p:nvPr/>
        </p:nvSpPr>
        <p:spPr>
          <a:xfrm>
            <a:off x="1850114" y="3064227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x→ R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46767F16-E148-EF42-A4C3-88A306E53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51479"/>
              </p:ext>
            </p:extLst>
          </p:nvPr>
        </p:nvGraphicFramePr>
        <p:xfrm>
          <a:off x="9903619" y="1716914"/>
          <a:ext cx="1480128" cy="3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32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</a:tblGrid>
              <a:tr h="3294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B4792087-0646-FF40-BD28-906B1F374E77}"/>
              </a:ext>
            </a:extLst>
          </p:cNvPr>
          <p:cNvCxnSpPr>
            <a:cxnSpLocks/>
            <a:stCxn id="18" idx="0"/>
            <a:endCxn id="18" idx="6"/>
          </p:cNvCxnSpPr>
          <p:nvPr/>
        </p:nvCxnSpPr>
        <p:spPr>
          <a:xfrm rot="16200000" flipH="1">
            <a:off x="4357498" y="3919397"/>
            <a:ext cx="267004" cy="267004"/>
          </a:xfrm>
          <a:prstGeom prst="curvedConnector4">
            <a:avLst>
              <a:gd name="adj1" fmla="val -111778"/>
              <a:gd name="adj2" fmla="val 211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98C8A40-90D2-DA42-AAE0-C08D14A61715}"/>
              </a:ext>
            </a:extLst>
          </p:cNvPr>
          <p:cNvSpPr txBox="1"/>
          <p:nvPr/>
        </p:nvSpPr>
        <p:spPr>
          <a:xfrm>
            <a:off x="4847680" y="3438701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x→ R</a:t>
            </a:r>
          </a:p>
        </p:txBody>
      </p:sp>
      <p:graphicFrame>
        <p:nvGraphicFramePr>
          <p:cNvPr id="104" name="Table 7">
            <a:extLst>
              <a:ext uri="{FF2B5EF4-FFF2-40B4-BE49-F238E27FC236}">
                <a16:creationId xmlns:a16="http://schemas.microsoft.com/office/drawing/2014/main" id="{259074B8-8B16-8546-91B5-7E7573FD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06083"/>
              </p:ext>
            </p:extLst>
          </p:nvPr>
        </p:nvGraphicFramePr>
        <p:xfrm>
          <a:off x="9903042" y="1716912"/>
          <a:ext cx="1480128" cy="3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32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032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</a:tblGrid>
              <a:tr h="3294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9974" marR="79974" marT="39987" marB="399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106" name="Oval 105">
            <a:extLst>
              <a:ext uri="{FF2B5EF4-FFF2-40B4-BE49-F238E27FC236}">
                <a16:creationId xmlns:a16="http://schemas.microsoft.com/office/drawing/2014/main" id="{95C635CE-5900-084B-B9BB-E7EEC8ED09BB}"/>
              </a:ext>
            </a:extLst>
          </p:cNvPr>
          <p:cNvSpPr/>
          <p:nvPr/>
        </p:nvSpPr>
        <p:spPr>
          <a:xfrm>
            <a:off x="1950352" y="5188175"/>
            <a:ext cx="1003801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</a:t>
            </a:r>
            <a:r>
              <a:rPr lang="en-US" sz="1600" baseline="-25000" dirty="0" err="1">
                <a:solidFill>
                  <a:schemeClr val="tx1"/>
                </a:solidFill>
              </a:rPr>
              <a:t>accept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C598571-3CBD-A948-B58E-1BF7926F7FEA}"/>
              </a:ext>
            </a:extLst>
          </p:cNvPr>
          <p:cNvCxnSpPr>
            <a:stCxn id="10" idx="4"/>
            <a:endCxn id="106" idx="0"/>
          </p:cNvCxnSpPr>
          <p:nvPr/>
        </p:nvCxnSpPr>
        <p:spPr>
          <a:xfrm>
            <a:off x="2452253" y="4444369"/>
            <a:ext cx="0" cy="74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5CB3FCF-DFE2-5249-9AD7-A941C96B012F}"/>
                  </a:ext>
                </a:extLst>
              </p:cNvPr>
              <p:cNvSpPr txBox="1"/>
              <p:nvPr/>
            </p:nvSpPr>
            <p:spPr>
              <a:xfrm>
                <a:off x="1612384" y="4615079"/>
                <a:ext cx="927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5CB3FCF-DFE2-5249-9AD7-A941C96B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84" y="4615079"/>
                <a:ext cx="927032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0C0A84C9-71E8-AB46-880B-E5FB2EDE18F2}"/>
              </a:ext>
            </a:extLst>
          </p:cNvPr>
          <p:cNvSpPr/>
          <p:nvPr/>
        </p:nvSpPr>
        <p:spPr>
          <a:xfrm>
            <a:off x="68543" y="5756795"/>
            <a:ext cx="1003801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</a:t>
            </a:r>
            <a:r>
              <a:rPr lang="en-US" sz="1600" baseline="-25000" dirty="0" err="1">
                <a:solidFill>
                  <a:schemeClr val="tx1"/>
                </a:solidFill>
              </a:rPr>
              <a:t>reject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F60DCB7-1FBB-D048-9A4D-AF34FDA14E8F}"/>
              </a:ext>
            </a:extLst>
          </p:cNvPr>
          <p:cNvCxnSpPr>
            <a:stCxn id="5" idx="4"/>
            <a:endCxn id="112" idx="0"/>
          </p:cNvCxnSpPr>
          <p:nvPr/>
        </p:nvCxnSpPr>
        <p:spPr>
          <a:xfrm>
            <a:off x="570444" y="4444369"/>
            <a:ext cx="0" cy="131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04C3B6-9F3B-694F-8B9B-CA6B339D8B3E}"/>
                  </a:ext>
                </a:extLst>
              </p:cNvPr>
              <p:cNvSpPr txBox="1"/>
              <p:nvPr/>
            </p:nvSpPr>
            <p:spPr>
              <a:xfrm>
                <a:off x="611122" y="4944619"/>
                <a:ext cx="927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  <a:p>
                <a:r>
                  <a:rPr lang="en-US" dirty="0"/>
                  <a:t>x → R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04C3B6-9F3B-694F-8B9B-CA6B339D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2" y="4944619"/>
                <a:ext cx="927032" cy="646331"/>
              </a:xfrm>
              <a:prstGeom prst="rect">
                <a:avLst/>
              </a:prstGeom>
              <a:blipFill>
                <a:blip r:embed="rId8"/>
                <a:stretch>
                  <a:fillRect l="-547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42DE0446-8965-3245-9E3D-1C2AAE72EDFF}"/>
              </a:ext>
            </a:extLst>
          </p:cNvPr>
          <p:cNvCxnSpPr>
            <a:cxnSpLocks/>
            <a:stCxn id="23" idx="4"/>
            <a:endCxn id="112" idx="4"/>
          </p:cNvCxnSpPr>
          <p:nvPr/>
        </p:nvCxnSpPr>
        <p:spPr>
          <a:xfrm rot="5400000">
            <a:off x="2463971" y="4397276"/>
            <a:ext cx="12700" cy="3787054"/>
          </a:xfrm>
          <a:prstGeom prst="curvedConnector3">
            <a:avLst>
              <a:gd name="adj1" fmla="val 29555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2D2F116-C4E2-7C41-B10D-60203F3DB48E}"/>
                  </a:ext>
                </a:extLst>
              </p:cNvPr>
              <p:cNvSpPr txBox="1"/>
              <p:nvPr/>
            </p:nvSpPr>
            <p:spPr>
              <a:xfrm>
                <a:off x="2013249" y="6279437"/>
                <a:ext cx="927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2D2F116-C4E2-7C41-B10D-60203F3DB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249" y="6279437"/>
                <a:ext cx="927032" cy="369332"/>
              </a:xfrm>
              <a:prstGeom prst="rect">
                <a:avLst/>
              </a:prstGeom>
              <a:blipFill>
                <a:blip r:embed="rId9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7">
                <a:extLst>
                  <a:ext uri="{FF2B5EF4-FFF2-40B4-BE49-F238E27FC236}">
                    <a16:creationId xmlns:a16="http://schemas.microsoft.com/office/drawing/2014/main" id="{C1EEF68D-1BD7-5649-8C75-F2A19EE29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211305"/>
                  </p:ext>
                </p:extLst>
              </p:nvPr>
            </p:nvGraphicFramePr>
            <p:xfrm>
              <a:off x="6481470" y="2488219"/>
              <a:ext cx="1183935" cy="2914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7">
                <a:extLst>
                  <a:ext uri="{FF2B5EF4-FFF2-40B4-BE49-F238E27FC236}">
                    <a16:creationId xmlns:a16="http://schemas.microsoft.com/office/drawing/2014/main" id="{C1EEF68D-1BD7-5649-8C75-F2A19EE29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211305"/>
                  </p:ext>
                </p:extLst>
              </p:nvPr>
            </p:nvGraphicFramePr>
            <p:xfrm>
              <a:off x="6481470" y="2488219"/>
              <a:ext cx="1183935" cy="2914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r="-57142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7">
                <a:extLst>
                  <a:ext uri="{FF2B5EF4-FFF2-40B4-BE49-F238E27FC236}">
                    <a16:creationId xmlns:a16="http://schemas.microsoft.com/office/drawing/2014/main" id="{70F02255-586C-5445-B02F-EBC601F7E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2035488"/>
                  </p:ext>
                </p:extLst>
              </p:nvPr>
            </p:nvGraphicFramePr>
            <p:xfrm>
              <a:off x="6486914" y="2843611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7">
                <a:extLst>
                  <a:ext uri="{FF2B5EF4-FFF2-40B4-BE49-F238E27FC236}">
                    <a16:creationId xmlns:a16="http://schemas.microsoft.com/office/drawing/2014/main" id="{70F02255-586C-5445-B02F-EBC601F7E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2035488"/>
                  </p:ext>
                </p:extLst>
              </p:nvPr>
            </p:nvGraphicFramePr>
            <p:xfrm>
              <a:off x="6486914" y="2843611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87500" r="-40625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7">
                <a:extLst>
                  <a:ext uri="{FF2B5EF4-FFF2-40B4-BE49-F238E27FC236}">
                    <a16:creationId xmlns:a16="http://schemas.microsoft.com/office/drawing/2014/main" id="{10455C71-C460-E24A-B219-CCA2E851F9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028129"/>
                  </p:ext>
                </p:extLst>
              </p:nvPr>
            </p:nvGraphicFramePr>
            <p:xfrm>
              <a:off x="6486914" y="3197029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7">
                <a:extLst>
                  <a:ext uri="{FF2B5EF4-FFF2-40B4-BE49-F238E27FC236}">
                    <a16:creationId xmlns:a16="http://schemas.microsoft.com/office/drawing/2014/main" id="{10455C71-C460-E24A-B219-CCA2E851F9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028129"/>
                  </p:ext>
                </p:extLst>
              </p:nvPr>
            </p:nvGraphicFramePr>
            <p:xfrm>
              <a:off x="6486914" y="3197029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87500" r="-30625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7">
                <a:extLst>
                  <a:ext uri="{FF2B5EF4-FFF2-40B4-BE49-F238E27FC236}">
                    <a16:creationId xmlns:a16="http://schemas.microsoft.com/office/drawing/2014/main" id="{FAC0F667-42BC-7343-B023-A1B58FA417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304291"/>
                  </p:ext>
                </p:extLst>
              </p:nvPr>
            </p:nvGraphicFramePr>
            <p:xfrm>
              <a:off x="6486914" y="3556035"/>
              <a:ext cx="1183935" cy="2914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7">
                <a:extLst>
                  <a:ext uri="{FF2B5EF4-FFF2-40B4-BE49-F238E27FC236}">
                    <a16:creationId xmlns:a16="http://schemas.microsoft.com/office/drawing/2014/main" id="{FAC0F667-42BC-7343-B023-A1B58FA417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304291"/>
                  </p:ext>
                </p:extLst>
              </p:nvPr>
            </p:nvGraphicFramePr>
            <p:xfrm>
              <a:off x="6486914" y="3556035"/>
              <a:ext cx="1183935" cy="2914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4348" r="-578571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70588" t="-4348" r="-18823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le 7">
                <a:extLst>
                  <a:ext uri="{FF2B5EF4-FFF2-40B4-BE49-F238E27FC236}">
                    <a16:creationId xmlns:a16="http://schemas.microsoft.com/office/drawing/2014/main" id="{8A54CCAE-53BC-244F-ACDC-7496E12375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76615"/>
                  </p:ext>
                </p:extLst>
              </p:nvPr>
            </p:nvGraphicFramePr>
            <p:xfrm>
              <a:off x="6486915" y="3917995"/>
              <a:ext cx="1188029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064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le 7">
                <a:extLst>
                  <a:ext uri="{FF2B5EF4-FFF2-40B4-BE49-F238E27FC236}">
                    <a16:creationId xmlns:a16="http://schemas.microsoft.com/office/drawing/2014/main" id="{8A54CCAE-53BC-244F-ACDC-7496E12375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76615"/>
                  </p:ext>
                </p:extLst>
              </p:nvPr>
            </p:nvGraphicFramePr>
            <p:xfrm>
              <a:off x="6486915" y="3917995"/>
              <a:ext cx="1188029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064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93750" r="-1000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7">
                <a:extLst>
                  <a:ext uri="{FF2B5EF4-FFF2-40B4-BE49-F238E27FC236}">
                    <a16:creationId xmlns:a16="http://schemas.microsoft.com/office/drawing/2014/main" id="{A4502C3D-9031-D948-8D63-9C337E0FB7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482326"/>
                  </p:ext>
                </p:extLst>
              </p:nvPr>
            </p:nvGraphicFramePr>
            <p:xfrm>
              <a:off x="6486914" y="4274049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7">
                <a:extLst>
                  <a:ext uri="{FF2B5EF4-FFF2-40B4-BE49-F238E27FC236}">
                    <a16:creationId xmlns:a16="http://schemas.microsoft.com/office/drawing/2014/main" id="{A4502C3D-9031-D948-8D63-9C337E0FB7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482326"/>
                  </p:ext>
                </p:extLst>
              </p:nvPr>
            </p:nvGraphicFramePr>
            <p:xfrm>
              <a:off x="6486914" y="4274049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r="-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375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7">
                <a:extLst>
                  <a:ext uri="{FF2B5EF4-FFF2-40B4-BE49-F238E27FC236}">
                    <a16:creationId xmlns:a16="http://schemas.microsoft.com/office/drawing/2014/main" id="{955F3871-7A66-2946-AD2F-3855B9074B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3237936"/>
                  </p:ext>
                </p:extLst>
              </p:nvPr>
            </p:nvGraphicFramePr>
            <p:xfrm>
              <a:off x="6498623" y="4620659"/>
              <a:ext cx="1188029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064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7">
                <a:extLst>
                  <a:ext uri="{FF2B5EF4-FFF2-40B4-BE49-F238E27FC236}">
                    <a16:creationId xmlns:a16="http://schemas.microsoft.com/office/drawing/2014/main" id="{955F3871-7A66-2946-AD2F-3855B9074B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3237936"/>
                  </p:ext>
                </p:extLst>
              </p:nvPr>
            </p:nvGraphicFramePr>
            <p:xfrm>
              <a:off x="6498623" y="4620659"/>
              <a:ext cx="1188029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064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293750" r="-2000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32" marR="76332" marT="38166" marB="3816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49375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7">
                <a:extLst>
                  <a:ext uri="{FF2B5EF4-FFF2-40B4-BE49-F238E27FC236}">
                    <a16:creationId xmlns:a16="http://schemas.microsoft.com/office/drawing/2014/main" id="{9D6C0A63-6F0F-8F44-8389-E552E5BF15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548829"/>
                  </p:ext>
                </p:extLst>
              </p:nvPr>
            </p:nvGraphicFramePr>
            <p:xfrm>
              <a:off x="6511042" y="4977287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7">
                <a:extLst>
                  <a:ext uri="{FF2B5EF4-FFF2-40B4-BE49-F238E27FC236}">
                    <a16:creationId xmlns:a16="http://schemas.microsoft.com/office/drawing/2014/main" id="{9D6C0A63-6F0F-8F44-8389-E552E5BF15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548829"/>
                  </p:ext>
                </p:extLst>
              </p:nvPr>
            </p:nvGraphicFramePr>
            <p:xfrm>
              <a:off x="6511042" y="4977287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187500" r="-30625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487500" r="-625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7">
                <a:extLst>
                  <a:ext uri="{FF2B5EF4-FFF2-40B4-BE49-F238E27FC236}">
                    <a16:creationId xmlns:a16="http://schemas.microsoft.com/office/drawing/2014/main" id="{1510A078-3AAC-B54A-A45B-611CCADBA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495642"/>
                  </p:ext>
                </p:extLst>
              </p:nvPr>
            </p:nvGraphicFramePr>
            <p:xfrm>
              <a:off x="6513145" y="5327572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7">
                <a:extLst>
                  <a:ext uri="{FF2B5EF4-FFF2-40B4-BE49-F238E27FC236}">
                    <a16:creationId xmlns:a16="http://schemas.microsoft.com/office/drawing/2014/main" id="{1510A078-3AAC-B54A-A45B-611CCADBA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495642"/>
                  </p:ext>
                </p:extLst>
              </p:nvPr>
            </p:nvGraphicFramePr>
            <p:xfrm>
              <a:off x="6513145" y="5327572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t="-4167"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7500" t="-4167" r="-40625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493750" t="-4167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">
                <a:extLst>
                  <a:ext uri="{FF2B5EF4-FFF2-40B4-BE49-F238E27FC236}">
                    <a16:creationId xmlns:a16="http://schemas.microsoft.com/office/drawing/2014/main" id="{DDE681C3-B487-B844-A1F3-028245BE1E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0892729"/>
                  </p:ext>
                </p:extLst>
              </p:nvPr>
            </p:nvGraphicFramePr>
            <p:xfrm>
              <a:off x="6513145" y="5681205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">
                <a:extLst>
                  <a:ext uri="{FF2B5EF4-FFF2-40B4-BE49-F238E27FC236}">
                    <a16:creationId xmlns:a16="http://schemas.microsoft.com/office/drawing/2014/main" id="{DDE681C3-B487-B844-A1F3-028245BE1E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0892729"/>
                  </p:ext>
                </p:extLst>
              </p:nvPr>
            </p:nvGraphicFramePr>
            <p:xfrm>
              <a:off x="6513145" y="5681205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4167" r="-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87500" t="-4167" r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93750" t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025F7FAF-00EE-C940-8071-D745261A51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8453031"/>
                  </p:ext>
                </p:extLst>
              </p:nvPr>
            </p:nvGraphicFramePr>
            <p:xfrm>
              <a:off x="6520783" y="6033814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025F7FAF-00EE-C940-8071-D745261A51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8453031"/>
                  </p:ext>
                </p:extLst>
              </p:nvPr>
            </p:nvGraphicFramePr>
            <p:xfrm>
              <a:off x="6520783" y="6033814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t="-4167" r="-5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87500" t="-4167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87500" t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Table 7">
                <a:extLst>
                  <a:ext uri="{FF2B5EF4-FFF2-40B4-BE49-F238E27FC236}">
                    <a16:creationId xmlns:a16="http://schemas.microsoft.com/office/drawing/2014/main" id="{09025D1C-6043-6B43-8373-6B3D9E043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622336"/>
                  </p:ext>
                </p:extLst>
              </p:nvPr>
            </p:nvGraphicFramePr>
            <p:xfrm>
              <a:off x="8228326" y="2509030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Table 7">
                <a:extLst>
                  <a:ext uri="{FF2B5EF4-FFF2-40B4-BE49-F238E27FC236}">
                    <a16:creationId xmlns:a16="http://schemas.microsoft.com/office/drawing/2014/main" id="{09025D1C-6043-6B43-8373-6B3D9E043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622336"/>
                  </p:ext>
                </p:extLst>
              </p:nvPr>
            </p:nvGraphicFramePr>
            <p:xfrm>
              <a:off x="8228326" y="2509030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t="-4167"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70588" t="-4167" r="-18823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93750" t="-4167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Table 7">
                <a:extLst>
                  <a:ext uri="{FF2B5EF4-FFF2-40B4-BE49-F238E27FC236}">
                    <a16:creationId xmlns:a16="http://schemas.microsoft.com/office/drawing/2014/main" id="{92E11B41-0FD3-3844-B563-19C9B66CB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147472"/>
                  </p:ext>
                </p:extLst>
              </p:nvPr>
            </p:nvGraphicFramePr>
            <p:xfrm>
              <a:off x="8228326" y="2861157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Table 7">
                <a:extLst>
                  <a:ext uri="{FF2B5EF4-FFF2-40B4-BE49-F238E27FC236}">
                    <a16:creationId xmlns:a16="http://schemas.microsoft.com/office/drawing/2014/main" id="{92E11B41-0FD3-3844-B563-19C9B66CB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147472"/>
                  </p:ext>
                </p:extLst>
              </p:nvPr>
            </p:nvGraphicFramePr>
            <p:xfrm>
              <a:off x="8228326" y="2861157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4167" r="-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93750" t="-416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3750" t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Table 7">
                <a:extLst>
                  <a:ext uri="{FF2B5EF4-FFF2-40B4-BE49-F238E27FC236}">
                    <a16:creationId xmlns:a16="http://schemas.microsoft.com/office/drawing/2014/main" id="{E467EE6F-5FFB-734D-A8EF-953B69728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998541"/>
                  </p:ext>
                </p:extLst>
              </p:nvPr>
            </p:nvGraphicFramePr>
            <p:xfrm>
              <a:off x="8228326" y="3210273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Table 7">
                <a:extLst>
                  <a:ext uri="{FF2B5EF4-FFF2-40B4-BE49-F238E27FC236}">
                    <a16:creationId xmlns:a16="http://schemas.microsoft.com/office/drawing/2014/main" id="{E467EE6F-5FFB-734D-A8EF-953B69728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998541"/>
                  </p:ext>
                </p:extLst>
              </p:nvPr>
            </p:nvGraphicFramePr>
            <p:xfrm>
              <a:off x="8228326" y="3210273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93750" r="-1000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49375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Table 7">
                <a:extLst>
                  <a:ext uri="{FF2B5EF4-FFF2-40B4-BE49-F238E27FC236}">
                    <a16:creationId xmlns:a16="http://schemas.microsoft.com/office/drawing/2014/main" id="{EC356358-ADB9-6F40-B029-F6A57CBD18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829856"/>
                  </p:ext>
                </p:extLst>
              </p:nvPr>
            </p:nvGraphicFramePr>
            <p:xfrm>
              <a:off x="8228326" y="3564025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Table 7">
                <a:extLst>
                  <a:ext uri="{FF2B5EF4-FFF2-40B4-BE49-F238E27FC236}">
                    <a16:creationId xmlns:a16="http://schemas.microsoft.com/office/drawing/2014/main" id="{EC356358-ADB9-6F40-B029-F6A57CBD18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829856"/>
                  </p:ext>
                </p:extLst>
              </p:nvPr>
            </p:nvGraphicFramePr>
            <p:xfrm>
              <a:off x="8228326" y="3564025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4167"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270588" t="-4167" r="-18823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493750" t="-4167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">
                <a:extLst>
                  <a:ext uri="{FF2B5EF4-FFF2-40B4-BE49-F238E27FC236}">
                    <a16:creationId xmlns:a16="http://schemas.microsoft.com/office/drawing/2014/main" id="{1D3588B4-4285-EB4A-8DC7-231C8FA89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478335"/>
                  </p:ext>
                </p:extLst>
              </p:nvPr>
            </p:nvGraphicFramePr>
            <p:xfrm>
              <a:off x="8228326" y="3922302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">
                <a:extLst>
                  <a:ext uri="{FF2B5EF4-FFF2-40B4-BE49-F238E27FC236}">
                    <a16:creationId xmlns:a16="http://schemas.microsoft.com/office/drawing/2014/main" id="{1D3588B4-4285-EB4A-8DC7-231C8FA89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478335"/>
                  </p:ext>
                </p:extLst>
              </p:nvPr>
            </p:nvGraphicFramePr>
            <p:xfrm>
              <a:off x="8228326" y="3922302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187500" r="-30625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49375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7">
                <a:extLst>
                  <a:ext uri="{FF2B5EF4-FFF2-40B4-BE49-F238E27FC236}">
                    <a16:creationId xmlns:a16="http://schemas.microsoft.com/office/drawing/2014/main" id="{6B7A98AF-4242-2D44-AB73-76232BCF2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318512"/>
                  </p:ext>
                </p:extLst>
              </p:nvPr>
            </p:nvGraphicFramePr>
            <p:xfrm>
              <a:off x="8228326" y="4269920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7">
                <a:extLst>
                  <a:ext uri="{FF2B5EF4-FFF2-40B4-BE49-F238E27FC236}">
                    <a16:creationId xmlns:a16="http://schemas.microsoft.com/office/drawing/2014/main" id="{6B7A98AF-4242-2D44-AB73-76232BCF2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318512"/>
                  </p:ext>
                </p:extLst>
              </p:nvPr>
            </p:nvGraphicFramePr>
            <p:xfrm>
              <a:off x="8228326" y="4269920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t="-4167" r="-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87500" t="-4167" r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493750" t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7">
                <a:extLst>
                  <a:ext uri="{FF2B5EF4-FFF2-40B4-BE49-F238E27FC236}">
                    <a16:creationId xmlns:a16="http://schemas.microsoft.com/office/drawing/2014/main" id="{63F57EC6-624A-C44F-A63E-E62055C3B0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765318"/>
                  </p:ext>
                </p:extLst>
              </p:nvPr>
            </p:nvGraphicFramePr>
            <p:xfrm>
              <a:off x="8228326" y="4623545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7">
                <a:extLst>
                  <a:ext uri="{FF2B5EF4-FFF2-40B4-BE49-F238E27FC236}">
                    <a16:creationId xmlns:a16="http://schemas.microsoft.com/office/drawing/2014/main" id="{63F57EC6-624A-C44F-A63E-E62055C3B0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765318"/>
                  </p:ext>
                </p:extLst>
              </p:nvPr>
            </p:nvGraphicFramePr>
            <p:xfrm>
              <a:off x="8228326" y="4623545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7"/>
                          <a:stretch>
                            <a:fillRect t="-4167" r="-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7"/>
                          <a:stretch>
                            <a:fillRect l="-87500" t="-4167" r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7"/>
                          <a:stretch>
                            <a:fillRect l="-493750" t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">
                <a:extLst>
                  <a:ext uri="{FF2B5EF4-FFF2-40B4-BE49-F238E27FC236}">
                    <a16:creationId xmlns:a16="http://schemas.microsoft.com/office/drawing/2014/main" id="{64453E0E-056A-3D48-97BE-CCF01861E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850385"/>
                  </p:ext>
                </p:extLst>
              </p:nvPr>
            </p:nvGraphicFramePr>
            <p:xfrm>
              <a:off x="8228326" y="4972012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">
                <a:extLst>
                  <a:ext uri="{FF2B5EF4-FFF2-40B4-BE49-F238E27FC236}">
                    <a16:creationId xmlns:a16="http://schemas.microsoft.com/office/drawing/2014/main" id="{64453E0E-056A-3D48-97BE-CCF01861E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850385"/>
                  </p:ext>
                </p:extLst>
              </p:nvPr>
            </p:nvGraphicFramePr>
            <p:xfrm>
              <a:off x="8228326" y="4972012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8"/>
                          <a:stretch>
                            <a:fillRect t="-4167"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8"/>
                          <a:stretch>
                            <a:fillRect l="-187500" t="-4167" r="-30625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8"/>
                          <a:stretch>
                            <a:fillRect l="-493750" t="-4167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A8F4CB94-00A2-864E-83E2-4C20B7B4FA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4203"/>
                  </p:ext>
                </p:extLst>
              </p:nvPr>
            </p:nvGraphicFramePr>
            <p:xfrm>
              <a:off x="8228326" y="5324259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A8F4CB94-00A2-864E-83E2-4C20B7B4FA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4203"/>
                  </p:ext>
                </p:extLst>
              </p:nvPr>
            </p:nvGraphicFramePr>
            <p:xfrm>
              <a:off x="8228326" y="5324259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t="-4167" r="-5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270588" t="-4167" r="-1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493750" t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7">
                <a:extLst>
                  <a:ext uri="{FF2B5EF4-FFF2-40B4-BE49-F238E27FC236}">
                    <a16:creationId xmlns:a16="http://schemas.microsoft.com/office/drawing/2014/main" id="{6B5C779A-1532-924A-8346-D1AD1289EF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916629"/>
                  </p:ext>
                </p:extLst>
              </p:nvPr>
            </p:nvGraphicFramePr>
            <p:xfrm>
              <a:off x="8228326" y="5674821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7">
                <a:extLst>
                  <a:ext uri="{FF2B5EF4-FFF2-40B4-BE49-F238E27FC236}">
                    <a16:creationId xmlns:a16="http://schemas.microsoft.com/office/drawing/2014/main" id="{6B5C779A-1532-924A-8346-D1AD1289EF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916629"/>
                  </p:ext>
                </p:extLst>
              </p:nvPr>
            </p:nvGraphicFramePr>
            <p:xfrm>
              <a:off x="8228326" y="5674821"/>
              <a:ext cx="1183935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70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201993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t="-4167" r="-578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393750" t="-4167" r="-1000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493750" t="-4167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7">
                <a:extLst>
                  <a:ext uri="{FF2B5EF4-FFF2-40B4-BE49-F238E27FC236}">
                    <a16:creationId xmlns:a16="http://schemas.microsoft.com/office/drawing/2014/main" id="{D2426A13-A143-FE49-AD07-B50DAB5C5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555450"/>
                  </p:ext>
                </p:extLst>
              </p:nvPr>
            </p:nvGraphicFramePr>
            <p:xfrm>
              <a:off x="9975182" y="2488220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7">
                <a:extLst>
                  <a:ext uri="{FF2B5EF4-FFF2-40B4-BE49-F238E27FC236}">
                    <a16:creationId xmlns:a16="http://schemas.microsoft.com/office/drawing/2014/main" id="{D2426A13-A143-FE49-AD07-B50DAB5C5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555450"/>
                  </p:ext>
                </p:extLst>
              </p:nvPr>
            </p:nvGraphicFramePr>
            <p:xfrm>
              <a:off x="9975182" y="2488220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r="-4875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420000" r="-106667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48750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Table 7">
                <a:extLst>
                  <a:ext uri="{FF2B5EF4-FFF2-40B4-BE49-F238E27FC236}">
                    <a16:creationId xmlns:a16="http://schemas.microsoft.com/office/drawing/2014/main" id="{067A9ACB-3745-634E-8571-3921F98FF0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486972"/>
                  </p:ext>
                </p:extLst>
              </p:nvPr>
            </p:nvGraphicFramePr>
            <p:xfrm>
              <a:off x="9975182" y="2835536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Table 7">
                <a:extLst>
                  <a:ext uri="{FF2B5EF4-FFF2-40B4-BE49-F238E27FC236}">
                    <a16:creationId xmlns:a16="http://schemas.microsoft.com/office/drawing/2014/main" id="{067A9ACB-3745-634E-8571-3921F98FF0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486972"/>
                  </p:ext>
                </p:extLst>
              </p:nvPr>
            </p:nvGraphicFramePr>
            <p:xfrm>
              <a:off x="9975182" y="2835536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t="-4167" r="-4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20000" t="-4167" r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87500" t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Table 7">
                <a:extLst>
                  <a:ext uri="{FF2B5EF4-FFF2-40B4-BE49-F238E27FC236}">
                    <a16:creationId xmlns:a16="http://schemas.microsoft.com/office/drawing/2014/main" id="{760E7D8B-F6D3-294E-B7A6-FA34EC5A7E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91036"/>
                  </p:ext>
                </p:extLst>
              </p:nvPr>
            </p:nvGraphicFramePr>
            <p:xfrm>
              <a:off x="9978801" y="3185725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Table 7">
                <a:extLst>
                  <a:ext uri="{FF2B5EF4-FFF2-40B4-BE49-F238E27FC236}">
                    <a16:creationId xmlns:a16="http://schemas.microsoft.com/office/drawing/2014/main" id="{760E7D8B-F6D3-294E-B7A6-FA34EC5A7E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91036"/>
                  </p:ext>
                </p:extLst>
              </p:nvPr>
            </p:nvGraphicFramePr>
            <p:xfrm>
              <a:off x="9978801" y="3185725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r="-49375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3750" r="-2000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87500" r="-625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e 7">
                <a:extLst>
                  <a:ext uri="{FF2B5EF4-FFF2-40B4-BE49-F238E27FC236}">
                    <a16:creationId xmlns:a16="http://schemas.microsoft.com/office/drawing/2014/main" id="{C9116381-4972-614D-9835-3BAF06F3D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06805"/>
                  </p:ext>
                </p:extLst>
              </p:nvPr>
            </p:nvGraphicFramePr>
            <p:xfrm>
              <a:off x="9978801" y="3539410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e 7">
                <a:extLst>
                  <a:ext uri="{FF2B5EF4-FFF2-40B4-BE49-F238E27FC236}">
                    <a16:creationId xmlns:a16="http://schemas.microsoft.com/office/drawing/2014/main" id="{C9116381-4972-614D-9835-3BAF06F3D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06805"/>
                  </p:ext>
                </p:extLst>
              </p:nvPr>
            </p:nvGraphicFramePr>
            <p:xfrm>
              <a:off x="9978801" y="3539410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t="-4167" r="-49375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193750" t="-4167" r="-3000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487500" t="-4167" r="-625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7">
                <a:extLst>
                  <a:ext uri="{FF2B5EF4-FFF2-40B4-BE49-F238E27FC236}">
                    <a16:creationId xmlns:a16="http://schemas.microsoft.com/office/drawing/2014/main" id="{52F15A3B-C13E-654A-8367-59E881371F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200118"/>
                  </p:ext>
                </p:extLst>
              </p:nvPr>
            </p:nvGraphicFramePr>
            <p:xfrm>
              <a:off x="9991908" y="3890836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7">
                <a:extLst>
                  <a:ext uri="{FF2B5EF4-FFF2-40B4-BE49-F238E27FC236}">
                    <a16:creationId xmlns:a16="http://schemas.microsoft.com/office/drawing/2014/main" id="{52F15A3B-C13E-654A-8367-59E881371F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200118"/>
                  </p:ext>
                </p:extLst>
              </p:nvPr>
            </p:nvGraphicFramePr>
            <p:xfrm>
              <a:off x="9991908" y="3890836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5"/>
                          <a:stretch>
                            <a:fillRect t="-4167" r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5"/>
                          <a:stretch>
                            <a:fillRect l="-106667" t="-4167" r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5"/>
                          <a:stretch>
                            <a:fillRect l="-487500" t="-4167" r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Table 7">
                <a:extLst>
                  <a:ext uri="{FF2B5EF4-FFF2-40B4-BE49-F238E27FC236}">
                    <a16:creationId xmlns:a16="http://schemas.microsoft.com/office/drawing/2014/main" id="{1A4BAC13-E6BB-344C-8C1C-99BED3473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3682486"/>
                  </p:ext>
                </p:extLst>
              </p:nvPr>
            </p:nvGraphicFramePr>
            <p:xfrm>
              <a:off x="10000961" y="4244521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Table 7">
                <a:extLst>
                  <a:ext uri="{FF2B5EF4-FFF2-40B4-BE49-F238E27FC236}">
                    <a16:creationId xmlns:a16="http://schemas.microsoft.com/office/drawing/2014/main" id="{1A4BAC13-E6BB-344C-8C1C-99BED3473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3682486"/>
                  </p:ext>
                </p:extLst>
              </p:nvPr>
            </p:nvGraphicFramePr>
            <p:xfrm>
              <a:off x="10000961" y="4244521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6"/>
                          <a:stretch>
                            <a:fillRect t="-4167" r="-4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6"/>
                          <a:stretch>
                            <a:fillRect l="-106667" t="-4167" r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6"/>
                          <a:stretch>
                            <a:fillRect l="-487500" t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7">
                <a:extLst>
                  <a:ext uri="{FF2B5EF4-FFF2-40B4-BE49-F238E27FC236}">
                    <a16:creationId xmlns:a16="http://schemas.microsoft.com/office/drawing/2014/main" id="{54A5C4E4-060F-6E41-BF83-51BEA07558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103479"/>
                  </p:ext>
                </p:extLst>
              </p:nvPr>
            </p:nvGraphicFramePr>
            <p:xfrm>
              <a:off x="10000961" y="4594710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7">
                <a:extLst>
                  <a:ext uri="{FF2B5EF4-FFF2-40B4-BE49-F238E27FC236}">
                    <a16:creationId xmlns:a16="http://schemas.microsoft.com/office/drawing/2014/main" id="{54A5C4E4-060F-6E41-BF83-51BEA07558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103479"/>
                  </p:ext>
                </p:extLst>
              </p:nvPr>
            </p:nvGraphicFramePr>
            <p:xfrm>
              <a:off x="10000961" y="4594710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7"/>
                          <a:stretch>
                            <a:fillRect t="-4167" r="-4875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7"/>
                          <a:stretch>
                            <a:fillRect l="-193750" t="-4167" r="-29375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7"/>
                          <a:stretch>
                            <a:fillRect l="-487500" t="-4167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7">
                <a:extLst>
                  <a:ext uri="{FF2B5EF4-FFF2-40B4-BE49-F238E27FC236}">
                    <a16:creationId xmlns:a16="http://schemas.microsoft.com/office/drawing/2014/main" id="{D77FC051-5037-1A41-9890-6DD5432BF2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2345600"/>
                  </p:ext>
                </p:extLst>
              </p:nvPr>
            </p:nvGraphicFramePr>
            <p:xfrm>
              <a:off x="10000961" y="4946391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7">
                <a:extLst>
                  <a:ext uri="{FF2B5EF4-FFF2-40B4-BE49-F238E27FC236}">
                    <a16:creationId xmlns:a16="http://schemas.microsoft.com/office/drawing/2014/main" id="{D77FC051-5037-1A41-9890-6DD5432BF2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2345600"/>
                  </p:ext>
                </p:extLst>
              </p:nvPr>
            </p:nvGraphicFramePr>
            <p:xfrm>
              <a:off x="10000961" y="4946391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8"/>
                          <a:stretch>
                            <a:fillRect t="-4167" r="-4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8"/>
                          <a:stretch>
                            <a:fillRect l="-293750" t="-4167" r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8"/>
                          <a:stretch>
                            <a:fillRect l="-487500" t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7">
                <a:extLst>
                  <a:ext uri="{FF2B5EF4-FFF2-40B4-BE49-F238E27FC236}">
                    <a16:creationId xmlns:a16="http://schemas.microsoft.com/office/drawing/2014/main" id="{01A11306-144F-C94A-8D1F-AB1257C91E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530372"/>
                  </p:ext>
                </p:extLst>
              </p:nvPr>
            </p:nvGraphicFramePr>
            <p:xfrm>
              <a:off x="10000961" y="5292610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7">
                <a:extLst>
                  <a:ext uri="{FF2B5EF4-FFF2-40B4-BE49-F238E27FC236}">
                    <a16:creationId xmlns:a16="http://schemas.microsoft.com/office/drawing/2014/main" id="{01A11306-144F-C94A-8D1F-AB1257C91E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530372"/>
                  </p:ext>
                </p:extLst>
              </p:nvPr>
            </p:nvGraphicFramePr>
            <p:xfrm>
              <a:off x="10000961" y="5292610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9"/>
                          <a:stretch>
                            <a:fillRect r="-4875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9"/>
                          <a:stretch>
                            <a:fillRect l="-420000" r="-106667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9"/>
                          <a:stretch>
                            <a:fillRect l="-48750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Table 7">
                <a:extLst>
                  <a:ext uri="{FF2B5EF4-FFF2-40B4-BE49-F238E27FC236}">
                    <a16:creationId xmlns:a16="http://schemas.microsoft.com/office/drawing/2014/main" id="{A8B0224D-3DA4-0940-92F5-84931E7BD2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975403"/>
                  </p:ext>
                </p:extLst>
              </p:nvPr>
            </p:nvGraphicFramePr>
            <p:xfrm>
              <a:off x="10000961" y="5649200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sz="11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Table 7">
                <a:extLst>
                  <a:ext uri="{FF2B5EF4-FFF2-40B4-BE49-F238E27FC236}">
                    <a16:creationId xmlns:a16="http://schemas.microsoft.com/office/drawing/2014/main" id="{A8B0224D-3DA4-0940-92F5-84931E7BD2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975403"/>
                  </p:ext>
                </p:extLst>
              </p:nvPr>
            </p:nvGraphicFramePr>
            <p:xfrm>
              <a:off x="10000961" y="5649200"/>
              <a:ext cx="1183932" cy="291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22">
                      <a:extLst>
                        <a:ext uri="{9D8B030D-6E8A-4147-A177-3AD203B41FA5}">
                          <a16:colId xmlns:a16="http://schemas.microsoft.com/office/drawing/2014/main" val="56875098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22212895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2062883065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262726016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3672382124"/>
                        </a:ext>
                      </a:extLst>
                    </a:gridCol>
                    <a:gridCol w="197322">
                      <a:extLst>
                        <a:ext uri="{9D8B030D-6E8A-4147-A177-3AD203B41FA5}">
                          <a16:colId xmlns:a16="http://schemas.microsoft.com/office/drawing/2014/main" val="1340105669"/>
                        </a:ext>
                      </a:extLst>
                    </a:gridCol>
                  </a:tblGrid>
                  <a:tr h="291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r="-4875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57" marR="70757" marT="35379" marB="35379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48750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414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59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3243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3 0.00023 L 0.06094 1.8518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1.85185E-6 L 0.09089 1.85185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1.85185E-6 L 0.12162 1.85185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1.85185E-6 L 0.14961 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1 1.85185E-6 L 0.12162 1.85185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1.85185E-6 L 0.09089 1.85185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1.85185E-6 L 0.06094 1.85185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1.85185E-6 L 0.03243 0.000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3 0.00023 L 5E-6 1.85185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2761 1.85185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3 0.00023 L 0.06094 1.85185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1.85185E-6 L 0.09089 1.85185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1.85185E-6 L 0.12136 1.85185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1.85185E-6 L 0.14961 1.85185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1 1.85185E-6 L 0.12162 1.85185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1.85185E-6 L 0.09089 1.85185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1.85185E-6 L 0.06094 1.85185E-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1.85185E-6 L 0.03243 0.0002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3 0.00023 L 5E-6 1.85185E-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2969 1.85185E-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3 0.00023 L 0.06042 1.85185E-6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1.85185E-6 L 0.08959 1.85185E-6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1.85185E-6 L 0.12032 1.85185E-6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0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1.85185E-6 L 0.14896 1.85185E-6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1 1.85185E-6 L 0.12162 1.85185E-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1.85185E-6 L 0.09089 1.85185E-6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1.85185E-6 L 0.06094 1.85185E-6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0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1.85185E-6 L 0.03243 0.00023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0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3 0.00023 L 5E-6 1.85185E-6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3073 1.85185E-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3 0.00023 L 0.06094 1.85185E-6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1.85185E-6 L 0.08855 1.85185E-6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1.85185E-6 L 0.12032 1.85185E-6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0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1.85185E-6 L 0.14961 1.85185E-6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5" grpId="11" animBg="1"/>
      <p:bldP spid="15" grpId="12" animBg="1"/>
      <p:bldP spid="15" grpId="13" animBg="1"/>
      <p:bldP spid="15" grpId="14" animBg="1"/>
      <p:bldP spid="15" grpId="15" animBg="1"/>
      <p:bldP spid="15" grpId="16" animBg="1"/>
      <p:bldP spid="15" grpId="17" animBg="1"/>
      <p:bldP spid="15" grpId="18" animBg="1"/>
      <p:bldP spid="15" grpId="19" animBg="1"/>
      <p:bldP spid="15" grpId="20" animBg="1"/>
      <p:bldP spid="15" grpId="21" animBg="1"/>
      <p:bldP spid="15" grpId="22" animBg="1"/>
      <p:bldP spid="15" grpId="23" animBg="1"/>
      <p:bldP spid="15" grpId="24" animBg="1"/>
      <p:bldP spid="15" grpId="25" animBg="1"/>
      <p:bldP spid="15" grpId="26" animBg="1"/>
      <p:bldP spid="15" grpId="27" animBg="1"/>
      <p:bldP spid="15" grpId="28" animBg="1"/>
      <p:bldP spid="15" grpId="29" animBg="1"/>
      <p:bldP spid="15" grpId="30" animBg="1"/>
      <p:bldP spid="15" grpId="31" animBg="1"/>
      <p:bldP spid="15" grpId="32" animBg="1"/>
      <p:bldP spid="15" grpId="33" animBg="1"/>
      <p:bldP spid="15" grpId="34" animBg="1"/>
      <p:bldP spid="15" grpId="35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8D926A-80D3-2B44-B90B-8A0C8EAF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37" y="1052736"/>
            <a:ext cx="10801350" cy="469056"/>
          </a:xfrm>
        </p:spPr>
        <p:txBody>
          <a:bodyPr>
            <a:normAutofit/>
          </a:bodyPr>
          <a:lstStyle/>
          <a:p>
            <a:r>
              <a:rPr lang="en-AU" dirty="0"/>
              <a:t>b) a formal description of the Turing machine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A4FDF-CF64-D24D-8B0D-9492B3E16A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A64C2D-A38F-B14E-980D-A6C5F770AE5F}"/>
              </a:ext>
            </a:extLst>
          </p:cNvPr>
          <p:cNvSpPr/>
          <p:nvPr/>
        </p:nvSpPr>
        <p:spPr>
          <a:xfrm>
            <a:off x="303440" y="3910361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81BFED-66B1-5645-88DF-522CF010A45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0444" y="3492918"/>
            <a:ext cx="0" cy="41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32457B-E7DD-7E48-B019-D4F1162223B4}"/>
                  </a:ext>
                </a:extLst>
              </p:cNvPr>
              <p:cNvSpPr txBox="1"/>
              <p:nvPr/>
            </p:nvSpPr>
            <p:spPr>
              <a:xfrm>
                <a:off x="1009448" y="3808033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0→</a:t>
                </a: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,R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32457B-E7DD-7E48-B019-D4F116222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48" y="3808033"/>
                <a:ext cx="1003801" cy="369332"/>
              </a:xfrm>
              <a:prstGeom prst="rect">
                <a:avLst/>
              </a:prstGeom>
              <a:blipFill>
                <a:blip r:embed="rId2"/>
                <a:stretch>
                  <a:fillRect l="-5000" t="-10345" r="-3750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1D3DE57-A759-5D43-8DB5-B7B14CA8A7B6}"/>
              </a:ext>
            </a:extLst>
          </p:cNvPr>
          <p:cNvSpPr/>
          <p:nvPr/>
        </p:nvSpPr>
        <p:spPr>
          <a:xfrm>
            <a:off x="2185249" y="3910361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4309AF-A4CA-6E4B-BCCD-C54B8AFF1D76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837448" y="4177365"/>
            <a:ext cx="134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896301-BA15-5742-BE2F-1A66C8C73BCE}"/>
              </a:ext>
            </a:extLst>
          </p:cNvPr>
          <p:cNvSpPr txBox="1"/>
          <p:nvPr/>
        </p:nvSpPr>
        <p:spPr>
          <a:xfrm>
            <a:off x="2914693" y="3817069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0→ </a:t>
            </a:r>
            <a:r>
              <a:rPr lang="en-US" dirty="0" err="1"/>
              <a:t>x,R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F1901D-DF3E-D749-A5EE-E444FE9F395D}"/>
              </a:ext>
            </a:extLst>
          </p:cNvPr>
          <p:cNvSpPr/>
          <p:nvPr/>
        </p:nvSpPr>
        <p:spPr>
          <a:xfrm>
            <a:off x="4090494" y="3919397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1B0EB3-9111-DE41-85FC-BE136517B4A2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2719257" y="4177365"/>
            <a:ext cx="1371237" cy="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DCE7403-612F-0F49-9DE0-F0A8022EFE6B}"/>
              </a:ext>
            </a:extLst>
          </p:cNvPr>
          <p:cNvSpPr/>
          <p:nvPr/>
        </p:nvSpPr>
        <p:spPr>
          <a:xfrm>
            <a:off x="4090494" y="5756795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F5888E9-FC2D-8241-90D7-0B976B805DD7}"/>
              </a:ext>
            </a:extLst>
          </p:cNvPr>
          <p:cNvSpPr/>
          <p:nvPr/>
        </p:nvSpPr>
        <p:spPr>
          <a:xfrm>
            <a:off x="3962539" y="4367561"/>
            <a:ext cx="219576" cy="1455821"/>
          </a:xfrm>
          <a:custGeom>
            <a:avLst/>
            <a:gdLst>
              <a:gd name="connsiteX0" fmla="*/ 276912 w 313006"/>
              <a:gd name="connsiteY0" fmla="*/ 0 h 1455821"/>
              <a:gd name="connsiteX1" fmla="*/ 185 w 313006"/>
              <a:gd name="connsiteY1" fmla="*/ 842211 h 1455821"/>
              <a:gd name="connsiteX2" fmla="*/ 313006 w 313006"/>
              <a:gd name="connsiteY2" fmla="*/ 1455821 h 14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" h="1455821">
                <a:moveTo>
                  <a:pt x="276912" y="0"/>
                </a:moveTo>
                <a:cubicBezTo>
                  <a:pt x="135540" y="299787"/>
                  <a:pt x="-5831" y="599574"/>
                  <a:pt x="185" y="842211"/>
                </a:cubicBezTo>
                <a:cubicBezTo>
                  <a:pt x="6201" y="1084848"/>
                  <a:pt x="159603" y="1270334"/>
                  <a:pt x="313006" y="145582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F6B9E8-169F-AC48-B621-A5351F10A56C}"/>
              </a:ext>
            </a:extLst>
          </p:cNvPr>
          <p:cNvSpPr txBox="1"/>
          <p:nvPr/>
        </p:nvSpPr>
        <p:spPr>
          <a:xfrm>
            <a:off x="3178314" y="4937099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0→ R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35CD9FC-A8A7-0048-8AFD-9629ABA54B67}"/>
              </a:ext>
            </a:extLst>
          </p:cNvPr>
          <p:cNvSpPr/>
          <p:nvPr/>
        </p:nvSpPr>
        <p:spPr>
          <a:xfrm rot="10800000">
            <a:off x="4532881" y="4367560"/>
            <a:ext cx="219576" cy="1455821"/>
          </a:xfrm>
          <a:custGeom>
            <a:avLst/>
            <a:gdLst>
              <a:gd name="connsiteX0" fmla="*/ 276912 w 313006"/>
              <a:gd name="connsiteY0" fmla="*/ 0 h 1455821"/>
              <a:gd name="connsiteX1" fmla="*/ 185 w 313006"/>
              <a:gd name="connsiteY1" fmla="*/ 842211 h 1455821"/>
              <a:gd name="connsiteX2" fmla="*/ 313006 w 313006"/>
              <a:gd name="connsiteY2" fmla="*/ 1455821 h 14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" h="1455821">
                <a:moveTo>
                  <a:pt x="276912" y="0"/>
                </a:moveTo>
                <a:cubicBezTo>
                  <a:pt x="135540" y="299787"/>
                  <a:pt x="-5831" y="599574"/>
                  <a:pt x="185" y="842211"/>
                </a:cubicBezTo>
                <a:cubicBezTo>
                  <a:pt x="6201" y="1084848"/>
                  <a:pt x="159603" y="1270334"/>
                  <a:pt x="313006" y="145582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6DD5B7-E899-5D47-8617-A77BFF3B82AC}"/>
              </a:ext>
            </a:extLst>
          </p:cNvPr>
          <p:cNvSpPr txBox="1"/>
          <p:nvPr/>
        </p:nvSpPr>
        <p:spPr>
          <a:xfrm>
            <a:off x="4752457" y="4910804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0→ </a:t>
            </a:r>
            <a:r>
              <a:rPr lang="en-US" dirty="0" err="1"/>
              <a:t>x,R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F1D3A6-08B8-B244-B673-6A0BFB577DA0}"/>
              </a:ext>
            </a:extLst>
          </p:cNvPr>
          <p:cNvSpPr/>
          <p:nvPr/>
        </p:nvSpPr>
        <p:spPr>
          <a:xfrm>
            <a:off x="3137871" y="2422749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6A9BA1-D525-7C41-A2EC-AB70A694A1E5}"/>
              </a:ext>
            </a:extLst>
          </p:cNvPr>
          <p:cNvCxnSpPr>
            <a:cxnSpLocks/>
            <a:stCxn id="18" idx="1"/>
            <a:endCxn id="56" idx="5"/>
          </p:cNvCxnSpPr>
          <p:nvPr/>
        </p:nvCxnSpPr>
        <p:spPr>
          <a:xfrm flipH="1" flipV="1">
            <a:off x="3593675" y="2878553"/>
            <a:ext cx="575023" cy="11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A394CA-F643-2145-90FF-BB900C5431C2}"/>
                  </a:ext>
                </a:extLst>
              </p:cNvPr>
              <p:cNvSpPr txBox="1"/>
              <p:nvPr/>
            </p:nvSpPr>
            <p:spPr>
              <a:xfrm rot="3644841">
                <a:off x="3519026" y="3132386"/>
                <a:ext cx="1003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L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A394CA-F643-2145-90FF-BB900C543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44841">
                <a:off x="3519026" y="3132386"/>
                <a:ext cx="10038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5333B0C-3029-D14D-B1CE-A41A27008B00}"/>
              </a:ext>
            </a:extLst>
          </p:cNvPr>
          <p:cNvCxnSpPr>
            <a:stCxn id="56" idx="1"/>
            <a:endCxn id="56" idx="7"/>
          </p:cNvCxnSpPr>
          <p:nvPr/>
        </p:nvCxnSpPr>
        <p:spPr>
          <a:xfrm rot="5400000" flipH="1" flipV="1">
            <a:off x="3404875" y="2312153"/>
            <a:ext cx="12700" cy="377600"/>
          </a:xfrm>
          <a:prstGeom prst="curvedConnector3">
            <a:avLst>
              <a:gd name="adj1" fmla="val 5059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1EC10DC-42AE-DA42-B84B-05BDF0B9C339}"/>
              </a:ext>
            </a:extLst>
          </p:cNvPr>
          <p:cNvSpPr txBox="1"/>
          <p:nvPr/>
        </p:nvSpPr>
        <p:spPr>
          <a:xfrm>
            <a:off x="2452253" y="1718813"/>
            <a:ext cx="100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→ L</a:t>
            </a:r>
          </a:p>
          <a:p>
            <a:r>
              <a:rPr lang="en-US" dirty="0"/>
              <a:t>x → 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0FD0A7-C7D6-2A46-984A-BEFD5A9095B2}"/>
              </a:ext>
            </a:extLst>
          </p:cNvPr>
          <p:cNvCxnSpPr>
            <a:cxnSpLocks/>
            <a:stCxn id="56" idx="3"/>
            <a:endCxn id="10" idx="7"/>
          </p:cNvCxnSpPr>
          <p:nvPr/>
        </p:nvCxnSpPr>
        <p:spPr>
          <a:xfrm flipH="1">
            <a:off x="2641053" y="2878553"/>
            <a:ext cx="575022" cy="111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57A606F-7577-E647-984D-D9263214CED0}"/>
                  </a:ext>
                </a:extLst>
              </p:cNvPr>
              <p:cNvSpPr txBox="1"/>
              <p:nvPr/>
            </p:nvSpPr>
            <p:spPr>
              <a:xfrm rot="18015838">
                <a:off x="2420721" y="2925689"/>
                <a:ext cx="1003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57A606F-7577-E647-984D-D9263214C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15838">
                <a:off x="2420721" y="2925689"/>
                <a:ext cx="1003801" cy="369332"/>
              </a:xfrm>
              <a:prstGeom prst="rect">
                <a:avLst/>
              </a:prstGeom>
              <a:blipFill>
                <a:blip r:embed="rId4"/>
                <a:stretch>
                  <a:fillRect r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68EAC26-1658-B24F-A005-FF169884A5E1}"/>
              </a:ext>
            </a:extLst>
          </p:cNvPr>
          <p:cNvCxnSpPr>
            <a:cxnSpLocks/>
            <a:stCxn id="10" idx="1"/>
            <a:endCxn id="10" idx="0"/>
          </p:cNvCxnSpPr>
          <p:nvPr/>
        </p:nvCxnSpPr>
        <p:spPr>
          <a:xfrm rot="5400000" flipH="1" flipV="1">
            <a:off x="2318751" y="3855063"/>
            <a:ext cx="78204" cy="188800"/>
          </a:xfrm>
          <a:prstGeom prst="curvedConnector3">
            <a:avLst>
              <a:gd name="adj1" fmla="val 7394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FD99AC5-1E12-9544-A1BD-8D5940E67633}"/>
              </a:ext>
            </a:extLst>
          </p:cNvPr>
          <p:cNvSpPr txBox="1"/>
          <p:nvPr/>
        </p:nvSpPr>
        <p:spPr>
          <a:xfrm>
            <a:off x="1850114" y="3064227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x→ R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B4792087-0646-FF40-BD28-906B1F374E77}"/>
              </a:ext>
            </a:extLst>
          </p:cNvPr>
          <p:cNvCxnSpPr>
            <a:cxnSpLocks/>
            <a:stCxn id="18" idx="0"/>
            <a:endCxn id="18" idx="6"/>
          </p:cNvCxnSpPr>
          <p:nvPr/>
        </p:nvCxnSpPr>
        <p:spPr>
          <a:xfrm rot="16200000" flipH="1">
            <a:off x="4357498" y="3919397"/>
            <a:ext cx="267004" cy="267004"/>
          </a:xfrm>
          <a:prstGeom prst="curvedConnector4">
            <a:avLst>
              <a:gd name="adj1" fmla="val -111778"/>
              <a:gd name="adj2" fmla="val 211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98C8A40-90D2-DA42-AAE0-C08D14A61715}"/>
              </a:ext>
            </a:extLst>
          </p:cNvPr>
          <p:cNvSpPr txBox="1"/>
          <p:nvPr/>
        </p:nvSpPr>
        <p:spPr>
          <a:xfrm>
            <a:off x="4847680" y="3438701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x→ R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5C635CE-5900-084B-B9BB-E7EEC8ED09BB}"/>
              </a:ext>
            </a:extLst>
          </p:cNvPr>
          <p:cNvSpPr/>
          <p:nvPr/>
        </p:nvSpPr>
        <p:spPr>
          <a:xfrm>
            <a:off x="1950352" y="5188175"/>
            <a:ext cx="1003801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</a:t>
            </a:r>
            <a:r>
              <a:rPr lang="en-US" sz="1600" baseline="-25000" dirty="0" err="1">
                <a:solidFill>
                  <a:schemeClr val="tx1"/>
                </a:solidFill>
              </a:rPr>
              <a:t>accept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C598571-3CBD-A948-B58E-1BF7926F7FEA}"/>
              </a:ext>
            </a:extLst>
          </p:cNvPr>
          <p:cNvCxnSpPr>
            <a:stCxn id="10" idx="4"/>
            <a:endCxn id="106" idx="0"/>
          </p:cNvCxnSpPr>
          <p:nvPr/>
        </p:nvCxnSpPr>
        <p:spPr>
          <a:xfrm>
            <a:off x="2452253" y="4444369"/>
            <a:ext cx="0" cy="74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5CB3FCF-DFE2-5249-9AD7-A941C96B012F}"/>
                  </a:ext>
                </a:extLst>
              </p:cNvPr>
              <p:cNvSpPr txBox="1"/>
              <p:nvPr/>
            </p:nvSpPr>
            <p:spPr>
              <a:xfrm>
                <a:off x="1612384" y="4615079"/>
                <a:ext cx="927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5CB3FCF-DFE2-5249-9AD7-A941C96B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84" y="4615079"/>
                <a:ext cx="927032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0C0A84C9-71E8-AB46-880B-E5FB2EDE18F2}"/>
              </a:ext>
            </a:extLst>
          </p:cNvPr>
          <p:cNvSpPr/>
          <p:nvPr/>
        </p:nvSpPr>
        <p:spPr>
          <a:xfrm>
            <a:off x="68543" y="5756795"/>
            <a:ext cx="1003801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</a:t>
            </a:r>
            <a:r>
              <a:rPr lang="en-US" sz="1600" baseline="-25000" dirty="0" err="1">
                <a:solidFill>
                  <a:schemeClr val="tx1"/>
                </a:solidFill>
              </a:rPr>
              <a:t>reject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F60DCB7-1FBB-D048-9A4D-AF34FDA14E8F}"/>
              </a:ext>
            </a:extLst>
          </p:cNvPr>
          <p:cNvCxnSpPr>
            <a:stCxn id="5" idx="4"/>
            <a:endCxn id="112" idx="0"/>
          </p:cNvCxnSpPr>
          <p:nvPr/>
        </p:nvCxnSpPr>
        <p:spPr>
          <a:xfrm>
            <a:off x="570444" y="4444369"/>
            <a:ext cx="0" cy="131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04C3B6-9F3B-694F-8B9B-CA6B339D8B3E}"/>
                  </a:ext>
                </a:extLst>
              </p:cNvPr>
              <p:cNvSpPr txBox="1"/>
              <p:nvPr/>
            </p:nvSpPr>
            <p:spPr>
              <a:xfrm>
                <a:off x="611122" y="4944619"/>
                <a:ext cx="927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  <a:p>
                <a:r>
                  <a:rPr lang="en-US" dirty="0"/>
                  <a:t>x → R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04C3B6-9F3B-694F-8B9B-CA6B339D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2" y="4944619"/>
                <a:ext cx="927032" cy="646331"/>
              </a:xfrm>
              <a:prstGeom prst="rect">
                <a:avLst/>
              </a:prstGeom>
              <a:blipFill>
                <a:blip r:embed="rId6"/>
                <a:stretch>
                  <a:fillRect l="-547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42DE0446-8965-3245-9E3D-1C2AAE72EDFF}"/>
              </a:ext>
            </a:extLst>
          </p:cNvPr>
          <p:cNvCxnSpPr>
            <a:cxnSpLocks/>
            <a:stCxn id="23" idx="4"/>
            <a:endCxn id="112" idx="4"/>
          </p:cNvCxnSpPr>
          <p:nvPr/>
        </p:nvCxnSpPr>
        <p:spPr>
          <a:xfrm rot="5400000">
            <a:off x="2463971" y="4397276"/>
            <a:ext cx="12700" cy="3787054"/>
          </a:xfrm>
          <a:prstGeom prst="curvedConnector3">
            <a:avLst>
              <a:gd name="adj1" fmla="val 29555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2D2F116-C4E2-7C41-B10D-60203F3DB48E}"/>
                  </a:ext>
                </a:extLst>
              </p:cNvPr>
              <p:cNvSpPr txBox="1"/>
              <p:nvPr/>
            </p:nvSpPr>
            <p:spPr>
              <a:xfrm>
                <a:off x="2013249" y="6279437"/>
                <a:ext cx="927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 R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2D2F116-C4E2-7C41-B10D-60203F3DB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249" y="6279437"/>
                <a:ext cx="927032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571618E-17BF-594D-8DB9-2482BB3A04A0}"/>
                  </a:ext>
                </a:extLst>
              </p:cNvPr>
              <p:cNvSpPr txBox="1"/>
              <p:nvPr/>
            </p:nvSpPr>
            <p:spPr>
              <a:xfrm>
                <a:off x="7674546" y="2116631"/>
                <a:ext cx="2757729" cy="416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571618E-17BF-594D-8DB9-2482BB3A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546" y="2116631"/>
                <a:ext cx="2757729" cy="416845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0E3FEC1-4758-0741-9228-B3646546E41C}"/>
                  </a:ext>
                </a:extLst>
              </p:cNvPr>
              <p:cNvSpPr txBox="1"/>
              <p:nvPr/>
            </p:nvSpPr>
            <p:spPr>
              <a:xfrm>
                <a:off x="7358022" y="2878553"/>
                <a:ext cx="3824530" cy="2855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baseline="-2500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𝑞𝑎𝑐𝑐𝑒</m:t>
                      </m:r>
                      <m:r>
                        <a:rPr lang="en-AU" b="0" i="1" baseline="-25000" dirty="0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</a:rPr>
                        <m:t>𝑟𝑒𝑗𝑒𝑐𝑡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algn="ctr"/>
                <a:endParaRPr lang="en-AU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,⊔}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𝑑𝑖𝑎𝑔𝑟𝑎𝑚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algn="ctr"/>
                <a:endParaRPr lang="en-AU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0E3FEC1-4758-0741-9228-B3646546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022" y="2878553"/>
                <a:ext cx="3824530" cy="2855975"/>
              </a:xfrm>
              <a:prstGeom prst="rect">
                <a:avLst/>
              </a:prstGeom>
              <a:blipFill>
                <a:blip r:embed="rId9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8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5B3C64-0B00-BD40-BFDE-2135B802ED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Show that the language 𝐶={𝑎</a:t>
            </a:r>
            <a:r>
              <a:rPr lang="en-US" sz="2000" baseline="30000" dirty="0"/>
              <a:t>𝑖</a:t>
            </a:r>
            <a:r>
              <a:rPr lang="en-US" sz="2000" dirty="0"/>
              <a:t>𝑏</a:t>
            </a:r>
            <a:r>
              <a:rPr lang="en-US" sz="2000" baseline="30000" dirty="0"/>
              <a:t>𝑗</a:t>
            </a:r>
            <a:r>
              <a:rPr lang="en-US" sz="2000" dirty="0"/>
              <a:t>𝑐</a:t>
            </a:r>
            <a:r>
              <a:rPr lang="en-US" sz="2000" baseline="30000" dirty="0"/>
              <a:t>𝑘</a:t>
            </a:r>
            <a:r>
              <a:rPr lang="en-US" sz="2000" dirty="0"/>
              <a:t> | 𝑖×𝑗=𝑘 and 𝑖,𝑗,𝑘≥1} cannot be </a:t>
            </a:r>
            <a:r>
              <a:rPr lang="en-US" sz="2000" dirty="0" err="1"/>
              <a:t>recognisable</a:t>
            </a:r>
            <a:r>
              <a:rPr lang="en-US" sz="2000" dirty="0"/>
              <a:t> by a finite state machine by designing a Turing machine that decides it. 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4E5D7-E50B-B448-A7E7-CEEAEA05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50ED8-C305-2E44-8FF5-C54EFB0E6E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D5948-F961-3A49-9DFD-90A7659B1711}"/>
              </a:ext>
            </a:extLst>
          </p:cNvPr>
          <p:cNvSpPr txBox="1"/>
          <p:nvPr/>
        </p:nvSpPr>
        <p:spPr>
          <a:xfrm>
            <a:off x="695324" y="4075388"/>
            <a:ext cx="9640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Need to keep track of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j, 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Have unbounded inputs </a:t>
            </a:r>
            <a:r>
              <a:rPr lang="en-US" dirty="0">
                <a:latin typeface="Arial" panose="020B0604020202020204" pitchFamily="34" charset="0"/>
              </a:rPr>
              <a:t>→</a:t>
            </a:r>
            <a:r>
              <a:rPr lang="en-US" dirty="0"/>
              <a:t> FSM has finite number of states​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For some large sufficiently large input </a:t>
            </a:r>
            <a:r>
              <a:rPr lang="en-US" dirty="0">
                <a:latin typeface="Arial" panose="020B0604020202020204" pitchFamily="34" charset="0"/>
              </a:rPr>
              <a:t>→</a:t>
            </a:r>
            <a:r>
              <a:rPr lang="en-US" dirty="0"/>
              <a:t> not enough states to process​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05A1E-6676-FF43-A4EF-A8B754DCCCFD}"/>
              </a:ext>
            </a:extLst>
          </p:cNvPr>
          <p:cNvSpPr txBox="1"/>
          <p:nvPr/>
        </p:nvSpPr>
        <p:spPr>
          <a:xfrm>
            <a:off x="695324" y="2927023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: For </a:t>
            </a:r>
            <a:r>
              <a:rPr lang="en-US" dirty="0"/>
              <a:t>𝑖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=2, </a:t>
            </a:r>
            <a:r>
              <a:rPr lang="en-US" dirty="0"/>
              <a:t>𝑗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=3 → </a:t>
            </a:r>
            <a:r>
              <a:rPr lang="en-US" dirty="0"/>
              <a:t>𝑘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=6</a:t>
            </a:r>
          </a:p>
          <a:p>
            <a:pPr fontAlgn="base"/>
            <a:r>
              <a:rPr lang="en-US" dirty="0">
                <a:latin typeface="Arial" panose="020B0604020202020204" pitchFamily="34" charset="0"/>
              </a:rPr>
              <a:t>Input → </a:t>
            </a:r>
            <a:r>
              <a:rPr lang="en-US" dirty="0"/>
              <a:t>𝑎𝑎𝑏𝑏𝑏𝑐𝑐𝑐𝑐𝑐𝑐</a:t>
            </a:r>
            <a:endParaRPr lang="en-US" b="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26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9F6B78-D55A-3A49-95A2-A5DAFA06C3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5" y="1700213"/>
            <a:ext cx="7360011" cy="4608512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If the input doesn’t match </a:t>
            </a:r>
            <a:r>
              <a:rPr lang="en-US" dirty="0">
                <a:highlight>
                  <a:srgbClr val="FFFF00"/>
                </a:highlight>
              </a:rPr>
              <a:t>a*b*c*</a:t>
            </a:r>
            <a:r>
              <a:rPr lang="en-US" dirty="0"/>
              <a:t> after a full initial sweep → reject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Move the head back to the leftmost symbol.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AU" dirty="0"/>
              <a:t>Cross off an </a:t>
            </a:r>
            <a:r>
              <a:rPr lang="en-AU" dirty="0">
                <a:highlight>
                  <a:srgbClr val="FFFF00"/>
                </a:highlight>
              </a:rPr>
              <a:t>a</a:t>
            </a:r>
            <a:r>
              <a:rPr lang="en-AU" dirty="0"/>
              <a:t> with an </a:t>
            </a:r>
            <a:r>
              <a:rPr lang="en-AU" dirty="0">
                <a:highlight>
                  <a:srgbClr val="FFFF00"/>
                </a:highlight>
              </a:rPr>
              <a:t>x</a:t>
            </a:r>
            <a:r>
              <a:rPr lang="en-AU" dirty="0"/>
              <a:t>, scan to the right until </a:t>
            </a:r>
            <a:r>
              <a:rPr lang="en-AU" dirty="0">
                <a:highlight>
                  <a:srgbClr val="FFFF00"/>
                </a:highlight>
              </a:rPr>
              <a:t>b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AU" dirty="0"/>
              <a:t>Cross off a </a:t>
            </a:r>
            <a:r>
              <a:rPr lang="en-AU" dirty="0">
                <a:highlight>
                  <a:srgbClr val="FFFF00"/>
                </a:highlight>
              </a:rPr>
              <a:t>b</a:t>
            </a:r>
            <a:r>
              <a:rPr lang="en-AU" dirty="0"/>
              <a:t> with a </a:t>
            </a:r>
            <a:r>
              <a:rPr lang="en-AU" dirty="0">
                <a:highlight>
                  <a:srgbClr val="FFFF00"/>
                </a:highlight>
              </a:rPr>
              <a:t>y</a:t>
            </a:r>
            <a:r>
              <a:rPr lang="en-AU" dirty="0"/>
              <a:t>, scan to the right until </a:t>
            </a:r>
            <a:r>
              <a:rPr lang="en-AU" dirty="0">
                <a:highlight>
                  <a:srgbClr val="FFFF00"/>
                </a:highlight>
              </a:rPr>
              <a:t>c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AU" dirty="0"/>
              <a:t>Cross off </a:t>
            </a:r>
            <a:r>
              <a:rPr lang="en-AU" dirty="0">
                <a:highlight>
                  <a:srgbClr val="FFFF00"/>
                </a:highlight>
              </a:rPr>
              <a:t>c</a:t>
            </a:r>
            <a:r>
              <a:rPr lang="en-AU" dirty="0"/>
              <a:t> with a </a:t>
            </a:r>
            <a:r>
              <a:rPr lang="en-AU" dirty="0">
                <a:highlight>
                  <a:srgbClr val="FFFF00"/>
                </a:highlight>
              </a:rPr>
              <a:t>z</a:t>
            </a:r>
            <a:r>
              <a:rPr lang="en-AU" dirty="0"/>
              <a:t>, move to the left-most uncrossed </a:t>
            </a:r>
            <a:r>
              <a:rPr lang="en-AU" dirty="0">
                <a:highlight>
                  <a:srgbClr val="FFFF00"/>
                </a:highlight>
              </a:rPr>
              <a:t>b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AU" dirty="0"/>
              <a:t>Repeat steps 4 &amp; 5, until all </a:t>
            </a:r>
            <a:r>
              <a:rPr lang="en-AU" dirty="0">
                <a:highlight>
                  <a:srgbClr val="FFFF00"/>
                </a:highlight>
              </a:rPr>
              <a:t>b</a:t>
            </a:r>
            <a:r>
              <a:rPr lang="en-AU" dirty="0"/>
              <a:t>’s are crossed off.</a:t>
            </a:r>
          </a:p>
          <a:p>
            <a:pPr marL="522900" lvl="1" indent="-342900">
              <a:buFont typeface="Courier New" panose="02070309020205020404" pitchFamily="49" charset="0"/>
              <a:buChar char="o"/>
            </a:pPr>
            <a:r>
              <a:rPr lang="en-AU" dirty="0"/>
              <a:t>If all </a:t>
            </a:r>
            <a:r>
              <a:rPr lang="en-AU" dirty="0">
                <a:highlight>
                  <a:srgbClr val="FFFF00"/>
                </a:highlight>
              </a:rPr>
              <a:t>c</a:t>
            </a:r>
            <a:r>
              <a:rPr lang="en-AU" dirty="0"/>
              <a:t>’s get crossed off while doing this (uncrossed </a:t>
            </a:r>
          </a:p>
          <a:p>
            <a:pPr lvl="1" indent="0">
              <a:buNone/>
            </a:pPr>
            <a:r>
              <a:rPr lang="en-AU" dirty="0"/>
              <a:t>					</a:t>
            </a:r>
            <a:r>
              <a:rPr lang="en-AU" dirty="0">
                <a:highlight>
                  <a:srgbClr val="FFFF00"/>
                </a:highlight>
              </a:rPr>
              <a:t>a</a:t>
            </a:r>
            <a:r>
              <a:rPr lang="en-AU" dirty="0"/>
              <a:t>’s remaining) </a:t>
            </a:r>
            <a:r>
              <a:rPr lang="en-US" dirty="0"/>
              <a:t>→ </a:t>
            </a:r>
            <a:r>
              <a:rPr lang="en-AU" dirty="0"/>
              <a:t>reject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Move left until left-most uncrossed </a:t>
            </a:r>
            <a:r>
              <a:rPr lang="en-AU" dirty="0">
                <a:highlight>
                  <a:srgbClr val="FFFF00"/>
                </a:highlight>
              </a:rPr>
              <a:t>a</a:t>
            </a:r>
            <a:r>
              <a:rPr lang="en-AU" dirty="0"/>
              <a:t>, while uncrossing </a:t>
            </a:r>
            <a:r>
              <a:rPr lang="en-AU" dirty="0">
                <a:highlight>
                  <a:srgbClr val="FFFF00"/>
                </a:highlight>
              </a:rPr>
              <a:t>b</a:t>
            </a:r>
            <a:r>
              <a:rPr lang="en-AU" dirty="0"/>
              <a:t>’s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If there’s another </a:t>
            </a:r>
            <a:r>
              <a:rPr lang="en-AU" dirty="0">
                <a:highlight>
                  <a:srgbClr val="FFFF00"/>
                </a:highlight>
              </a:rPr>
              <a:t>a</a:t>
            </a:r>
            <a:r>
              <a:rPr lang="en-AU" dirty="0"/>
              <a:t> left, then repeat from stage 3.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If all </a:t>
            </a:r>
            <a:r>
              <a:rPr lang="en-AU" dirty="0">
                <a:highlight>
                  <a:srgbClr val="FFFF00"/>
                </a:highlight>
              </a:rPr>
              <a:t>a</a:t>
            </a:r>
            <a:r>
              <a:rPr lang="en-AU" dirty="0"/>
              <a:t>’s are crossed out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Check if all </a:t>
            </a:r>
            <a:r>
              <a:rPr lang="en-AU" dirty="0">
                <a:highlight>
                  <a:srgbClr val="FFFF00"/>
                </a:highlight>
              </a:rPr>
              <a:t>c</a:t>
            </a:r>
            <a:r>
              <a:rPr lang="en-AU" dirty="0"/>
              <a:t>’s are crossed off</a:t>
            </a:r>
          </a:p>
          <a:p>
            <a:pPr lvl="1" indent="0">
              <a:buNone/>
            </a:pPr>
            <a:r>
              <a:rPr lang="en-AU" dirty="0"/>
              <a:t>	If yes </a:t>
            </a:r>
            <a:r>
              <a:rPr lang="en-US" dirty="0"/>
              <a:t>→ </a:t>
            </a:r>
            <a:r>
              <a:rPr lang="en-AU" dirty="0"/>
              <a:t>accept, else </a:t>
            </a:r>
            <a:r>
              <a:rPr lang="en-US" dirty="0"/>
              <a:t>→ </a:t>
            </a:r>
            <a:r>
              <a:rPr lang="en-AU" dirty="0"/>
              <a:t>reject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A59FF0-2598-C048-9FFA-16D73B75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B8D6E-3A06-E44B-BE4F-58612F4758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5136F6-75B2-6149-9ACE-B6DA14616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67237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9" name="Triangle 8">
            <a:extLst>
              <a:ext uri="{FF2B5EF4-FFF2-40B4-BE49-F238E27FC236}">
                <a16:creationId xmlns:a16="http://schemas.microsoft.com/office/drawing/2014/main" id="{9F57207C-3C7D-2E4B-838B-F9C985C665D9}"/>
              </a:ext>
            </a:extLst>
          </p:cNvPr>
          <p:cNvSpPr/>
          <p:nvPr/>
        </p:nvSpPr>
        <p:spPr>
          <a:xfrm rot="10800000">
            <a:off x="8128276" y="1184442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6E936A-29EA-0C4B-882B-4EA4739F8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81636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3695F4-687C-8949-AAA0-8DE6CEC27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53545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840CD6-E62E-5E43-9E7C-E1F29675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16634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17DE30-95A2-FF4F-98D8-2EE103BF5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01960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D695B90-26BA-494F-B089-A140EA5B8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55568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DFDD966-F3D9-1D4C-BDAA-721898516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01465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E481D6-8ABF-8443-AEB3-0E26A5D9F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41540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9E520B0-7BCE-CA4C-99DD-20F9AB3A7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29293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B566197-E033-364E-89B9-BEB86BFD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85220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912DE0-5220-7D40-AB5D-F9A7A421A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30152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FD31663-94FA-CC40-A148-8DD327484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93009"/>
              </p:ext>
            </p:extLst>
          </p:nvPr>
        </p:nvGraphicFramePr>
        <p:xfrm>
          <a:off x="8055336" y="1483730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B0051CA-7456-1344-91B5-E492015F1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15298"/>
              </p:ext>
            </p:extLst>
          </p:nvPr>
        </p:nvGraphicFramePr>
        <p:xfrm>
          <a:off x="8055336" y="1483730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E3F04EB-EB07-3A4D-8A52-EBD0C70A9603}"/>
              </a:ext>
            </a:extLst>
          </p:cNvPr>
          <p:cNvSpPr txBox="1"/>
          <p:nvPr/>
        </p:nvSpPr>
        <p:spPr>
          <a:xfrm>
            <a:off x="7526534" y="5157787"/>
            <a:ext cx="4019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Basically, need to multiply a, b and see if it matches c .  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ctr" rtl="0" fontAlgn="base"/>
            <a:r>
              <a:rPr lang="en-US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( multiplication = repeated addition)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723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289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89 -3.7037E-6 L 1.92446E-16 -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177 0 " pathEditMode="relative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-1.48148E-6 L 0.06016 -3.7037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6 7.40741E-7 L 0.09401 -3.703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-1.48148E-6 L 0.12226 -3.703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6 -3.7037E-6 L 0.09401 -3.703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-1.48148E-6 L 0.14935 -3.7037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35 -3.7037E-6 L 0.09401 -1.48148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-3.7037E-6 L 0.06015 -3.7037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6 -3.7037E-6 L 0.03178 -1.48148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-1.48148E-6 L 0.06016 -3.7037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6 -4.81481E-6 L 0.18385 -0.0013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85 -0.00139 L 0.09401 1.11111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-3.7037E-6 L 0.21289 -4.81481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9" grpId="10" animBg="1"/>
      <p:bldP spid="9" grpId="11" animBg="1"/>
      <p:bldP spid="9" grpId="12" animBg="1"/>
      <p:bldP spid="9" grpId="13" animBg="1"/>
      <p:bldP spid="9" grpId="14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1C45F8-4340-6F40-9C4A-04324C1A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Transition/state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B2C6D-6BC2-574E-A064-B07DE9181C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D139F7-E5C4-3F44-B12E-3A4E350FFAA8}"/>
              </a:ext>
            </a:extLst>
          </p:cNvPr>
          <p:cNvSpPr/>
          <p:nvPr/>
        </p:nvSpPr>
        <p:spPr>
          <a:xfrm>
            <a:off x="1953688" y="3897544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6DD28E-810F-BF4E-8000-0C8FCDB237AD}"/>
              </a:ext>
            </a:extLst>
          </p:cNvPr>
          <p:cNvSpPr/>
          <p:nvPr/>
        </p:nvSpPr>
        <p:spPr>
          <a:xfrm>
            <a:off x="4170750" y="3897544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CAF552-5435-F341-8605-6A1EB0083774}"/>
              </a:ext>
            </a:extLst>
          </p:cNvPr>
          <p:cNvSpPr/>
          <p:nvPr/>
        </p:nvSpPr>
        <p:spPr>
          <a:xfrm>
            <a:off x="6387812" y="3891747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61633F-5CBF-8843-8F57-89E813BDB31E}"/>
              </a:ext>
            </a:extLst>
          </p:cNvPr>
          <p:cNvSpPr/>
          <p:nvPr/>
        </p:nvSpPr>
        <p:spPr>
          <a:xfrm>
            <a:off x="8604874" y="3891747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2E86F-9E91-494B-BA01-CA137918799F}"/>
              </a:ext>
            </a:extLst>
          </p:cNvPr>
          <p:cNvSpPr/>
          <p:nvPr/>
        </p:nvSpPr>
        <p:spPr>
          <a:xfrm>
            <a:off x="3071592" y="567960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9CD53B-C0DD-2142-A31C-5A6D26E2EA3B}"/>
              </a:ext>
            </a:extLst>
          </p:cNvPr>
          <p:cNvSpPr/>
          <p:nvPr/>
        </p:nvSpPr>
        <p:spPr>
          <a:xfrm>
            <a:off x="5307240" y="2082728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773A47-7281-8347-B9B3-0107807690F5}"/>
              </a:ext>
            </a:extLst>
          </p:cNvPr>
          <p:cNvSpPr/>
          <p:nvPr/>
        </p:nvSpPr>
        <p:spPr>
          <a:xfrm>
            <a:off x="3071592" y="2082728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F26582-BA75-2844-92CA-CAB68CE7B759}"/>
              </a:ext>
            </a:extLst>
          </p:cNvPr>
          <p:cNvSpPr/>
          <p:nvPr/>
        </p:nvSpPr>
        <p:spPr>
          <a:xfrm>
            <a:off x="5261159" y="2036647"/>
            <a:ext cx="626169" cy="6261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4835C8-BDD3-C242-87E3-5F1CB4FF104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87696" y="4164548"/>
            <a:ext cx="1683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6455CF-5E25-144E-AAAC-B3E646CECDD9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704758" y="4158751"/>
            <a:ext cx="1683054" cy="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D45AC7-9C8B-E747-B3C0-6D55C9C590B0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921820" y="4158751"/>
            <a:ext cx="1683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C56431-821D-C445-A084-38373B12F249}"/>
              </a:ext>
            </a:extLst>
          </p:cNvPr>
          <p:cNvCxnSpPr>
            <a:stCxn id="5" idx="0"/>
            <a:endCxn id="11" idx="3"/>
          </p:cNvCxnSpPr>
          <p:nvPr/>
        </p:nvCxnSpPr>
        <p:spPr>
          <a:xfrm flipV="1">
            <a:off x="2220692" y="2538532"/>
            <a:ext cx="929104" cy="135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6B16F3-ABBB-4946-9E80-5F5CB120E4D7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605600" y="2349732"/>
            <a:ext cx="1655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98106A-BC11-9C41-8D8B-EA1B17202D80}"/>
              </a:ext>
            </a:extLst>
          </p:cNvPr>
          <p:cNvCxnSpPr>
            <a:stCxn id="9" idx="1"/>
            <a:endCxn id="5" idx="4"/>
          </p:cNvCxnSpPr>
          <p:nvPr/>
        </p:nvCxnSpPr>
        <p:spPr>
          <a:xfrm flipH="1" flipV="1">
            <a:off x="2220692" y="4431552"/>
            <a:ext cx="929104" cy="132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D4C5FED-2EAB-1D4F-ACAA-C9F0B099655F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6651918" y="2211591"/>
            <a:ext cx="5797" cy="4434124"/>
          </a:xfrm>
          <a:prstGeom prst="curvedConnector3">
            <a:avLst>
              <a:gd name="adj1" fmla="val 156545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3E5DDF0-7BE4-8449-9FEA-DD07B68F1C2F}"/>
              </a:ext>
            </a:extLst>
          </p:cNvPr>
          <p:cNvCxnSpPr>
            <a:stCxn id="6" idx="3"/>
            <a:endCxn id="9" idx="7"/>
          </p:cNvCxnSpPr>
          <p:nvPr/>
        </p:nvCxnSpPr>
        <p:spPr>
          <a:xfrm rot="5400000">
            <a:off x="3185947" y="4694797"/>
            <a:ext cx="1404456" cy="721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E6461E0-5818-2946-A8A9-A24438059637}"/>
              </a:ext>
            </a:extLst>
          </p:cNvPr>
          <p:cNvCxnSpPr>
            <a:stCxn id="9" idx="6"/>
            <a:endCxn id="9" idx="4"/>
          </p:cNvCxnSpPr>
          <p:nvPr/>
        </p:nvCxnSpPr>
        <p:spPr>
          <a:xfrm flipH="1">
            <a:off x="3338596" y="5946604"/>
            <a:ext cx="267004" cy="267004"/>
          </a:xfrm>
          <a:prstGeom prst="curvedConnector4">
            <a:avLst>
              <a:gd name="adj1" fmla="val -85617"/>
              <a:gd name="adj2" fmla="val 1856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CDF8BB1-F69F-D04B-B309-86F25C4F188E}"/>
              </a:ext>
            </a:extLst>
          </p:cNvPr>
          <p:cNvCxnSpPr>
            <a:stCxn id="11" idx="2"/>
            <a:endCxn id="11" idx="0"/>
          </p:cNvCxnSpPr>
          <p:nvPr/>
        </p:nvCxnSpPr>
        <p:spPr>
          <a:xfrm rot="10800000" flipH="1">
            <a:off x="3071592" y="2082728"/>
            <a:ext cx="267004" cy="267004"/>
          </a:xfrm>
          <a:prstGeom prst="curvedConnector4">
            <a:avLst>
              <a:gd name="adj1" fmla="val -85617"/>
              <a:gd name="adj2" fmla="val 1856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E02B50B-773F-9D49-8A9F-17BC62AD3EAE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4437754" y="3786948"/>
            <a:ext cx="12700" cy="377600"/>
          </a:xfrm>
          <a:prstGeom prst="curvedConnector3">
            <a:avLst>
              <a:gd name="adj1" fmla="val 4215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E5190200-945B-0449-BD70-B806384CE082}"/>
              </a:ext>
            </a:extLst>
          </p:cNvPr>
          <p:cNvCxnSpPr>
            <a:stCxn id="7" idx="1"/>
            <a:endCxn id="7" idx="7"/>
          </p:cNvCxnSpPr>
          <p:nvPr/>
        </p:nvCxnSpPr>
        <p:spPr>
          <a:xfrm rot="5400000" flipH="1" flipV="1">
            <a:off x="6654816" y="3781151"/>
            <a:ext cx="12700" cy="377600"/>
          </a:xfrm>
          <a:prstGeom prst="curvedConnector3">
            <a:avLst>
              <a:gd name="adj1" fmla="val 4215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2DEEAED-786D-6144-9F34-80E4C9E22EF5}"/>
              </a:ext>
            </a:extLst>
          </p:cNvPr>
          <p:cNvCxnSpPr>
            <a:stCxn id="8" idx="0"/>
            <a:endCxn id="8" idx="6"/>
          </p:cNvCxnSpPr>
          <p:nvPr/>
        </p:nvCxnSpPr>
        <p:spPr>
          <a:xfrm rot="16200000" flipH="1">
            <a:off x="8871878" y="3891747"/>
            <a:ext cx="267004" cy="267004"/>
          </a:xfrm>
          <a:prstGeom prst="curvedConnector4">
            <a:avLst>
              <a:gd name="adj1" fmla="val -85617"/>
              <a:gd name="adj2" fmla="val 1856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A2A755-2A3F-A94B-BCDE-3126FA4A6B93}"/>
              </a:ext>
            </a:extLst>
          </p:cNvPr>
          <p:cNvSpPr txBox="1"/>
          <p:nvPr/>
        </p:nvSpPr>
        <p:spPr>
          <a:xfrm>
            <a:off x="2836695" y="3783154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a→ </a:t>
            </a:r>
            <a:r>
              <a:rPr lang="en-US" dirty="0" err="1"/>
              <a:t>x,R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910474-8146-8340-A7E0-B388D166E6ED}"/>
              </a:ext>
            </a:extLst>
          </p:cNvPr>
          <p:cNvCxnSpPr>
            <a:endCxn id="5" idx="2"/>
          </p:cNvCxnSpPr>
          <p:nvPr/>
        </p:nvCxnSpPr>
        <p:spPr>
          <a:xfrm>
            <a:off x="1585290" y="4158751"/>
            <a:ext cx="368398" cy="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5AFDE74-4A9B-2148-97B9-2567176DB1EA}"/>
              </a:ext>
            </a:extLst>
          </p:cNvPr>
          <p:cNvSpPr txBox="1"/>
          <p:nvPr/>
        </p:nvSpPr>
        <p:spPr>
          <a:xfrm>
            <a:off x="4131003" y="3051476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a→ 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A56E74-802A-B84D-AB48-EA21EC0B3B17}"/>
              </a:ext>
            </a:extLst>
          </p:cNvPr>
          <p:cNvSpPr txBox="1"/>
          <p:nvPr/>
        </p:nvSpPr>
        <p:spPr>
          <a:xfrm>
            <a:off x="5095381" y="3757025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b→ </a:t>
            </a:r>
            <a:r>
              <a:rPr lang="en-US" dirty="0" err="1"/>
              <a:t>y,R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BA187A-709D-7342-9761-AD4136C97519}"/>
              </a:ext>
            </a:extLst>
          </p:cNvPr>
          <p:cNvSpPr txBox="1"/>
          <p:nvPr/>
        </p:nvSpPr>
        <p:spPr>
          <a:xfrm>
            <a:off x="6308642" y="2821510"/>
            <a:ext cx="100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z→ R</a:t>
            </a:r>
          </a:p>
          <a:p>
            <a:r>
              <a:rPr lang="en-US" dirty="0"/>
              <a:t>b→ 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125FBF-BD61-F442-B140-9EA8F4C26302}"/>
              </a:ext>
            </a:extLst>
          </p:cNvPr>
          <p:cNvSpPr txBox="1"/>
          <p:nvPr/>
        </p:nvSpPr>
        <p:spPr>
          <a:xfrm>
            <a:off x="7359269" y="3730304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c→ </a:t>
            </a:r>
            <a:r>
              <a:rPr lang="en-US" dirty="0" err="1"/>
              <a:t>z,L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A9054D-D0CC-9146-B955-ACD6FFF7DC4A}"/>
              </a:ext>
            </a:extLst>
          </p:cNvPr>
          <p:cNvSpPr txBox="1"/>
          <p:nvPr/>
        </p:nvSpPr>
        <p:spPr>
          <a:xfrm>
            <a:off x="9297451" y="3185799"/>
            <a:ext cx="100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z→ L</a:t>
            </a:r>
          </a:p>
          <a:p>
            <a:r>
              <a:rPr lang="en-US" dirty="0"/>
              <a:t>b→ </a:t>
            </a:r>
            <a:r>
              <a:rPr lang="en-US" dirty="0" err="1"/>
              <a:t>b,L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6E2429-84D9-6346-BFBA-6DB764F5A8BE}"/>
              </a:ext>
            </a:extLst>
          </p:cNvPr>
          <p:cNvSpPr txBox="1"/>
          <p:nvPr/>
        </p:nvSpPr>
        <p:spPr>
          <a:xfrm>
            <a:off x="6162698" y="5388472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y→ 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223CE2-8E22-3D48-8471-7EAD6992A131}"/>
              </a:ext>
            </a:extLst>
          </p:cNvPr>
          <p:cNvSpPr txBox="1"/>
          <p:nvPr/>
        </p:nvSpPr>
        <p:spPr>
          <a:xfrm>
            <a:off x="3753403" y="5065843"/>
            <a:ext cx="1003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z→ 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B1F5B3-15EE-7246-90D2-232E9BC2715A}"/>
              </a:ext>
            </a:extLst>
          </p:cNvPr>
          <p:cNvSpPr txBox="1"/>
          <p:nvPr/>
        </p:nvSpPr>
        <p:spPr>
          <a:xfrm>
            <a:off x="3880347" y="5878294"/>
            <a:ext cx="1003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a→ L</a:t>
            </a:r>
          </a:p>
          <a:p>
            <a:r>
              <a:rPr lang="en-US" dirty="0"/>
              <a:t>y→ </a:t>
            </a:r>
            <a:r>
              <a:rPr lang="en-US" dirty="0" err="1"/>
              <a:t>b,L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2AF55F-811E-CA4C-B683-6D837F2315C8}"/>
              </a:ext>
            </a:extLst>
          </p:cNvPr>
          <p:cNvSpPr txBox="1"/>
          <p:nvPr/>
        </p:nvSpPr>
        <p:spPr>
          <a:xfrm>
            <a:off x="1921013" y="5053544"/>
            <a:ext cx="1086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x→ 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26CF07-3936-0D4C-9D51-DFC5062123C0}"/>
              </a:ext>
            </a:extLst>
          </p:cNvPr>
          <p:cNvSpPr txBox="1"/>
          <p:nvPr/>
        </p:nvSpPr>
        <p:spPr>
          <a:xfrm>
            <a:off x="1723102" y="2690276"/>
            <a:ext cx="1086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y→ R</a:t>
            </a:r>
          </a:p>
          <a:p>
            <a:r>
              <a:rPr lang="en-US" dirty="0"/>
              <a:t>b → 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C6A674-CB43-5140-A325-C20EE07258A8}"/>
              </a:ext>
            </a:extLst>
          </p:cNvPr>
          <p:cNvSpPr txBox="1"/>
          <p:nvPr/>
        </p:nvSpPr>
        <p:spPr>
          <a:xfrm>
            <a:off x="2102875" y="1733288"/>
            <a:ext cx="1086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y→ R</a:t>
            </a:r>
          </a:p>
          <a:p>
            <a:r>
              <a:rPr lang="en-US" dirty="0"/>
              <a:t>z→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37CCD4-11EE-6546-89E6-9BA96CB8A028}"/>
                  </a:ext>
                </a:extLst>
              </p:cNvPr>
              <p:cNvSpPr txBox="1"/>
              <p:nvPr/>
            </p:nvSpPr>
            <p:spPr>
              <a:xfrm>
                <a:off x="4061521" y="1909730"/>
                <a:ext cx="1086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→ L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37CCD4-11EE-6546-89E6-9BA96CB8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521" y="1909730"/>
                <a:ext cx="1086533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04A440B3-1106-EB48-8217-E5E928171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6525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sp>
        <p:nvSpPr>
          <p:cNvPr id="63" name="Triangle 62">
            <a:extLst>
              <a:ext uri="{FF2B5EF4-FFF2-40B4-BE49-F238E27FC236}">
                <a16:creationId xmlns:a16="http://schemas.microsoft.com/office/drawing/2014/main" id="{E992FD2C-CD4D-6748-8ABC-46FE1A2817BE}"/>
              </a:ext>
            </a:extLst>
          </p:cNvPr>
          <p:cNvSpPr/>
          <p:nvPr/>
        </p:nvSpPr>
        <p:spPr>
          <a:xfrm rot="10800000">
            <a:off x="8128276" y="1184442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44724530-1712-FD44-B8E0-14780CB5E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49085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3A549B7C-5E3C-654C-97C2-CDC0BC231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59432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F497F9D7-A721-6D40-A2CE-9793C10C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15549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1EC8CFAB-4849-CC46-9119-FF5CFD352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50445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152FC90-8DF7-C245-9697-DEA17D0DD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31606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087113C0-8198-5642-979D-8A4F91418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3555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C8586A8-E5C7-2F4F-9AC4-287D3FEF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16558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3E8996E6-A5E6-974D-9A3C-6324518C9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47123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31B20476-0C4D-7C47-AD2E-8D3E9B2F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98799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6C503B21-CB9A-AE42-81EB-A2B6C7650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36439"/>
              </p:ext>
            </p:extLst>
          </p:nvPr>
        </p:nvGraphicFramePr>
        <p:xfrm>
          <a:off x="8055336" y="1484313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CA41DA5-2682-1543-8B66-E1E31800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80186"/>
              </p:ext>
            </p:extLst>
          </p:nvPr>
        </p:nvGraphicFramePr>
        <p:xfrm>
          <a:off x="8055336" y="1483730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EB123FAB-3419-514D-8F23-44DC6852F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69739"/>
              </p:ext>
            </p:extLst>
          </p:nvPr>
        </p:nvGraphicFramePr>
        <p:xfrm>
          <a:off x="8055336" y="1483730"/>
          <a:ext cx="2961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98">
                  <a:extLst>
                    <a:ext uri="{9D8B030D-6E8A-4147-A177-3AD203B41FA5}">
                      <a16:colId xmlns:a16="http://schemas.microsoft.com/office/drawing/2014/main" val="568750984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22212895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062883065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3262726016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45645817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434022600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1732661463"/>
                    </a:ext>
                  </a:extLst>
                </a:gridCol>
                <a:gridCol w="370198">
                  <a:extLst>
                    <a:ext uri="{9D8B030D-6E8A-4147-A177-3AD203B41FA5}">
                      <a16:colId xmlns:a16="http://schemas.microsoft.com/office/drawing/2014/main" val="272107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4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6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2128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89 -3.7037E-6 L 8.33333E-7 -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03177 -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-3.7037E-6 L 0.0601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6 -3.7037E-6 L 0.09401 -3.703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-3.7037E-6 L 0.12226 -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6 -3.7037E-6 L 0.09401 -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-3.7037E-6 L 0.14935 -3.703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35 -3.7037E-6 L 0.09401 -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-3.7037E-6 L 0.06016 -3.703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6 -3.7037E-6 L 0.03177 -3.7037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-3.7037E-6 L 0.06016 -3.7037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6 -3.7037E-6 L 0.18385 -0.001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85 -0.00139 L 0.09401 -3.7037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-3.7037E-6 L 0.21289 -3.7037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3" grpId="2" animBg="1"/>
      <p:bldP spid="63" grpId="3" animBg="1"/>
      <p:bldP spid="63" grpId="4" animBg="1"/>
      <p:bldP spid="63" grpId="5" animBg="1"/>
      <p:bldP spid="63" grpId="6" animBg="1"/>
      <p:bldP spid="63" grpId="7" animBg="1"/>
      <p:bldP spid="63" grpId="8" animBg="1"/>
      <p:bldP spid="63" grpId="9" animBg="1"/>
      <p:bldP spid="63" grpId="10" animBg="1"/>
      <p:bldP spid="63" grpId="11" animBg="1"/>
      <p:bldP spid="63" grpId="12" animBg="1"/>
      <p:bldP spid="63" grpId="13" animBg="1"/>
      <p:bldP spid="63" grpId="1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09A4EB-E1C6-7941-9B8A-8E165430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2997200"/>
            <a:ext cx="5085543" cy="3311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Finite number of states </a:t>
            </a:r>
            <a:r>
              <a:rPr lang="en-US" dirty="0">
                <a:solidFill>
                  <a:schemeClr val="dk1"/>
                </a:solidFill>
              </a:rPr>
              <a:t>→ cannot solve many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Finite memory (only for current state) → cannot work with unbounded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Finite memory → no keeping track of past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Not very powerful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DB3E-F451-7A4C-A3F2-0D4A051AF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2667" y="2997198"/>
            <a:ext cx="4565952" cy="33115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model of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by Alan Turing in 1936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extension of FSMs with unlimited, unrestricted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do anything a real computer can do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56AB32-9013-DB4A-B405-6A7C5E00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664595"/>
            <a:ext cx="5218858" cy="807061"/>
          </a:xfrm>
        </p:spPr>
        <p:txBody>
          <a:bodyPr>
            <a:normAutofit fontScale="90000"/>
          </a:bodyPr>
          <a:lstStyle/>
          <a:p>
            <a:r>
              <a:rPr lang="en-US" dirty="0"/>
              <a:t>Why didn’t we like FSMs too much?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48926-7B8C-A547-9404-058EBFDE2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8134419-C6BB-044A-89E1-98610DA2E659}"/>
              </a:ext>
            </a:extLst>
          </p:cNvPr>
          <p:cNvSpPr txBox="1">
            <a:spLocks/>
          </p:cNvSpPr>
          <p:nvPr/>
        </p:nvSpPr>
        <p:spPr>
          <a:xfrm>
            <a:off x="6636829" y="1664594"/>
            <a:ext cx="4859846" cy="80706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What is a Turing Machine?     </a:t>
            </a:r>
          </a:p>
        </p:txBody>
      </p:sp>
    </p:spTree>
    <p:extLst>
      <p:ext uri="{BB962C8B-B14F-4D97-AF65-F5344CB8AC3E}">
        <p14:creationId xmlns:p14="http://schemas.microsoft.com/office/powerpoint/2010/main" val="8041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80080-B08B-704F-8749-6FED206C34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Given the differences between finite state machines and Turing machines, and the definition of a Turing machine. In no more than one page (12pt, normal 2.54 cm margins), argue either for or against why a Turing machine can or cannot obtain artificial intelligence (AI). </a:t>
            </a:r>
          </a:p>
          <a:p>
            <a:r>
              <a:rPr lang="en-US" dirty="0"/>
              <a:t>Discuss what needs to be added or removed to ensure that AI can result or can’t result. </a:t>
            </a:r>
          </a:p>
          <a:p>
            <a:r>
              <a:rPr lang="en-US" dirty="0"/>
              <a:t>If an AI can result, what restrictions or safeguards do you need in place to protect human-kind from becoming obsolete? </a:t>
            </a:r>
          </a:p>
          <a:p>
            <a:r>
              <a:rPr lang="en-US" dirty="0"/>
              <a:t>If an AI can’t result, how will computers and advancements in computing help human-kind in the future? 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7BF20-2D7C-1141-908F-DA58073A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6760A-730C-774D-BCDC-75EF38627C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4C795-56BC-584C-B363-04478493F3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2132" y="3600949"/>
            <a:ext cx="10514543" cy="27077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Infinite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Tape head can read and write symbols (only one at a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Tape head can move left or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Tape initially contains input string and everything else is 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Halts as soon as it reaches an </a:t>
            </a:r>
            <a:r>
              <a:rPr lang="en-US" i="1" dirty="0"/>
              <a:t>accept</a:t>
            </a:r>
            <a:r>
              <a:rPr lang="en-US" dirty="0"/>
              <a:t> or </a:t>
            </a:r>
            <a:r>
              <a:rPr lang="en-US" i="1" dirty="0"/>
              <a:t>reject</a:t>
            </a:r>
            <a:r>
              <a:rPr lang="en-US" dirty="0"/>
              <a:t>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47801B-DA6C-344E-BFD5-B6128EDE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2B511-62B9-4644-B842-11DEBF5F9D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3C465-31D2-DB48-81F7-62365B8BE2F7}"/>
              </a:ext>
            </a:extLst>
          </p:cNvPr>
          <p:cNvGrpSpPr/>
          <p:nvPr/>
        </p:nvGrpSpPr>
        <p:grpSpPr>
          <a:xfrm>
            <a:off x="5437807" y="1912194"/>
            <a:ext cx="6276813" cy="1516805"/>
            <a:chOff x="5437807" y="1823078"/>
            <a:chExt cx="6276813" cy="151680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67B1AAE5-2800-C346-A1C5-58227761D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2" t="7836"/>
            <a:stretch/>
          </p:blipFill>
          <p:spPr>
            <a:xfrm>
              <a:off x="5437807" y="1823078"/>
              <a:ext cx="6276813" cy="151680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90D4C7-345A-EF4D-B282-FBB29644F0EB}"/>
                </a:ext>
              </a:extLst>
            </p:cNvPr>
            <p:cNvSpPr txBox="1"/>
            <p:nvPr/>
          </p:nvSpPr>
          <p:spPr>
            <a:xfrm>
              <a:off x="5841200" y="1995028"/>
              <a:ext cx="11239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Tape 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3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B4A4D3-AA22-904C-9378-F4E163389B4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95326" y="2023109"/>
                <a:ext cx="10801350" cy="4285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AU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𝑞𝑎𝑐𝑐</m:t>
                    </m:r>
                    <m:r>
                      <a:rPr lang="en-AU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𝑒𝑝𝑡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𝑞𝑟𝑒𝑗</m:t>
                    </m:r>
                    <m:r>
                      <a:rPr lang="en-AU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𝑒𝑐𝑡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are finite sets, and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set of states,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the input alphabet not containing the blank symbol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</m:t>
                    </m:r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the tape alphabet,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transition function,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AU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start state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AU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𝑎𝑐𝑐𝑒𝑝𝑡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accept state, and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AU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𝑟𝑒𝑗𝑒𝑐𝑡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reject state, where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AU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𝑎𝑐𝑐𝑒𝑝𝑡</m:t>
                    </m:r>
                    <m:r>
                      <a:rPr lang="en-AU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AU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𝑟𝑒𝑗𝑒𝑐𝑡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B4A4D3-AA22-904C-9378-F4E163389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95326" y="2023109"/>
                <a:ext cx="10801350" cy="4285615"/>
              </a:xfrm>
              <a:blipFill>
                <a:blip r:embed="rId2"/>
                <a:stretch>
                  <a:fillRect l="-1174"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EA9CB-1B75-854F-9C96-64516BE4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Formal Definition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151A3-CC68-FD4E-95CA-E3C4C09CD1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A2CF8-CB0F-2E49-88B1-A7EF30B729D1}"/>
              </a:ext>
            </a:extLst>
          </p:cNvPr>
          <p:cNvSpPr txBox="1"/>
          <p:nvPr/>
        </p:nvSpPr>
        <p:spPr>
          <a:xfrm>
            <a:off x="7490449" y="4142760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define computation with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226BB-F4D5-AD41-A196-084B5EED72CD}"/>
              </a:ext>
            </a:extLst>
          </p:cNvPr>
          <p:cNvSpPr txBox="1"/>
          <p:nvPr/>
        </p:nvSpPr>
        <p:spPr>
          <a:xfrm>
            <a:off x="7907229" y="528937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machine configuration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708B56-5699-4D4D-810C-0ED32550A4B3}"/>
              </a:ext>
            </a:extLst>
          </p:cNvPr>
          <p:cNvCxnSpPr>
            <a:endCxn id="6" idx="0"/>
          </p:cNvCxnSpPr>
          <p:nvPr/>
        </p:nvCxnSpPr>
        <p:spPr>
          <a:xfrm>
            <a:off x="9489312" y="4611390"/>
            <a:ext cx="4249" cy="67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98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234941-9AF3-8C4F-B503-BF868BD3E6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List all the differences between finite state machines and computers we have today with the concept of Turing machines. 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30AB84-7EA3-224F-BDFE-5BB38321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2F77-8C59-5F41-87A7-E0FE77251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A194C1-425D-2B4D-AB1C-49F8B17D7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48078"/>
              </p:ext>
            </p:extLst>
          </p:nvPr>
        </p:nvGraphicFramePr>
        <p:xfrm>
          <a:off x="420416" y="2488089"/>
          <a:ext cx="11076258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4952">
                  <a:extLst>
                    <a:ext uri="{9D8B030D-6E8A-4147-A177-3AD203B41FA5}">
                      <a16:colId xmlns:a16="http://schemas.microsoft.com/office/drawing/2014/main" val="330538218"/>
                    </a:ext>
                  </a:extLst>
                </a:gridCol>
                <a:gridCol w="5076496">
                  <a:extLst>
                    <a:ext uri="{9D8B030D-6E8A-4147-A177-3AD203B41FA5}">
                      <a16:colId xmlns:a16="http://schemas.microsoft.com/office/drawing/2014/main" val="56163282"/>
                    </a:ext>
                  </a:extLst>
                </a:gridCol>
                <a:gridCol w="1984810">
                  <a:extLst>
                    <a:ext uri="{9D8B030D-6E8A-4147-A177-3AD203B41FA5}">
                      <a16:colId xmlns:a16="http://schemas.microsoft.com/office/drawing/2014/main" val="2984687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8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AE8ED"/>
                          </a:solidFill>
                        </a:rPr>
                        <a:t>States and transitions only (No 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kern="1200" dirty="0">
                          <a:solidFill>
                            <a:srgbClr val="D0CCD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rules </a:t>
                      </a:r>
                      <a:r>
                        <a:rPr lang="en-US" sz="1800" b="0" i="0" kern="1200" dirty="0" err="1">
                          <a:solidFill>
                            <a:srgbClr val="D0CCD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1800" b="0" i="0" kern="1200" dirty="0">
                          <a:solidFill>
                            <a:srgbClr val="D0CCD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{ S }× { A } → { S }​</a:t>
                      </a:r>
                    </a:p>
                    <a:p>
                      <a:pPr rtl="0" fontAlgn="base"/>
                      <a:r>
                        <a:rPr lang="en-US" sz="1800" b="0" i="0" kern="1200" dirty="0">
                          <a:solidFill>
                            <a:srgbClr val="D0CCD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(Read → Head: 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ase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2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kern="1200" dirty="0">
                          <a:solidFill>
                            <a:srgbClr val="D0CCD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Describes the class of regular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D0CCD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n, as long as it does not run out of memory?​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5673"/>
                  </a:ext>
                </a:extLst>
              </a:tr>
            </a:tbl>
          </a:graphicData>
        </a:graphic>
      </p:graphicFrame>
      <p:pic>
        <p:nvPicPr>
          <p:cNvPr id="1028" name="Picture 4" descr="Swizec Teller published ServerlessHandbook.dev on Twitter: &quot;Recursively  enumerable languages are Turing complete. Solve all solvable problems.  Context-sensitive languages are like Turing machines with limited space.  Context-free languages produce stack ...">
            <a:extLst>
              <a:ext uri="{FF2B5EF4-FFF2-40B4-BE49-F238E27FC236}">
                <a16:creationId xmlns:a16="http://schemas.microsoft.com/office/drawing/2014/main" id="{EE94EF1A-BC3D-4C4C-B946-0B1474DB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62" y="5399825"/>
            <a:ext cx="1895148" cy="136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3B228E6-7F49-994F-9862-CA21505C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12" y="5463005"/>
            <a:ext cx="2543136" cy="116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24E885-F343-8F48-AC96-895AEC45804F}"/>
              </a:ext>
            </a:extLst>
          </p:cNvPr>
          <p:cNvSpPr txBox="1"/>
          <p:nvPr/>
        </p:nvSpPr>
        <p:spPr>
          <a:xfrm>
            <a:off x="420414" y="2880360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Hypothetical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2CC9A-EF09-5C4D-9BC4-350ED8EED91A}"/>
              </a:ext>
            </a:extLst>
          </p:cNvPr>
          <p:cNvSpPr txBox="1"/>
          <p:nvPr/>
        </p:nvSpPr>
        <p:spPr>
          <a:xfrm>
            <a:off x="4516162" y="2880359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Hypothetical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A8841-FE35-8944-B2EF-591AC2CF63B7}"/>
              </a:ext>
            </a:extLst>
          </p:cNvPr>
          <p:cNvSpPr txBox="1"/>
          <p:nvPr/>
        </p:nvSpPr>
        <p:spPr>
          <a:xfrm>
            <a:off x="9548578" y="2880358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73D08-DD3B-2D49-A1F5-FDE7F8958E1E}"/>
              </a:ext>
            </a:extLst>
          </p:cNvPr>
          <p:cNvSpPr txBox="1"/>
          <p:nvPr/>
        </p:nvSpPr>
        <p:spPr>
          <a:xfrm>
            <a:off x="420412" y="3243447"/>
            <a:ext cx="311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and transitions only (No memory)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9032D-F87B-A749-B3A8-6D7EFB170BC6}"/>
              </a:ext>
            </a:extLst>
          </p:cNvPr>
          <p:cNvSpPr txBox="1"/>
          <p:nvPr/>
        </p:nvSpPr>
        <p:spPr>
          <a:xfrm>
            <a:off x="4516162" y="3273791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Infinite memory (tape)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CBF9E-ABF9-104C-ADDA-ECDE7C8435CA}"/>
              </a:ext>
            </a:extLst>
          </p:cNvPr>
          <p:cNvSpPr txBox="1"/>
          <p:nvPr/>
        </p:nvSpPr>
        <p:spPr>
          <a:xfrm>
            <a:off x="9548578" y="3283441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Finite memory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67845-421A-1F4A-B804-0A52D844E03A}"/>
              </a:ext>
            </a:extLst>
          </p:cNvPr>
          <p:cNvSpPr txBox="1"/>
          <p:nvPr/>
        </p:nvSpPr>
        <p:spPr>
          <a:xfrm>
            <a:off x="420412" y="3906880"/>
            <a:ext cx="414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chemeClr val="dk1"/>
                </a:solidFill>
              </a:rPr>
              <a:t>transition rules </a:t>
            </a:r>
            <a:r>
              <a:rPr lang="en-US" dirty="0" err="1">
                <a:solidFill>
                  <a:schemeClr val="dk1"/>
                </a:solidFill>
              </a:rPr>
              <a:t>δ</a:t>
            </a:r>
            <a:r>
              <a:rPr lang="en-US" dirty="0">
                <a:solidFill>
                  <a:schemeClr val="dk1"/>
                </a:solidFill>
              </a:rPr>
              <a:t> : { S }× { A } → { S }​</a:t>
            </a:r>
          </a:p>
          <a:p>
            <a:pPr fontAlgn="base"/>
            <a:r>
              <a:rPr lang="en-US" dirty="0">
                <a:solidFill>
                  <a:schemeClr val="dk1"/>
                </a:solidFill>
              </a:rPr>
              <a:t>(Read → Head: R)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F8144-C930-3F42-815B-7E41C0237287}"/>
              </a:ext>
            </a:extLst>
          </p:cNvPr>
          <p:cNvSpPr txBox="1"/>
          <p:nvPr/>
        </p:nvSpPr>
        <p:spPr>
          <a:xfrm>
            <a:off x="4494665" y="3866956"/>
            <a:ext cx="625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l-GR" dirty="0">
                <a:solidFill>
                  <a:schemeClr val="dk1"/>
                </a:solidFill>
              </a:rPr>
              <a:t>δ : { </a:t>
            </a:r>
            <a:r>
              <a:rPr lang="en-US" dirty="0">
                <a:solidFill>
                  <a:schemeClr val="dk1"/>
                </a:solidFill>
              </a:rPr>
              <a:t>S } × { A }</a:t>
            </a:r>
            <a:r>
              <a:rPr lang="en-US" baseline="-25000" dirty="0">
                <a:solidFill>
                  <a:schemeClr val="dk1"/>
                </a:solidFill>
              </a:rPr>
              <a:t>TAPE</a:t>
            </a:r>
            <a:r>
              <a:rPr lang="en-US" dirty="0">
                <a:solidFill>
                  <a:schemeClr val="dk1"/>
                </a:solidFill>
              </a:rPr>
              <a:t> → { S } × { A } </a:t>
            </a:r>
            <a:r>
              <a:rPr lang="en-US" baseline="-25000" dirty="0">
                <a:solidFill>
                  <a:schemeClr val="dk1"/>
                </a:solidFill>
              </a:rPr>
              <a:t>TAPE</a:t>
            </a:r>
            <a:r>
              <a:rPr lang="en-US" dirty="0">
                <a:solidFill>
                  <a:schemeClr val="dk1"/>
                </a:solidFill>
              </a:rPr>
              <a:t> × {L, R}​</a:t>
            </a:r>
          </a:p>
          <a:p>
            <a:r>
              <a:rPr lang="en-US" dirty="0"/>
              <a:t>(Read </a:t>
            </a:r>
            <a:r>
              <a:rPr lang="en-US" dirty="0">
                <a:solidFill>
                  <a:schemeClr val="dk1"/>
                </a:solidFill>
              </a:rPr>
              <a:t>→ Write → Head: L/R)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7ED77-9432-3049-8F99-23A1A20CC710}"/>
              </a:ext>
            </a:extLst>
          </p:cNvPr>
          <p:cNvSpPr txBox="1"/>
          <p:nvPr/>
        </p:nvSpPr>
        <p:spPr>
          <a:xfrm>
            <a:off x="4492169" y="4520068"/>
            <a:ext cx="41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Unlimited run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B9C0D-30E3-0346-A861-FFF6A2EA461B}"/>
              </a:ext>
            </a:extLst>
          </p:cNvPr>
          <p:cNvSpPr txBox="1"/>
          <p:nvPr/>
        </p:nvSpPr>
        <p:spPr>
          <a:xfrm>
            <a:off x="450594" y="4524144"/>
            <a:ext cx="41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run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39B92-8D16-B745-8C1F-F91AAF59B738}"/>
              </a:ext>
            </a:extLst>
          </p:cNvPr>
          <p:cNvSpPr txBox="1"/>
          <p:nvPr/>
        </p:nvSpPr>
        <p:spPr>
          <a:xfrm>
            <a:off x="9523785" y="4507042"/>
            <a:ext cx="41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run time?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AA83B-EE61-0C43-9611-6A000AF35E2E}"/>
              </a:ext>
            </a:extLst>
          </p:cNvPr>
          <p:cNvSpPr txBox="1"/>
          <p:nvPr/>
        </p:nvSpPr>
        <p:spPr>
          <a:xfrm>
            <a:off x="420412" y="4935929"/>
            <a:ext cx="414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chemeClr val="dk1"/>
                </a:solidFill>
              </a:rPr>
              <a:t>Describes the class of regular languages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DE7E5E-1EF1-0A42-A54C-858AC62144CF}"/>
              </a:ext>
            </a:extLst>
          </p:cNvPr>
          <p:cNvSpPr txBox="1"/>
          <p:nvPr/>
        </p:nvSpPr>
        <p:spPr>
          <a:xfrm>
            <a:off x="4492169" y="4981615"/>
            <a:ext cx="683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Accepts a much larger class of languages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A9006A-1F5C-5C48-AD1F-C4F03B68A339}"/>
              </a:ext>
            </a:extLst>
          </p:cNvPr>
          <p:cNvSpPr txBox="1"/>
          <p:nvPr/>
        </p:nvSpPr>
        <p:spPr>
          <a:xfrm>
            <a:off x="9548578" y="4972206"/>
            <a:ext cx="1983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AU" dirty="0">
                <a:solidFill>
                  <a:schemeClr val="dk1"/>
                </a:solidFill>
              </a:rPr>
              <a:t>Any n, as long as it does not run out of memory?​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0766B0-9A04-F542-A816-8DEBAAEEF360}"/>
              </a:ext>
            </a:extLst>
          </p:cNvPr>
          <p:cNvSpPr txBox="1"/>
          <p:nvPr/>
        </p:nvSpPr>
        <p:spPr>
          <a:xfrm>
            <a:off x="9548578" y="3914872"/>
            <a:ext cx="219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9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1946BD-C0E9-E84F-ACF6-CBB7810E44F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95326" y="1700213"/>
                <a:ext cx="11496674" cy="4608512"/>
              </a:xfrm>
            </p:spPr>
            <p:txBody>
              <a:bodyPr/>
              <a:lstStyle/>
              <a:p>
                <a:r>
                  <a:rPr lang="en-AU" dirty="0"/>
                  <a:t>Write down the formal description for the Turing machine that decides the language 𝐴𝐴={𝑤#𝑤 | 𝑤 ∈{0,1}</a:t>
                </a:r>
                <a:r>
                  <a:rPr lang="en-AU" baseline="30000" dirty="0"/>
                  <a:t>∗</a:t>
                </a:r>
                <a:r>
                  <a:rPr lang="en-AU" dirty="0"/>
                  <a:t>}. </a:t>
                </a:r>
              </a:p>
              <a:p>
                <a:r>
                  <a:rPr lang="en-AU" dirty="0"/>
                  <a:t>You may use a transition table or diagram to describe the transition rules for the machine. </a:t>
                </a:r>
              </a:p>
              <a:p>
                <a:endParaRPr lang="en-AU" dirty="0"/>
              </a:p>
              <a:p>
                <a:r>
                  <a:rPr lang="en-AU" baseline="30000" dirty="0"/>
                  <a:t>∗</a:t>
                </a:r>
                <a:r>
                  <a:rPr lang="en-AU" dirty="0"/>
                  <a:t> is like a ‘closure’ symbol </a:t>
                </a:r>
              </a:p>
              <a:p>
                <a:endParaRPr lang="en-US" dirty="0"/>
              </a:p>
              <a:p>
                <a:r>
                  <a:rPr lang="en-AU" dirty="0"/>
                  <a:t>𝑤 ∈ {0,1}</a:t>
                </a:r>
                <a:r>
                  <a:rPr lang="en-AU" baseline="30000" dirty="0"/>
                  <a:t>∗  </a:t>
                </a:r>
                <a:r>
                  <a:rPr lang="en-AU" dirty="0"/>
                  <a:t>→ Space of finite strings in the alphabet {0,1} including the empty string </a:t>
                </a:r>
              </a:p>
              <a:p>
                <a:endParaRPr lang="en-AU" dirty="0"/>
              </a:p>
              <a:p>
                <a:r>
                  <a:rPr lang="en-AU" dirty="0"/>
                  <a:t>{0,1}</a:t>
                </a:r>
                <a:r>
                  <a:rPr lang="en-AU" baseline="30000" dirty="0"/>
                  <a:t>∗ </a:t>
                </a:r>
                <a:r>
                  <a:rPr lang="en-AU" dirty="0"/>
                  <a:t>= {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dirty="0"/>
                  <a:t>, 0, 1, 00, 01, 10, 11, 100, … }</a:t>
                </a:r>
              </a:p>
              <a:p>
                <a:r>
                  <a:rPr lang="en-AU" dirty="0"/>
                  <a:t>( 0 or 1 repeated 0 or more times )</a:t>
                </a:r>
              </a:p>
              <a:p>
                <a:endParaRPr lang="en-AU" dirty="0"/>
              </a:p>
              <a:p>
                <a:r>
                  <a:rPr lang="en-AU" baseline="300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1946BD-C0E9-E84F-ACF6-CBB7810E4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95326" y="1700213"/>
                <a:ext cx="11496674" cy="4608512"/>
              </a:xfrm>
              <a:blipFill>
                <a:blip r:embed="rId2"/>
                <a:stretch>
                  <a:fillRect l="-1213" t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71EE7D5-1080-6B41-8B6F-B9B1CC77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BCAB8-E7C2-384A-994E-10ACE97AC3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DCA233-DA90-704F-9B13-14553003D6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5248274" cy="4608512"/>
          </a:xfrm>
        </p:spPr>
        <p:txBody>
          <a:bodyPr/>
          <a:lstStyle/>
          <a:p>
            <a:r>
              <a:rPr lang="en-US" u="sng" dirty="0"/>
              <a:t>Idea</a:t>
            </a:r>
          </a:p>
          <a:p>
            <a:r>
              <a:rPr lang="en-US" dirty="0"/>
              <a:t>Consider the example 011#011</a:t>
            </a:r>
          </a:p>
          <a:p>
            <a:pPr marL="342900" indent="-342900">
              <a:buAutoNum type="arabicPeriod"/>
            </a:pPr>
            <a:r>
              <a:rPr lang="en-US" dirty="0"/>
              <a:t>At the start, the tape-head is at the left-most cell</a:t>
            </a:r>
          </a:p>
          <a:p>
            <a:pPr marL="342900" indent="-342900">
              <a:buAutoNum type="arabicPeriod"/>
            </a:pPr>
            <a:r>
              <a:rPr lang="en-US" dirty="0"/>
              <a:t>Read the first symbol and cross it off (replace with a new symbol x, ‘remember’ if it was a 0 or 1 using states)</a:t>
            </a:r>
          </a:p>
          <a:p>
            <a:pPr marL="342900" indent="-342900">
              <a:buAutoNum type="arabicPeriod"/>
            </a:pPr>
            <a:r>
              <a:rPr lang="en-US" dirty="0"/>
              <a:t>Move right until #</a:t>
            </a:r>
          </a:p>
          <a:p>
            <a:pPr marL="342900" indent="-342900">
              <a:buAutoNum type="arabicPeriod"/>
            </a:pPr>
            <a:r>
              <a:rPr lang="en-US" dirty="0"/>
              <a:t>Keep moving right until first non-x symbol</a:t>
            </a:r>
          </a:p>
          <a:p>
            <a:pPr marL="342900" indent="-342900">
              <a:buAutoNum type="arabicPeriod"/>
            </a:pPr>
            <a:r>
              <a:rPr lang="en-US" dirty="0"/>
              <a:t>Verify a = b, cross it off</a:t>
            </a:r>
          </a:p>
          <a:p>
            <a:r>
              <a:rPr lang="en-US" dirty="0"/>
              <a:t>	If a != b </a:t>
            </a:r>
            <a:r>
              <a:rPr lang="en-AU" dirty="0"/>
              <a:t>→ Reject</a:t>
            </a:r>
          </a:p>
          <a:p>
            <a:r>
              <a:rPr lang="en-AU" dirty="0"/>
              <a:t>6.  Go back to the left-most non-x symbol to repeat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2AA825-5F65-C343-AE81-6EFB725C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𝐴𝐴={𝑤#𝑤 | 𝑤 ∈{0,1}∗}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6F82F-F30E-884E-88E4-AA6821B9C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9B168C-BDB8-7040-A81A-3B3095F06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29004"/>
              </p:ext>
            </p:extLst>
          </p:nvPr>
        </p:nvGraphicFramePr>
        <p:xfrm>
          <a:off x="6122053" y="1920047"/>
          <a:ext cx="1560122" cy="30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4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30725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6" name="Triangle 5">
            <a:extLst>
              <a:ext uri="{FF2B5EF4-FFF2-40B4-BE49-F238E27FC236}">
                <a16:creationId xmlns:a16="http://schemas.microsoft.com/office/drawing/2014/main" id="{5A845E5F-BA10-5F43-BA3D-5ACE130618D7}"/>
              </a:ext>
            </a:extLst>
          </p:cNvPr>
          <p:cNvSpPr/>
          <p:nvPr/>
        </p:nvSpPr>
        <p:spPr>
          <a:xfrm rot="10800000">
            <a:off x="6122053" y="1700213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9CF6F4A-EBDC-DC41-8DA3-4842697D5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48790"/>
              </p:ext>
            </p:extLst>
          </p:nvPr>
        </p:nvGraphicFramePr>
        <p:xfrm>
          <a:off x="6122053" y="2616636"/>
          <a:ext cx="1560122" cy="30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4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30725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AB72BADE-47C1-2844-B350-2293367DB968}"/>
              </a:ext>
            </a:extLst>
          </p:cNvPr>
          <p:cNvSpPr/>
          <p:nvPr/>
        </p:nvSpPr>
        <p:spPr>
          <a:xfrm rot="10800000">
            <a:off x="6122053" y="2396802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7C210-1FCE-5045-BFE6-29918C855F1D}"/>
              </a:ext>
            </a:extLst>
          </p:cNvPr>
          <p:cNvSpPr txBox="1"/>
          <p:nvPr/>
        </p:nvSpPr>
        <p:spPr>
          <a:xfrm>
            <a:off x="6090583" y="29158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1371786-AFBF-4142-9B39-2AE8DDDFC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96907"/>
              </p:ext>
            </p:extLst>
          </p:nvPr>
        </p:nvGraphicFramePr>
        <p:xfrm>
          <a:off x="6122053" y="3468334"/>
          <a:ext cx="1560122" cy="30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4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30725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11" name="Triangle 10">
            <a:extLst>
              <a:ext uri="{FF2B5EF4-FFF2-40B4-BE49-F238E27FC236}">
                <a16:creationId xmlns:a16="http://schemas.microsoft.com/office/drawing/2014/main" id="{93F1C282-217A-3D4E-AE58-23E45D30E9D9}"/>
              </a:ext>
            </a:extLst>
          </p:cNvPr>
          <p:cNvSpPr/>
          <p:nvPr/>
        </p:nvSpPr>
        <p:spPr>
          <a:xfrm rot="10800000">
            <a:off x="6806778" y="3238068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6E3C8-535C-134B-BBF9-F2766FFC0089}"/>
              </a:ext>
            </a:extLst>
          </p:cNvPr>
          <p:cNvSpPr txBox="1"/>
          <p:nvPr/>
        </p:nvSpPr>
        <p:spPr>
          <a:xfrm>
            <a:off x="6090583" y="37675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0674501-C8A4-B246-AE55-3A3DC9416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48186"/>
              </p:ext>
            </p:extLst>
          </p:nvPr>
        </p:nvGraphicFramePr>
        <p:xfrm>
          <a:off x="6122053" y="4209889"/>
          <a:ext cx="1560122" cy="30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4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30725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14" name="Triangle 13">
            <a:extLst>
              <a:ext uri="{FF2B5EF4-FFF2-40B4-BE49-F238E27FC236}">
                <a16:creationId xmlns:a16="http://schemas.microsoft.com/office/drawing/2014/main" id="{8A1A0767-383F-334E-BB4C-6AAC179613F3}"/>
              </a:ext>
            </a:extLst>
          </p:cNvPr>
          <p:cNvSpPr/>
          <p:nvPr/>
        </p:nvSpPr>
        <p:spPr>
          <a:xfrm rot="10800000">
            <a:off x="6997450" y="3991487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0AA97-8821-D842-A044-0B3016E00B3C}"/>
              </a:ext>
            </a:extLst>
          </p:cNvPr>
          <p:cNvSpPr txBox="1"/>
          <p:nvPr/>
        </p:nvSpPr>
        <p:spPr>
          <a:xfrm>
            <a:off x="6090583" y="4509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0D182-6194-A141-8749-F13A0254A86B}"/>
              </a:ext>
            </a:extLst>
          </p:cNvPr>
          <p:cNvSpPr txBox="1"/>
          <p:nvPr/>
        </p:nvSpPr>
        <p:spPr>
          <a:xfrm>
            <a:off x="6993174" y="45091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B9099184-948E-5942-A4C4-A9C342027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96111"/>
              </p:ext>
            </p:extLst>
          </p:nvPr>
        </p:nvGraphicFramePr>
        <p:xfrm>
          <a:off x="6122053" y="5035301"/>
          <a:ext cx="1560122" cy="30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4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30725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18" name="Triangle 17">
            <a:extLst>
              <a:ext uri="{FF2B5EF4-FFF2-40B4-BE49-F238E27FC236}">
                <a16:creationId xmlns:a16="http://schemas.microsoft.com/office/drawing/2014/main" id="{3E499B64-5FC1-E14D-9679-0E28E25A261B}"/>
              </a:ext>
            </a:extLst>
          </p:cNvPr>
          <p:cNvSpPr/>
          <p:nvPr/>
        </p:nvSpPr>
        <p:spPr>
          <a:xfrm rot="10800000">
            <a:off x="6997450" y="4816899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900D6-4311-AB40-B099-54FB9C6F60AA}"/>
              </a:ext>
            </a:extLst>
          </p:cNvPr>
          <p:cNvSpPr txBox="1"/>
          <p:nvPr/>
        </p:nvSpPr>
        <p:spPr>
          <a:xfrm>
            <a:off x="6090583" y="53345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70C5-F69A-7C4D-8A2C-3FA82B27203C}"/>
              </a:ext>
            </a:extLst>
          </p:cNvPr>
          <p:cNvSpPr txBox="1"/>
          <p:nvPr/>
        </p:nvSpPr>
        <p:spPr>
          <a:xfrm>
            <a:off x="6993174" y="53345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</a:t>
            </a: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8648E42A-60E1-8A40-8C6C-30C297754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38661"/>
              </p:ext>
            </p:extLst>
          </p:nvPr>
        </p:nvGraphicFramePr>
        <p:xfrm>
          <a:off x="6153523" y="5826190"/>
          <a:ext cx="1560122" cy="30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4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30725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24" name="Triangle 23">
            <a:extLst>
              <a:ext uri="{FF2B5EF4-FFF2-40B4-BE49-F238E27FC236}">
                <a16:creationId xmlns:a16="http://schemas.microsoft.com/office/drawing/2014/main" id="{78395BE3-1614-AB4F-B937-2B23528606AA}"/>
              </a:ext>
            </a:extLst>
          </p:cNvPr>
          <p:cNvSpPr/>
          <p:nvPr/>
        </p:nvSpPr>
        <p:spPr>
          <a:xfrm rot="10800000">
            <a:off x="6370342" y="5584890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62D105F9-6EB8-D548-B69B-26C21B122BB9}"/>
              </a:ext>
            </a:extLst>
          </p:cNvPr>
          <p:cNvSpPr txBox="1">
            <a:spLocks/>
          </p:cNvSpPr>
          <p:nvPr/>
        </p:nvSpPr>
        <p:spPr>
          <a:xfrm>
            <a:off x="8119750" y="1700213"/>
            <a:ext cx="242846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more than one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different 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more symbols on one side than the other </a:t>
            </a:r>
          </a:p>
          <a:p>
            <a:r>
              <a:rPr lang="en-AU" dirty="0"/>
              <a:t>else: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accept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EE32D6-E10C-1040-BA8C-7C0523CAECBA}"/>
              </a:ext>
            </a:extLst>
          </p:cNvPr>
          <p:cNvSpPr txBox="1"/>
          <p:nvPr/>
        </p:nvSpPr>
        <p:spPr>
          <a:xfrm>
            <a:off x="10430308" y="2601227"/>
            <a:ext cx="148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→ Reject</a:t>
            </a:r>
            <a:endParaRPr lang="en-US" dirty="0"/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3986FC66-99AF-6B4C-BC5B-6F3287412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00625"/>
              </p:ext>
            </p:extLst>
          </p:nvPr>
        </p:nvGraphicFramePr>
        <p:xfrm>
          <a:off x="9369689" y="4551182"/>
          <a:ext cx="1560122" cy="30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4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225998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30725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75761" marR="75761" marT="37881" marB="37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31" name="Triangle 30">
            <a:extLst>
              <a:ext uri="{FF2B5EF4-FFF2-40B4-BE49-F238E27FC236}">
                <a16:creationId xmlns:a16="http://schemas.microsoft.com/office/drawing/2014/main" id="{49379F37-0BEE-9C41-85D3-C8203CC154D9}"/>
              </a:ext>
            </a:extLst>
          </p:cNvPr>
          <p:cNvSpPr/>
          <p:nvPr/>
        </p:nvSpPr>
        <p:spPr>
          <a:xfrm rot="10800000">
            <a:off x="10981934" y="4382461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16" grpId="0"/>
      <p:bldP spid="18" grpId="0" animBg="1"/>
      <p:bldP spid="19" grpId="0"/>
      <p:bldP spid="20" grpId="0"/>
      <p:bldP spid="24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816543-9C29-EF48-892B-EB35094E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8961B-A358-8843-A582-784A70194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004AD4-3D39-C94C-A1EA-BC1EFFE23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06294"/>
              </p:ext>
            </p:extLst>
          </p:nvPr>
        </p:nvGraphicFramePr>
        <p:xfrm>
          <a:off x="9114975" y="1055821"/>
          <a:ext cx="2381699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3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6" name="Triangle 5">
            <a:extLst>
              <a:ext uri="{FF2B5EF4-FFF2-40B4-BE49-F238E27FC236}">
                <a16:creationId xmlns:a16="http://schemas.microsoft.com/office/drawing/2014/main" id="{DECCC96C-DA49-DD4B-9241-68C86BFA3007}"/>
              </a:ext>
            </a:extLst>
          </p:cNvPr>
          <p:cNvSpPr/>
          <p:nvPr/>
        </p:nvSpPr>
        <p:spPr>
          <a:xfrm rot="10800000">
            <a:off x="9181981" y="798945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887652B-68CC-0A4D-9F12-05308CE65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33670"/>
              </p:ext>
            </p:extLst>
          </p:nvPr>
        </p:nvGraphicFramePr>
        <p:xfrm>
          <a:off x="6285024" y="1052736"/>
          <a:ext cx="2381699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3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B01FE9A0-98C5-874E-94E9-DC0D47A6D266}"/>
              </a:ext>
            </a:extLst>
          </p:cNvPr>
          <p:cNvSpPr/>
          <p:nvPr/>
        </p:nvSpPr>
        <p:spPr>
          <a:xfrm rot="10800000">
            <a:off x="6340203" y="806987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D93EDE-69EB-BD47-8C85-C415D6A0642D}"/>
              </a:ext>
            </a:extLst>
          </p:cNvPr>
          <p:cNvSpPr/>
          <p:nvPr/>
        </p:nvSpPr>
        <p:spPr>
          <a:xfrm>
            <a:off x="741451" y="342900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DE95-00BB-6A48-80C6-0E0501FD73A2}"/>
              </a:ext>
            </a:extLst>
          </p:cNvPr>
          <p:cNvSpPr txBox="1"/>
          <p:nvPr/>
        </p:nvSpPr>
        <p:spPr>
          <a:xfrm>
            <a:off x="1158195" y="27885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0→x,R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CD8C6-3225-344B-957B-7C39286A6867}"/>
              </a:ext>
            </a:extLst>
          </p:cNvPr>
          <p:cNvSpPr txBox="1"/>
          <p:nvPr/>
        </p:nvSpPr>
        <p:spPr>
          <a:xfrm>
            <a:off x="6168535" y="1521792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sz="18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67A05-E470-CB4D-8619-BED9615B3EBC}"/>
              </a:ext>
            </a:extLst>
          </p:cNvPr>
          <p:cNvSpPr txBox="1"/>
          <p:nvPr/>
        </p:nvSpPr>
        <p:spPr>
          <a:xfrm>
            <a:off x="9010313" y="1521792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sz="1800" baseline="-25000" dirty="0">
                <a:solidFill>
                  <a:srgbClr val="0070C0"/>
                </a:solidFill>
              </a:rPr>
              <a:t>1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12C42A7-F6F6-5641-8040-4F934DA5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14226"/>
              </p:ext>
            </p:extLst>
          </p:nvPr>
        </p:nvGraphicFramePr>
        <p:xfrm>
          <a:off x="6285024" y="1052736"/>
          <a:ext cx="2381699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3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7C0631D9-904E-434C-8DE3-D52713AE24F6}"/>
              </a:ext>
            </a:extLst>
          </p:cNvPr>
          <p:cNvSpPr/>
          <p:nvPr/>
        </p:nvSpPr>
        <p:spPr>
          <a:xfrm>
            <a:off x="2276084" y="247207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2AD2F0-D060-EA4B-A4B6-3DE5375819DD}"/>
              </a:ext>
            </a:extLst>
          </p:cNvPr>
          <p:cNvCxnSpPr>
            <a:stCxn id="10" idx="7"/>
            <a:endCxn id="20" idx="3"/>
          </p:cNvCxnSpPr>
          <p:nvPr/>
        </p:nvCxnSpPr>
        <p:spPr>
          <a:xfrm flipV="1">
            <a:off x="1197255" y="2927874"/>
            <a:ext cx="1157033" cy="5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2EAD790-586B-4F4E-B863-8240B06FA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93105"/>
              </p:ext>
            </p:extLst>
          </p:nvPr>
        </p:nvGraphicFramePr>
        <p:xfrm>
          <a:off x="9114975" y="1052736"/>
          <a:ext cx="2381699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3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51687C8-3D08-5D4F-B708-238320C00A78}"/>
              </a:ext>
            </a:extLst>
          </p:cNvPr>
          <p:cNvSpPr txBox="1"/>
          <p:nvPr/>
        </p:nvSpPr>
        <p:spPr>
          <a:xfrm>
            <a:off x="6540201" y="1521792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sz="1800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F4A2B8-A62C-6C40-8EDE-B8EAACBE3A90}"/>
              </a:ext>
            </a:extLst>
          </p:cNvPr>
          <p:cNvSpPr txBox="1"/>
          <p:nvPr/>
        </p:nvSpPr>
        <p:spPr>
          <a:xfrm>
            <a:off x="9353903" y="1521792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3</a:t>
            </a:r>
            <a:endParaRPr lang="en-US" sz="1800" baseline="-25000" dirty="0">
              <a:solidFill>
                <a:srgbClr val="0070C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403543-12D9-F64A-9082-FFC1E1D6B2B3}"/>
              </a:ext>
            </a:extLst>
          </p:cNvPr>
          <p:cNvSpPr/>
          <p:nvPr/>
        </p:nvSpPr>
        <p:spPr>
          <a:xfrm>
            <a:off x="2276084" y="4531062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21655-6E9F-914D-8EE5-5291B1A8427D}"/>
              </a:ext>
            </a:extLst>
          </p:cNvPr>
          <p:cNvCxnSpPr>
            <a:cxnSpLocks/>
            <a:stCxn id="10" idx="5"/>
            <a:endCxn id="28" idx="1"/>
          </p:cNvCxnSpPr>
          <p:nvPr/>
        </p:nvCxnSpPr>
        <p:spPr>
          <a:xfrm>
            <a:off x="1197255" y="3884804"/>
            <a:ext cx="1157033" cy="72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E8232C-FBA6-4141-AAA4-9A2DCA7BE58E}"/>
              </a:ext>
            </a:extLst>
          </p:cNvPr>
          <p:cNvSpPr txBox="1"/>
          <p:nvPr/>
        </p:nvSpPr>
        <p:spPr>
          <a:xfrm>
            <a:off x="1158195" y="446783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1→x,R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A4ACECA-5131-5641-874B-F68C3A956844}"/>
              </a:ext>
            </a:extLst>
          </p:cNvPr>
          <p:cNvCxnSpPr>
            <a:stCxn id="20" idx="1"/>
            <a:endCxn id="20" idx="7"/>
          </p:cNvCxnSpPr>
          <p:nvPr/>
        </p:nvCxnSpPr>
        <p:spPr>
          <a:xfrm rot="5400000" flipH="1" flipV="1">
            <a:off x="2543088" y="2361474"/>
            <a:ext cx="12700" cy="377600"/>
          </a:xfrm>
          <a:prstGeom prst="curvedConnector3">
            <a:avLst>
              <a:gd name="adj1" fmla="val 469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2044C6-6292-3C41-9B6D-38A7460535FC}"/>
              </a:ext>
            </a:extLst>
          </p:cNvPr>
          <p:cNvSpPr txBox="1"/>
          <p:nvPr/>
        </p:nvSpPr>
        <p:spPr>
          <a:xfrm>
            <a:off x="1603188" y="175114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0,1→R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5359495-F388-AF47-8D24-A490E0BA58F3}"/>
              </a:ext>
            </a:extLst>
          </p:cNvPr>
          <p:cNvCxnSpPr>
            <a:stCxn id="28" idx="3"/>
            <a:endCxn id="28" idx="5"/>
          </p:cNvCxnSpPr>
          <p:nvPr/>
        </p:nvCxnSpPr>
        <p:spPr>
          <a:xfrm rot="16200000" flipH="1">
            <a:off x="2543088" y="4798066"/>
            <a:ext cx="12700" cy="377600"/>
          </a:xfrm>
          <a:prstGeom prst="curvedConnector3">
            <a:avLst>
              <a:gd name="adj1" fmla="val 45696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BC9EF09-C989-4D48-B111-A7CFA04B3E3D}"/>
              </a:ext>
            </a:extLst>
          </p:cNvPr>
          <p:cNvSpPr txBox="1"/>
          <p:nvPr/>
        </p:nvSpPr>
        <p:spPr>
          <a:xfrm>
            <a:off x="1521127" y="5420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0,1→R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D2A7FD-7F21-5D47-B104-777C35327B47}"/>
              </a:ext>
            </a:extLst>
          </p:cNvPr>
          <p:cNvSpPr txBox="1"/>
          <p:nvPr/>
        </p:nvSpPr>
        <p:spPr>
          <a:xfrm>
            <a:off x="7208869" y="1521792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4</a:t>
            </a:r>
            <a:endParaRPr lang="en-US" sz="1800" baseline="-25000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8F4A11-1B21-074D-84DE-F60D261D7153}"/>
              </a:ext>
            </a:extLst>
          </p:cNvPr>
          <p:cNvSpPr txBox="1"/>
          <p:nvPr/>
        </p:nvSpPr>
        <p:spPr>
          <a:xfrm>
            <a:off x="10036255" y="1527962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5</a:t>
            </a:r>
            <a:endParaRPr lang="en-US" sz="1800" baseline="-25000" dirty="0">
              <a:solidFill>
                <a:srgbClr val="0070C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A452A8-E590-D44C-8873-CAF75F197C77}"/>
              </a:ext>
            </a:extLst>
          </p:cNvPr>
          <p:cNvSpPr/>
          <p:nvPr/>
        </p:nvSpPr>
        <p:spPr>
          <a:xfrm>
            <a:off x="3866542" y="247207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73E70C-8372-B24A-AFCF-2228DA517AAF}"/>
              </a:ext>
            </a:extLst>
          </p:cNvPr>
          <p:cNvCxnSpPr>
            <a:cxnSpLocks/>
            <a:stCxn id="20" idx="6"/>
            <a:endCxn id="39" idx="2"/>
          </p:cNvCxnSpPr>
          <p:nvPr/>
        </p:nvCxnSpPr>
        <p:spPr>
          <a:xfrm>
            <a:off x="2810092" y="2739074"/>
            <a:ext cx="105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2BCD444-18E0-774B-868E-9A6E0B4A8463}"/>
              </a:ext>
            </a:extLst>
          </p:cNvPr>
          <p:cNvSpPr txBox="1"/>
          <p:nvPr/>
        </p:nvSpPr>
        <p:spPr>
          <a:xfrm>
            <a:off x="3007880" y="236560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#→R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E2C7A40-C264-F248-8D01-24350DCC14C3}"/>
              </a:ext>
            </a:extLst>
          </p:cNvPr>
          <p:cNvSpPr/>
          <p:nvPr/>
        </p:nvSpPr>
        <p:spPr>
          <a:xfrm>
            <a:off x="3866542" y="4531062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3575B1-29B5-B84A-BCDF-75837D87B648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2810092" y="4798066"/>
            <a:ext cx="105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88E2B-1DD5-7742-BF2B-F3448D1C9BE9}"/>
              </a:ext>
            </a:extLst>
          </p:cNvPr>
          <p:cNvSpPr txBox="1"/>
          <p:nvPr/>
        </p:nvSpPr>
        <p:spPr>
          <a:xfrm>
            <a:off x="2977308" y="44287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#→R</a:t>
            </a: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8A7C587E-E3A9-564D-A0DA-D9959AA09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85002"/>
              </p:ext>
            </p:extLst>
          </p:nvPr>
        </p:nvGraphicFramePr>
        <p:xfrm>
          <a:off x="6285022" y="1052736"/>
          <a:ext cx="2381699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3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431CBBD4-82FF-864A-AE30-148F69FFB54F}"/>
              </a:ext>
            </a:extLst>
          </p:cNvPr>
          <p:cNvSpPr txBox="1"/>
          <p:nvPr/>
        </p:nvSpPr>
        <p:spPr>
          <a:xfrm>
            <a:off x="7549892" y="1508805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6</a:t>
            </a:r>
            <a:endParaRPr lang="en-US" sz="1800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121A07AB-88F8-C443-9760-50753F1B8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73814"/>
              </p:ext>
            </p:extLst>
          </p:nvPr>
        </p:nvGraphicFramePr>
        <p:xfrm>
          <a:off x="9112409" y="1052736"/>
          <a:ext cx="2381699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3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5091BF74-2E1C-254C-8F4E-E5A0685209A7}"/>
              </a:ext>
            </a:extLst>
          </p:cNvPr>
          <p:cNvSpPr txBox="1"/>
          <p:nvPr/>
        </p:nvSpPr>
        <p:spPr>
          <a:xfrm>
            <a:off x="10365079" y="1521792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6</a:t>
            </a:r>
            <a:endParaRPr lang="en-US" sz="1800" baseline="-25000" dirty="0">
              <a:solidFill>
                <a:srgbClr val="0070C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482C21-937E-DA4E-BC13-CECF9B3BF728}"/>
              </a:ext>
            </a:extLst>
          </p:cNvPr>
          <p:cNvSpPr/>
          <p:nvPr/>
        </p:nvSpPr>
        <p:spPr>
          <a:xfrm>
            <a:off x="5375191" y="342900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D3C04D-302B-924B-9FFE-02039BD994A3}"/>
              </a:ext>
            </a:extLst>
          </p:cNvPr>
          <p:cNvCxnSpPr>
            <a:cxnSpLocks/>
            <a:stCxn id="39" idx="5"/>
            <a:endCxn id="52" idx="1"/>
          </p:cNvCxnSpPr>
          <p:nvPr/>
        </p:nvCxnSpPr>
        <p:spPr>
          <a:xfrm>
            <a:off x="4322346" y="2927874"/>
            <a:ext cx="1131049" cy="5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471279-161B-E84F-AAC8-510331E20D1A}"/>
              </a:ext>
            </a:extLst>
          </p:cNvPr>
          <p:cNvCxnSpPr>
            <a:cxnSpLocks/>
            <a:stCxn id="44" idx="7"/>
            <a:endCxn id="52" idx="3"/>
          </p:cNvCxnSpPr>
          <p:nvPr/>
        </p:nvCxnSpPr>
        <p:spPr>
          <a:xfrm flipV="1">
            <a:off x="4322346" y="3884804"/>
            <a:ext cx="1131049" cy="72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DF9A344-E7DC-4149-B9DB-2724FBB5D7C0}"/>
              </a:ext>
            </a:extLst>
          </p:cNvPr>
          <p:cNvSpPr txBox="1"/>
          <p:nvPr/>
        </p:nvSpPr>
        <p:spPr>
          <a:xfrm>
            <a:off x="4745729" y="27856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0→x,L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252699-7267-E04D-A45B-CE7359A47762}"/>
              </a:ext>
            </a:extLst>
          </p:cNvPr>
          <p:cNvSpPr txBox="1"/>
          <p:nvPr/>
        </p:nvSpPr>
        <p:spPr>
          <a:xfrm>
            <a:off x="4744209" y="43463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1→x,L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25E30C-3EEE-8540-9D4F-BCE4DBD4E44C}"/>
              </a:ext>
            </a:extLst>
          </p:cNvPr>
          <p:cNvSpPr txBox="1"/>
          <p:nvPr/>
        </p:nvSpPr>
        <p:spPr>
          <a:xfrm>
            <a:off x="6867540" y="1521792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7</a:t>
            </a:r>
            <a:endParaRPr lang="en-US" sz="1800" baseline="-25000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CE0D38-0C46-B648-8199-F073034A9700}"/>
              </a:ext>
            </a:extLst>
          </p:cNvPr>
          <p:cNvSpPr txBox="1"/>
          <p:nvPr/>
        </p:nvSpPr>
        <p:spPr>
          <a:xfrm>
            <a:off x="9707431" y="1527562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7</a:t>
            </a:r>
            <a:endParaRPr lang="en-US" sz="1800" baseline="-25000" dirty="0">
              <a:solidFill>
                <a:srgbClr val="0070C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72F32B-9E37-9249-9A4D-2DF19D1B22E2}"/>
              </a:ext>
            </a:extLst>
          </p:cNvPr>
          <p:cNvSpPr/>
          <p:nvPr/>
        </p:nvSpPr>
        <p:spPr>
          <a:xfrm>
            <a:off x="7074209" y="342900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973D2A-E391-E94A-8198-322539A943F1}"/>
              </a:ext>
            </a:extLst>
          </p:cNvPr>
          <p:cNvCxnSpPr>
            <a:cxnSpLocks/>
            <a:stCxn id="52" idx="6"/>
            <a:endCxn id="64" idx="2"/>
          </p:cNvCxnSpPr>
          <p:nvPr/>
        </p:nvCxnSpPr>
        <p:spPr>
          <a:xfrm>
            <a:off x="5909199" y="3696004"/>
            <a:ext cx="116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4FA5DE0-F62E-C44C-8387-17B5B11BE335}"/>
              </a:ext>
            </a:extLst>
          </p:cNvPr>
          <p:cNvSpPr txBox="1"/>
          <p:nvPr/>
        </p:nvSpPr>
        <p:spPr>
          <a:xfrm>
            <a:off x="6170250" y="32544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#→L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84D69E51-1E57-A143-B765-F38452B4EF96}"/>
              </a:ext>
            </a:extLst>
          </p:cNvPr>
          <p:cNvCxnSpPr>
            <a:stCxn id="39" idx="1"/>
            <a:endCxn id="39" idx="7"/>
          </p:cNvCxnSpPr>
          <p:nvPr/>
        </p:nvCxnSpPr>
        <p:spPr>
          <a:xfrm rot="5400000" flipH="1" flipV="1">
            <a:off x="4133546" y="2361474"/>
            <a:ext cx="12700" cy="377600"/>
          </a:xfrm>
          <a:prstGeom prst="curvedConnector3">
            <a:avLst>
              <a:gd name="adj1" fmla="val 40592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A0DC999-73F2-194B-85C4-BCD016A2F2A8}"/>
              </a:ext>
            </a:extLst>
          </p:cNvPr>
          <p:cNvSpPr txBox="1"/>
          <p:nvPr/>
        </p:nvSpPr>
        <p:spPr>
          <a:xfrm>
            <a:off x="3784732" y="16625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x→R</a:t>
            </a:r>
            <a:endParaRPr lang="en-US" dirty="0"/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9842E14F-91E7-F446-9DEA-F08EDD4B9CCD}"/>
              </a:ext>
            </a:extLst>
          </p:cNvPr>
          <p:cNvCxnSpPr>
            <a:stCxn id="44" idx="3"/>
            <a:endCxn id="44" idx="5"/>
          </p:cNvCxnSpPr>
          <p:nvPr/>
        </p:nvCxnSpPr>
        <p:spPr>
          <a:xfrm rot="16200000" flipH="1">
            <a:off x="4133546" y="4798066"/>
            <a:ext cx="12700" cy="377600"/>
          </a:xfrm>
          <a:prstGeom prst="curvedConnector3">
            <a:avLst>
              <a:gd name="adj1" fmla="val 4685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E7C13A2-03CF-094F-814B-D92305ECDD8B}"/>
              </a:ext>
            </a:extLst>
          </p:cNvPr>
          <p:cNvSpPr txBox="1"/>
          <p:nvPr/>
        </p:nvSpPr>
        <p:spPr>
          <a:xfrm>
            <a:off x="3791082" y="55661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x→R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0EC18AF5-5AEF-764E-B5CD-7C2C70E1C4C4}"/>
              </a:ext>
            </a:extLst>
          </p:cNvPr>
          <p:cNvCxnSpPr>
            <a:stCxn id="52" idx="4"/>
            <a:endCxn id="52" idx="5"/>
          </p:cNvCxnSpPr>
          <p:nvPr/>
        </p:nvCxnSpPr>
        <p:spPr>
          <a:xfrm rot="5400000" flipH="1" flipV="1">
            <a:off x="5697493" y="3829506"/>
            <a:ext cx="78204" cy="188800"/>
          </a:xfrm>
          <a:prstGeom prst="curvedConnector3">
            <a:avLst>
              <a:gd name="adj1" fmla="val -7752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515050-8DD1-2648-8711-52F18485F62B}"/>
              </a:ext>
            </a:extLst>
          </p:cNvPr>
          <p:cNvSpPr txBox="1"/>
          <p:nvPr/>
        </p:nvSpPr>
        <p:spPr>
          <a:xfrm>
            <a:off x="5835126" y="43020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0,1,x→L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34717369-A691-1945-928C-12F5E90DFD9A}"/>
              </a:ext>
            </a:extLst>
          </p:cNvPr>
          <p:cNvCxnSpPr>
            <a:stCxn id="64" idx="1"/>
            <a:endCxn id="64" idx="7"/>
          </p:cNvCxnSpPr>
          <p:nvPr/>
        </p:nvCxnSpPr>
        <p:spPr>
          <a:xfrm rot="5400000" flipH="1" flipV="1">
            <a:off x="7341213" y="3318404"/>
            <a:ext cx="12700" cy="377600"/>
          </a:xfrm>
          <a:prstGeom prst="curvedConnector3">
            <a:avLst>
              <a:gd name="adj1" fmla="val 5340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3431FF9-EF3E-3D43-A4DA-02282C126FED}"/>
              </a:ext>
            </a:extLst>
          </p:cNvPr>
          <p:cNvSpPr txBox="1"/>
          <p:nvPr/>
        </p:nvSpPr>
        <p:spPr>
          <a:xfrm>
            <a:off x="6909043" y="24332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0,1→L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4EEF15-C1C7-A746-8BD6-FED9DA21DA2F}"/>
              </a:ext>
            </a:extLst>
          </p:cNvPr>
          <p:cNvSpPr txBox="1"/>
          <p:nvPr/>
        </p:nvSpPr>
        <p:spPr>
          <a:xfrm>
            <a:off x="6542445" y="1521792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sz="18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6C6E94-1E72-6742-AB85-6A5941FE321E}"/>
              </a:ext>
            </a:extLst>
          </p:cNvPr>
          <p:cNvSpPr txBox="1"/>
          <p:nvPr/>
        </p:nvSpPr>
        <p:spPr>
          <a:xfrm>
            <a:off x="9353903" y="1526850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sz="1800" baseline="-25000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AC1D91C-7399-9147-9BA3-4913C7154C0A}"/>
              </a:ext>
            </a:extLst>
          </p:cNvPr>
          <p:cNvCxnSpPr>
            <a:stCxn id="64" idx="4"/>
            <a:endCxn id="10" idx="4"/>
          </p:cNvCxnSpPr>
          <p:nvPr/>
        </p:nvCxnSpPr>
        <p:spPr>
          <a:xfrm rot="5400000">
            <a:off x="4174834" y="796629"/>
            <a:ext cx="12700" cy="6332758"/>
          </a:xfrm>
          <a:prstGeom prst="bentConnector3">
            <a:avLst>
              <a:gd name="adj1" fmla="val 19963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61F834-2340-B045-965B-FE5E3E6F9BFC}"/>
              </a:ext>
            </a:extLst>
          </p:cNvPr>
          <p:cNvSpPr txBox="1"/>
          <p:nvPr/>
        </p:nvSpPr>
        <p:spPr>
          <a:xfrm>
            <a:off x="2853992" y="60562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x→R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F82DB7-3F1F-A74C-8005-E113178CF8E3}"/>
              </a:ext>
            </a:extLst>
          </p:cNvPr>
          <p:cNvCxnSpPr>
            <a:endCxn id="10" idx="2"/>
          </p:cNvCxnSpPr>
          <p:nvPr/>
        </p:nvCxnSpPr>
        <p:spPr>
          <a:xfrm>
            <a:off x="281354" y="3696004"/>
            <a:ext cx="460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6912A54-A102-0B4D-8D53-79A2F6F7245D}"/>
              </a:ext>
            </a:extLst>
          </p:cNvPr>
          <p:cNvCxnSpPr/>
          <p:nvPr/>
        </p:nvCxnSpPr>
        <p:spPr>
          <a:xfrm>
            <a:off x="433754" y="3848404"/>
            <a:ext cx="460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03047 -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2812 -3.703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47 -1.11111E-6 L 0.05808 -1.11111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2 -3.7037E-6 L 0.05638 -3.7037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08 -1.11111E-6 L 0.08438 -1.11111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38 -3.7037E-6 L 0.08333 -3.7037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38 -1.11111E-6 L 0.11068 -1.11111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68 -1.11111E-6 L 0.08438 -1.11111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-3.7037E-6 L 0.11211 -3.7037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1 -3.7037E-6 L 0.07682 -3.7037E-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37 -3.7037E-6 L 0.05143 -3.7037E-6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-3.7037E-6 L 0.05638 -4.07407E-6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07 -1.11111E-6 L 0.03008 -1.11111E-6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38 3.7037E-7 L 0.02722 3.7037E-7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47 -2.59259E-6 L -4.375E-6 -2.59259E-6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047 0 " pathEditMode="relative" ptsTypes="AA">
                                      <p:cBhvr>
                                        <p:cTn id="2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2 3.33333E-6 L 2.5E-6 3.33333E-6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12 0 " pathEditMode="relative" ptsTypes="AA">
                                      <p:cBhvr>
                                        <p:cTn id="2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10" grpId="0" animBg="1"/>
      <p:bldP spid="12" grpId="0"/>
      <p:bldP spid="15" grpId="0"/>
      <p:bldP spid="16" grpId="0"/>
      <p:bldP spid="20" grpId="0" animBg="1"/>
      <p:bldP spid="26" grpId="0"/>
      <p:bldP spid="26" grpId="1"/>
      <p:bldP spid="27" grpId="0"/>
      <p:bldP spid="27" grpId="1"/>
      <p:bldP spid="28" grpId="0" animBg="1"/>
      <p:bldP spid="30" grpId="0"/>
      <p:bldP spid="31" grpId="0"/>
      <p:bldP spid="35" grpId="0"/>
      <p:bldP spid="37" grpId="0"/>
      <p:bldP spid="37" grpId="1"/>
      <p:bldP spid="38" grpId="0"/>
      <p:bldP spid="38" grpId="1"/>
      <p:bldP spid="39" grpId="0" animBg="1"/>
      <p:bldP spid="43" grpId="0"/>
      <p:bldP spid="44" grpId="0" animBg="1"/>
      <p:bldP spid="47" grpId="0"/>
      <p:bldP spid="49" grpId="0"/>
      <p:bldP spid="49" grpId="1"/>
      <p:bldP spid="51" grpId="0"/>
      <p:bldP spid="51" grpId="1"/>
      <p:bldP spid="52" grpId="0" animBg="1"/>
      <p:bldP spid="60" grpId="0"/>
      <p:bldP spid="61" grpId="0"/>
      <p:bldP spid="62" grpId="0"/>
      <p:bldP spid="62" grpId="1"/>
      <p:bldP spid="63" grpId="0"/>
      <p:bldP spid="63" grpId="1"/>
      <p:bldP spid="64" grpId="0" animBg="1"/>
      <p:bldP spid="68" grpId="0"/>
      <p:bldP spid="72" grpId="0"/>
      <p:bldP spid="76" grpId="0"/>
      <p:bldP spid="81" grpId="0"/>
      <p:bldP spid="85" grpId="0"/>
      <p:bldP spid="86" grpId="0"/>
      <p:bldP spid="87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816543-9C29-EF48-892B-EB35094E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8961B-A358-8843-A582-784A70194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004AD4-3D39-C94C-A1EA-BC1EFFE23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21877"/>
              </p:ext>
            </p:extLst>
          </p:nvPr>
        </p:nvGraphicFramePr>
        <p:xfrm>
          <a:off x="9114975" y="1055821"/>
          <a:ext cx="2381699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3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6" name="Triangle 5">
            <a:extLst>
              <a:ext uri="{FF2B5EF4-FFF2-40B4-BE49-F238E27FC236}">
                <a16:creationId xmlns:a16="http://schemas.microsoft.com/office/drawing/2014/main" id="{DECCC96C-DA49-DD4B-9241-68C86BFA3007}"/>
              </a:ext>
            </a:extLst>
          </p:cNvPr>
          <p:cNvSpPr/>
          <p:nvPr/>
        </p:nvSpPr>
        <p:spPr>
          <a:xfrm rot="10800000">
            <a:off x="9846999" y="819236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887652B-68CC-0A4D-9F12-05308CE65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87173"/>
              </p:ext>
            </p:extLst>
          </p:nvPr>
        </p:nvGraphicFramePr>
        <p:xfrm>
          <a:off x="6285024" y="1052736"/>
          <a:ext cx="2381699" cy="4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3">
                  <a:extLst>
                    <a:ext uri="{9D8B030D-6E8A-4147-A177-3AD203B41FA5}">
                      <a16:colId xmlns:a16="http://schemas.microsoft.com/office/drawing/2014/main" val="134094819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86305744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479178167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454984356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812827738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3424380505"/>
                    </a:ext>
                  </a:extLst>
                </a:gridCol>
                <a:gridCol w="345011">
                  <a:extLst>
                    <a:ext uri="{9D8B030D-6E8A-4147-A177-3AD203B41FA5}">
                      <a16:colId xmlns:a16="http://schemas.microsoft.com/office/drawing/2014/main" val="2560368475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marL="115658" marR="115658" marT="57830" marB="57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24419"/>
                  </a:ext>
                </a:extLst>
              </a:tr>
            </a:tbl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B01FE9A0-98C5-874E-94E9-DC0D47A6D266}"/>
              </a:ext>
            </a:extLst>
          </p:cNvPr>
          <p:cNvSpPr/>
          <p:nvPr/>
        </p:nvSpPr>
        <p:spPr>
          <a:xfrm rot="10800000">
            <a:off x="7063427" y="819237"/>
            <a:ext cx="190672" cy="16816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D93EDE-69EB-BD47-8C85-C415D6A0642D}"/>
              </a:ext>
            </a:extLst>
          </p:cNvPr>
          <p:cNvSpPr/>
          <p:nvPr/>
        </p:nvSpPr>
        <p:spPr>
          <a:xfrm>
            <a:off x="741451" y="342900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DE95-00BB-6A48-80C6-0E0501FD73A2}"/>
              </a:ext>
            </a:extLst>
          </p:cNvPr>
          <p:cNvSpPr txBox="1"/>
          <p:nvPr/>
        </p:nvSpPr>
        <p:spPr>
          <a:xfrm>
            <a:off x="1158195" y="27885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0→x,R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67A05-E470-CB4D-8619-BED9615B3EBC}"/>
              </a:ext>
            </a:extLst>
          </p:cNvPr>
          <p:cNvSpPr txBox="1"/>
          <p:nvPr/>
        </p:nvSpPr>
        <p:spPr>
          <a:xfrm>
            <a:off x="9675331" y="1493565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sz="18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0631D9-904E-434C-8DE3-D52713AE24F6}"/>
              </a:ext>
            </a:extLst>
          </p:cNvPr>
          <p:cNvSpPr/>
          <p:nvPr/>
        </p:nvSpPr>
        <p:spPr>
          <a:xfrm>
            <a:off x="2276084" y="247207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2AD2F0-D060-EA4B-A4B6-3DE5375819DD}"/>
              </a:ext>
            </a:extLst>
          </p:cNvPr>
          <p:cNvCxnSpPr>
            <a:stCxn id="10" idx="7"/>
            <a:endCxn id="20" idx="3"/>
          </p:cNvCxnSpPr>
          <p:nvPr/>
        </p:nvCxnSpPr>
        <p:spPr>
          <a:xfrm flipV="1">
            <a:off x="1197255" y="2927874"/>
            <a:ext cx="1157033" cy="5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2403543-12D9-F64A-9082-FFC1E1D6B2B3}"/>
              </a:ext>
            </a:extLst>
          </p:cNvPr>
          <p:cNvSpPr/>
          <p:nvPr/>
        </p:nvSpPr>
        <p:spPr>
          <a:xfrm>
            <a:off x="2276084" y="4531062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21655-6E9F-914D-8EE5-5291B1A8427D}"/>
              </a:ext>
            </a:extLst>
          </p:cNvPr>
          <p:cNvCxnSpPr>
            <a:cxnSpLocks/>
            <a:stCxn id="10" idx="5"/>
            <a:endCxn id="28" idx="1"/>
          </p:cNvCxnSpPr>
          <p:nvPr/>
        </p:nvCxnSpPr>
        <p:spPr>
          <a:xfrm>
            <a:off x="1197255" y="3884804"/>
            <a:ext cx="1157033" cy="72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E8232C-FBA6-4141-AAA4-9A2DCA7BE58E}"/>
              </a:ext>
            </a:extLst>
          </p:cNvPr>
          <p:cNvSpPr txBox="1"/>
          <p:nvPr/>
        </p:nvSpPr>
        <p:spPr>
          <a:xfrm>
            <a:off x="1158195" y="446783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1→x,R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A4ACECA-5131-5641-874B-F68C3A956844}"/>
              </a:ext>
            </a:extLst>
          </p:cNvPr>
          <p:cNvCxnSpPr>
            <a:stCxn id="20" idx="1"/>
            <a:endCxn id="20" idx="7"/>
          </p:cNvCxnSpPr>
          <p:nvPr/>
        </p:nvCxnSpPr>
        <p:spPr>
          <a:xfrm rot="5400000" flipH="1" flipV="1">
            <a:off x="2543088" y="2361474"/>
            <a:ext cx="12700" cy="377600"/>
          </a:xfrm>
          <a:prstGeom prst="curvedConnector3">
            <a:avLst>
              <a:gd name="adj1" fmla="val 469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2044C6-6292-3C41-9B6D-38A7460535FC}"/>
              </a:ext>
            </a:extLst>
          </p:cNvPr>
          <p:cNvSpPr txBox="1"/>
          <p:nvPr/>
        </p:nvSpPr>
        <p:spPr>
          <a:xfrm>
            <a:off x="1603188" y="175114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0,1→R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5359495-F388-AF47-8D24-A490E0BA58F3}"/>
              </a:ext>
            </a:extLst>
          </p:cNvPr>
          <p:cNvCxnSpPr>
            <a:stCxn id="28" idx="3"/>
            <a:endCxn id="28" idx="5"/>
          </p:cNvCxnSpPr>
          <p:nvPr/>
        </p:nvCxnSpPr>
        <p:spPr>
          <a:xfrm rot="16200000" flipH="1">
            <a:off x="2543088" y="4798066"/>
            <a:ext cx="12700" cy="377600"/>
          </a:xfrm>
          <a:prstGeom prst="curvedConnector3">
            <a:avLst>
              <a:gd name="adj1" fmla="val 45696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BC9EF09-C989-4D48-B111-A7CFA04B3E3D}"/>
              </a:ext>
            </a:extLst>
          </p:cNvPr>
          <p:cNvSpPr txBox="1"/>
          <p:nvPr/>
        </p:nvSpPr>
        <p:spPr>
          <a:xfrm>
            <a:off x="1521127" y="5420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0,1→R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A452A8-E590-D44C-8873-CAF75F197C77}"/>
              </a:ext>
            </a:extLst>
          </p:cNvPr>
          <p:cNvSpPr/>
          <p:nvPr/>
        </p:nvSpPr>
        <p:spPr>
          <a:xfrm>
            <a:off x="3866542" y="247207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73E70C-8372-B24A-AFCF-2228DA517AAF}"/>
              </a:ext>
            </a:extLst>
          </p:cNvPr>
          <p:cNvCxnSpPr>
            <a:cxnSpLocks/>
            <a:stCxn id="20" idx="6"/>
            <a:endCxn id="39" idx="2"/>
          </p:cNvCxnSpPr>
          <p:nvPr/>
        </p:nvCxnSpPr>
        <p:spPr>
          <a:xfrm>
            <a:off x="2810092" y="2739074"/>
            <a:ext cx="105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2BCD444-18E0-774B-868E-9A6E0B4A8463}"/>
              </a:ext>
            </a:extLst>
          </p:cNvPr>
          <p:cNvSpPr txBox="1"/>
          <p:nvPr/>
        </p:nvSpPr>
        <p:spPr>
          <a:xfrm>
            <a:off x="3007880" y="236560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#→R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E2C7A40-C264-F248-8D01-24350DCC14C3}"/>
              </a:ext>
            </a:extLst>
          </p:cNvPr>
          <p:cNvSpPr/>
          <p:nvPr/>
        </p:nvSpPr>
        <p:spPr>
          <a:xfrm>
            <a:off x="3866542" y="4531062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3575B1-29B5-B84A-BCDF-75837D87B648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2810092" y="4798066"/>
            <a:ext cx="105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88E2B-1DD5-7742-BF2B-F3448D1C9BE9}"/>
              </a:ext>
            </a:extLst>
          </p:cNvPr>
          <p:cNvSpPr txBox="1"/>
          <p:nvPr/>
        </p:nvSpPr>
        <p:spPr>
          <a:xfrm>
            <a:off x="2977308" y="44287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#→R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1CBBD4-82FF-864A-AE30-148F69FFB54F}"/>
              </a:ext>
            </a:extLst>
          </p:cNvPr>
          <p:cNvSpPr txBox="1"/>
          <p:nvPr/>
        </p:nvSpPr>
        <p:spPr>
          <a:xfrm>
            <a:off x="6879002" y="1539095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endParaRPr lang="en-US" sz="1800" baseline="-25000" dirty="0">
              <a:solidFill>
                <a:srgbClr val="0070C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482C21-937E-DA4E-BC13-CECF9B3BF728}"/>
              </a:ext>
            </a:extLst>
          </p:cNvPr>
          <p:cNvSpPr/>
          <p:nvPr/>
        </p:nvSpPr>
        <p:spPr>
          <a:xfrm>
            <a:off x="5375191" y="342900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D3C04D-302B-924B-9FFE-02039BD994A3}"/>
              </a:ext>
            </a:extLst>
          </p:cNvPr>
          <p:cNvCxnSpPr>
            <a:cxnSpLocks/>
            <a:stCxn id="39" idx="5"/>
            <a:endCxn id="52" idx="1"/>
          </p:cNvCxnSpPr>
          <p:nvPr/>
        </p:nvCxnSpPr>
        <p:spPr>
          <a:xfrm>
            <a:off x="4322346" y="2927874"/>
            <a:ext cx="1131049" cy="5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471279-161B-E84F-AAC8-510331E20D1A}"/>
              </a:ext>
            </a:extLst>
          </p:cNvPr>
          <p:cNvCxnSpPr>
            <a:cxnSpLocks/>
            <a:stCxn id="44" idx="7"/>
            <a:endCxn id="52" idx="3"/>
          </p:cNvCxnSpPr>
          <p:nvPr/>
        </p:nvCxnSpPr>
        <p:spPr>
          <a:xfrm flipV="1">
            <a:off x="4322346" y="3884804"/>
            <a:ext cx="1131049" cy="72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DF9A344-E7DC-4149-B9DB-2724FBB5D7C0}"/>
              </a:ext>
            </a:extLst>
          </p:cNvPr>
          <p:cNvSpPr txBox="1"/>
          <p:nvPr/>
        </p:nvSpPr>
        <p:spPr>
          <a:xfrm>
            <a:off x="4745729" y="27856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0→x,L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252699-7267-E04D-A45B-CE7359A47762}"/>
              </a:ext>
            </a:extLst>
          </p:cNvPr>
          <p:cNvSpPr txBox="1"/>
          <p:nvPr/>
        </p:nvSpPr>
        <p:spPr>
          <a:xfrm>
            <a:off x="4744209" y="43463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1→x,L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72F32B-9E37-9249-9A4D-2DF19D1B22E2}"/>
              </a:ext>
            </a:extLst>
          </p:cNvPr>
          <p:cNvSpPr/>
          <p:nvPr/>
        </p:nvSpPr>
        <p:spPr>
          <a:xfrm>
            <a:off x="7074209" y="3429000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973D2A-E391-E94A-8198-322539A943F1}"/>
              </a:ext>
            </a:extLst>
          </p:cNvPr>
          <p:cNvCxnSpPr>
            <a:cxnSpLocks/>
            <a:stCxn id="52" idx="6"/>
            <a:endCxn id="64" idx="2"/>
          </p:cNvCxnSpPr>
          <p:nvPr/>
        </p:nvCxnSpPr>
        <p:spPr>
          <a:xfrm>
            <a:off x="5909199" y="3696004"/>
            <a:ext cx="116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4FA5DE0-F62E-C44C-8387-17B5B11BE335}"/>
              </a:ext>
            </a:extLst>
          </p:cNvPr>
          <p:cNvSpPr txBox="1"/>
          <p:nvPr/>
        </p:nvSpPr>
        <p:spPr>
          <a:xfrm>
            <a:off x="6170250" y="32544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#→L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84D69E51-1E57-A143-B765-F38452B4EF96}"/>
              </a:ext>
            </a:extLst>
          </p:cNvPr>
          <p:cNvCxnSpPr>
            <a:stCxn id="39" idx="1"/>
            <a:endCxn id="39" idx="7"/>
          </p:cNvCxnSpPr>
          <p:nvPr/>
        </p:nvCxnSpPr>
        <p:spPr>
          <a:xfrm rot="5400000" flipH="1" flipV="1">
            <a:off x="4133546" y="2361474"/>
            <a:ext cx="12700" cy="377600"/>
          </a:xfrm>
          <a:prstGeom prst="curvedConnector3">
            <a:avLst>
              <a:gd name="adj1" fmla="val 40592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A0DC999-73F2-194B-85C4-BCD016A2F2A8}"/>
              </a:ext>
            </a:extLst>
          </p:cNvPr>
          <p:cNvSpPr txBox="1"/>
          <p:nvPr/>
        </p:nvSpPr>
        <p:spPr>
          <a:xfrm>
            <a:off x="3784732" y="16625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x→R</a:t>
            </a:r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9842E14F-91E7-F446-9DEA-F08EDD4B9CCD}"/>
              </a:ext>
            </a:extLst>
          </p:cNvPr>
          <p:cNvCxnSpPr>
            <a:stCxn id="44" idx="3"/>
            <a:endCxn id="44" idx="5"/>
          </p:cNvCxnSpPr>
          <p:nvPr/>
        </p:nvCxnSpPr>
        <p:spPr>
          <a:xfrm rot="16200000" flipH="1">
            <a:off x="4133546" y="4798066"/>
            <a:ext cx="12700" cy="377600"/>
          </a:xfrm>
          <a:prstGeom prst="curvedConnector3">
            <a:avLst>
              <a:gd name="adj1" fmla="val 4685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E7C13A2-03CF-094F-814B-D92305ECDD8B}"/>
              </a:ext>
            </a:extLst>
          </p:cNvPr>
          <p:cNvSpPr txBox="1"/>
          <p:nvPr/>
        </p:nvSpPr>
        <p:spPr>
          <a:xfrm>
            <a:off x="3791082" y="55661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x→R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0EC18AF5-5AEF-764E-B5CD-7C2C70E1C4C4}"/>
              </a:ext>
            </a:extLst>
          </p:cNvPr>
          <p:cNvCxnSpPr>
            <a:stCxn id="52" idx="4"/>
            <a:endCxn id="52" idx="5"/>
          </p:cNvCxnSpPr>
          <p:nvPr/>
        </p:nvCxnSpPr>
        <p:spPr>
          <a:xfrm rot="5400000" flipH="1" flipV="1">
            <a:off x="5697493" y="3829506"/>
            <a:ext cx="78204" cy="188800"/>
          </a:xfrm>
          <a:prstGeom prst="curvedConnector3">
            <a:avLst>
              <a:gd name="adj1" fmla="val -7752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515050-8DD1-2648-8711-52F18485F62B}"/>
              </a:ext>
            </a:extLst>
          </p:cNvPr>
          <p:cNvSpPr txBox="1"/>
          <p:nvPr/>
        </p:nvSpPr>
        <p:spPr>
          <a:xfrm>
            <a:off x="5835126" y="43020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0,1,x→L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34717369-A691-1945-928C-12F5E90DFD9A}"/>
              </a:ext>
            </a:extLst>
          </p:cNvPr>
          <p:cNvCxnSpPr>
            <a:stCxn id="64" idx="1"/>
            <a:endCxn id="64" idx="7"/>
          </p:cNvCxnSpPr>
          <p:nvPr/>
        </p:nvCxnSpPr>
        <p:spPr>
          <a:xfrm rot="5400000" flipH="1" flipV="1">
            <a:off x="7341213" y="3318404"/>
            <a:ext cx="12700" cy="377600"/>
          </a:xfrm>
          <a:prstGeom prst="curvedConnector3">
            <a:avLst>
              <a:gd name="adj1" fmla="val 5340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3431FF9-EF3E-3D43-A4DA-02282C126FED}"/>
              </a:ext>
            </a:extLst>
          </p:cNvPr>
          <p:cNvSpPr txBox="1"/>
          <p:nvPr/>
        </p:nvSpPr>
        <p:spPr>
          <a:xfrm>
            <a:off x="6909043" y="24332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0,1→L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AC1D91C-7399-9147-9BA3-4913C7154C0A}"/>
              </a:ext>
            </a:extLst>
          </p:cNvPr>
          <p:cNvCxnSpPr>
            <a:stCxn id="64" idx="4"/>
            <a:endCxn id="10" idx="4"/>
          </p:cNvCxnSpPr>
          <p:nvPr/>
        </p:nvCxnSpPr>
        <p:spPr>
          <a:xfrm rot="5400000">
            <a:off x="4174834" y="796629"/>
            <a:ext cx="12700" cy="6332758"/>
          </a:xfrm>
          <a:prstGeom prst="bentConnector3">
            <a:avLst>
              <a:gd name="adj1" fmla="val 19963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61F834-2340-B045-965B-FE5E3E6F9BFC}"/>
              </a:ext>
            </a:extLst>
          </p:cNvPr>
          <p:cNvSpPr txBox="1"/>
          <p:nvPr/>
        </p:nvSpPr>
        <p:spPr>
          <a:xfrm>
            <a:off x="2853992" y="60562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x→R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444273-4C91-A04E-83D1-3CD1593B5985}"/>
              </a:ext>
            </a:extLst>
          </p:cNvPr>
          <p:cNvSpPr txBox="1"/>
          <p:nvPr/>
        </p:nvSpPr>
        <p:spPr>
          <a:xfrm>
            <a:off x="7518213" y="1525418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8</a:t>
            </a:r>
            <a:endParaRPr lang="en-US" sz="1800" baseline="-25000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0C8322-6F9C-9945-86CD-1452A5555DC4}"/>
              </a:ext>
            </a:extLst>
          </p:cNvPr>
          <p:cNvSpPr txBox="1"/>
          <p:nvPr/>
        </p:nvSpPr>
        <p:spPr>
          <a:xfrm>
            <a:off x="10367727" y="1493565"/>
            <a:ext cx="53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8</a:t>
            </a:r>
            <a:endParaRPr lang="en-US" sz="1800" baseline="-25000" dirty="0">
              <a:solidFill>
                <a:srgbClr val="0070C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1A0E2A1-B1A9-3E40-8FCF-A0C5AA661790}"/>
              </a:ext>
            </a:extLst>
          </p:cNvPr>
          <p:cNvSpPr/>
          <p:nvPr/>
        </p:nvSpPr>
        <p:spPr>
          <a:xfrm>
            <a:off x="2264894" y="3421194"/>
            <a:ext cx="534008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F88213-ADD9-AF46-99D6-4F55FB23A876}"/>
              </a:ext>
            </a:extLst>
          </p:cNvPr>
          <p:cNvCxnSpPr>
            <a:stCxn id="10" idx="6"/>
            <a:endCxn id="67" idx="2"/>
          </p:cNvCxnSpPr>
          <p:nvPr/>
        </p:nvCxnSpPr>
        <p:spPr>
          <a:xfrm flipV="1">
            <a:off x="1275459" y="3688198"/>
            <a:ext cx="989435" cy="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2FE8C8-85CA-2342-B638-3A4363C82B4F}"/>
              </a:ext>
            </a:extLst>
          </p:cNvPr>
          <p:cNvSpPr txBox="1"/>
          <p:nvPr/>
        </p:nvSpPr>
        <p:spPr>
          <a:xfrm>
            <a:off x="1476420" y="335753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#→R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1A71318-2AD4-AA45-B2A0-66EF40130B81}"/>
              </a:ext>
            </a:extLst>
          </p:cNvPr>
          <p:cNvCxnSpPr>
            <a:stCxn id="67" idx="0"/>
            <a:endCxn id="67" idx="7"/>
          </p:cNvCxnSpPr>
          <p:nvPr/>
        </p:nvCxnSpPr>
        <p:spPr>
          <a:xfrm rot="16200000" flipH="1">
            <a:off x="2587196" y="3365896"/>
            <a:ext cx="78204" cy="188800"/>
          </a:xfrm>
          <a:prstGeom prst="curvedConnector3">
            <a:avLst>
              <a:gd name="adj1" fmla="val -4067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9B114A-0532-7341-8C6D-675759655391}"/>
              </a:ext>
            </a:extLst>
          </p:cNvPr>
          <p:cNvSpPr txBox="1"/>
          <p:nvPr/>
        </p:nvSpPr>
        <p:spPr>
          <a:xfrm>
            <a:off x="2682768" y="298588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x→R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19C2697-38D9-FB44-AF8D-5B3117CB6A58}"/>
              </a:ext>
            </a:extLst>
          </p:cNvPr>
          <p:cNvSpPr/>
          <p:nvPr/>
        </p:nvSpPr>
        <p:spPr>
          <a:xfrm>
            <a:off x="3784732" y="3406555"/>
            <a:ext cx="992180" cy="5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US" sz="1600" baseline="-25000" dirty="0">
                <a:solidFill>
                  <a:schemeClr val="tx1"/>
                </a:solidFill>
              </a:rPr>
              <a:t>accept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53DF81-BA8A-0D43-9F97-5805E2F21125}"/>
              </a:ext>
            </a:extLst>
          </p:cNvPr>
          <p:cNvCxnSpPr>
            <a:cxnSpLocks/>
            <a:stCxn id="67" idx="6"/>
          </p:cNvCxnSpPr>
          <p:nvPr/>
        </p:nvCxnSpPr>
        <p:spPr>
          <a:xfrm flipV="1">
            <a:off x="2798902" y="3683266"/>
            <a:ext cx="992180" cy="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0CAE473-DCE8-E249-A6C6-19FFE15735E9}"/>
                  </a:ext>
                </a:extLst>
              </p:cNvPr>
              <p:cNvSpPr txBox="1"/>
              <p:nvPr/>
            </p:nvSpPr>
            <p:spPr>
              <a:xfrm>
                <a:off x="2884939" y="3648139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 </m:t>
                    </m:r>
                  </m:oMath>
                </a14:m>
                <a:r>
                  <a:rPr lang="en-US" dirty="0"/>
                  <a:t>→R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0CAE473-DCE8-E249-A6C6-19FFE157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939" y="3648139"/>
                <a:ext cx="798617" cy="369332"/>
              </a:xfrm>
              <a:prstGeom prst="rect">
                <a:avLst/>
              </a:prstGeom>
              <a:blipFill>
                <a:blip r:embed="rId2"/>
                <a:stretch>
                  <a:fillRect t="-6667" r="-634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B28F40-C38D-9843-934D-D8A86E0B5468}"/>
              </a:ext>
            </a:extLst>
          </p:cNvPr>
          <p:cNvCxnSpPr/>
          <p:nvPr/>
        </p:nvCxnSpPr>
        <p:spPr>
          <a:xfrm>
            <a:off x="281354" y="3696004"/>
            <a:ext cx="460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02604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82 0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04 -2.96296E-6 L 0.05143 -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2 -2.96296E-6 L 0.05834 0.001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43 -2.96296E-6 L 0.0832 -2.96296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2 -2.96296E-6 L 0.11354 -2.96296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4 0.00115 L 0.08815 0.001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16 0.00115 L 0.11758 0.0011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54 -2.96296E-6 L 0.13463 -2.96296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58 0.00115 L 0.14479 0.0011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8" grpId="0" animBg="1"/>
      <p:bldP spid="8" grpId="1" animBg="1"/>
      <p:bldP spid="8" grpId="2" animBg="1"/>
      <p:bldP spid="8" grpId="3" animBg="1"/>
      <p:bldP spid="8" grpId="4" animBg="1"/>
      <p:bldP spid="16" grpId="0"/>
      <p:bldP spid="49" grpId="0"/>
      <p:bldP spid="59" grpId="0"/>
      <p:bldP spid="59" grpId="1"/>
      <p:bldP spid="66" grpId="0"/>
      <p:bldP spid="66" grpId="1"/>
      <p:bldP spid="67" grpId="0" animBg="1"/>
      <p:bldP spid="69" grpId="0"/>
      <p:bldP spid="71" grpId="0"/>
      <p:bldP spid="73" grpId="0" animBg="1"/>
      <p:bldP spid="79" grpId="0"/>
      <p:bldP spid="79" grpId="1"/>
    </p:bldLst>
  </p:timing>
</p:sld>
</file>

<file path=ppt/theme/theme1.xml><?xml version="1.0" encoding="utf-8"?>
<a:theme xmlns:a="http://schemas.openxmlformats.org/drawingml/2006/main" name="UQ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4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a:style>
    </a:spDef>
  </a:objectDefaults>
  <a:extraClrSchemeLst/>
  <a:extLst>
    <a:ext uri="{05A4C25C-085E-4340-85A3-A5531E510DB2}">
      <thm15:themeFamily xmlns:thm15="http://schemas.microsoft.com/office/thememl/2012/main" name="UQ" id="{BF9576A1-989A-E64D-9A4B-1BA8EFCCBE32}" vid="{B7660306-2C52-5A4E-B18F-52DDE8BFF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2525</Words>
  <Application>Microsoft Macintosh PowerPoint</Application>
  <PresentationFormat>Widescreen</PresentationFormat>
  <Paragraphs>966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Times New Roman</vt:lpstr>
      <vt:lpstr>Wingdings</vt:lpstr>
      <vt:lpstr>UQ</vt:lpstr>
      <vt:lpstr>Tutorial 3 – Turing Machines</vt:lpstr>
      <vt:lpstr>Why didn’t we like FSMs too much?</vt:lpstr>
      <vt:lpstr>Turing Machine Schematic</vt:lpstr>
      <vt:lpstr>Turing Machine Formal Definition</vt:lpstr>
      <vt:lpstr>Problem 1</vt:lpstr>
      <vt:lpstr>Problem 2</vt:lpstr>
      <vt:lpstr>𝐴𝐴={𝑤#𝑤 | 𝑤 ∈{0,1}∗}</vt:lpstr>
      <vt:lpstr>State diagram</vt:lpstr>
      <vt:lpstr>State diagram</vt:lpstr>
      <vt:lpstr>Formal definition</vt:lpstr>
      <vt:lpstr>Transition table</vt:lpstr>
      <vt:lpstr>Problem 3</vt:lpstr>
      <vt:lpstr>a) a high-level description of its algorithm</vt:lpstr>
      <vt:lpstr>c) a transition/state diagram of the Turing machine</vt:lpstr>
      <vt:lpstr>d) a sample run of the machine on the string 0000 noting its configuration at each step</vt:lpstr>
      <vt:lpstr>b) a formal description of the Turing machine </vt:lpstr>
      <vt:lpstr>Problem 4</vt:lpstr>
      <vt:lpstr>Pseudocode</vt:lpstr>
      <vt:lpstr>Transition/state diagram</vt:lpstr>
      <vt:lpstr>Problem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 – Turing Machines</dc:title>
  <dc:creator>Nathasha Naranpanawa</dc:creator>
  <cp:lastModifiedBy>Nathasha Naranpanawa</cp:lastModifiedBy>
  <cp:revision>121</cp:revision>
  <dcterms:created xsi:type="dcterms:W3CDTF">2022-04-03T11:01:54Z</dcterms:created>
  <dcterms:modified xsi:type="dcterms:W3CDTF">2022-04-11T05:18:32Z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2022-04-04T00:00:57Z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9a33a69f-4fa4-43bb-9130-edb3a6f907d0</vt:lpwstr>
  </property>
  <property fmtid="{D5CDD505-2E9C-101B-9397-08002B2CF9AE}" pid="8" name="MSIP_Label_0f488380-630a-4f55-a077-a19445e3f360_ContentBits">
    <vt:lpwstr>0</vt:lpwstr>
  </property>
</Properties>
</file>