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57" r:id="rId4"/>
    <p:sldId id="259" r:id="rId5"/>
    <p:sldId id="261" r:id="rId6"/>
    <p:sldId id="275" r:id="rId7"/>
    <p:sldId id="265" r:id="rId8"/>
    <p:sldId id="267" r:id="rId9"/>
    <p:sldId id="268" r:id="rId10"/>
    <p:sldId id="272" r:id="rId11"/>
    <p:sldId id="262" r:id="rId12"/>
    <p:sldId id="264" r:id="rId13"/>
    <p:sldId id="276" r:id="rId14"/>
    <p:sldId id="277" r:id="rId15"/>
    <p:sldId id="273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6AC"/>
    <a:srgbClr val="832230"/>
    <a:srgbClr val="4F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4" autoAdjust="0"/>
    <p:restoredTop sz="94650" autoAdjust="0"/>
  </p:normalViewPr>
  <p:slideViewPr>
    <p:cSldViewPr>
      <p:cViewPr varScale="1">
        <p:scale>
          <a:sx n="109" d="100"/>
          <a:sy n="109" d="100"/>
        </p:scale>
        <p:origin x="19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04F28-F9DC-2849-87D9-A0C6415359F7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C9368258-2C71-CC45-89A7-4FEEB3D07CF8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Run Malicious Webpage on developer’s Machine</a:t>
          </a:r>
        </a:p>
      </dgm:t>
    </dgm:pt>
    <dgm:pt modelId="{5E99B770-E274-3F43-98BD-1FAAC619F3A5}" type="parTrans" cxnId="{2940A616-6264-E042-9D3A-C6EE1C01D5FA}">
      <dgm:prSet/>
      <dgm:spPr/>
      <dgm:t>
        <a:bodyPr/>
        <a:lstStyle/>
        <a:p>
          <a:endParaRPr lang="en-GB"/>
        </a:p>
      </dgm:t>
    </dgm:pt>
    <dgm:pt modelId="{59FE296F-CEE8-2B42-A5DF-8AE8D5B39445}" type="sibTrans" cxnId="{2940A616-6264-E042-9D3A-C6EE1C01D5FA}">
      <dgm:prSet/>
      <dgm:spPr>
        <a:solidFill>
          <a:srgbClr val="7030A0"/>
        </a:solidFill>
      </dgm:spPr>
      <dgm:t>
        <a:bodyPr/>
        <a:lstStyle/>
        <a:p>
          <a:endParaRPr lang="en-GB"/>
        </a:p>
      </dgm:t>
    </dgm:pt>
    <dgm:pt modelId="{F8E353D8-64BB-0041-AA14-540E07899EA0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Use running server with Path Traversal Vulnerability</a:t>
          </a:r>
        </a:p>
      </dgm:t>
    </dgm:pt>
    <dgm:pt modelId="{4A3936BA-7AD8-C94C-BA73-DE0DD88EA4A9}" type="parTrans" cxnId="{F17E7F40-4A63-504E-96DB-314BAE731DCB}">
      <dgm:prSet/>
      <dgm:spPr/>
      <dgm:t>
        <a:bodyPr/>
        <a:lstStyle/>
        <a:p>
          <a:endParaRPr lang="en-GB"/>
        </a:p>
      </dgm:t>
    </dgm:pt>
    <dgm:pt modelId="{33D8E354-1CA6-AC44-98A1-D24662015856}" type="sibTrans" cxnId="{F17E7F40-4A63-504E-96DB-314BAE731DCB}">
      <dgm:prSet/>
      <dgm:spPr>
        <a:solidFill>
          <a:srgbClr val="FFC000"/>
        </a:solidFill>
      </dgm:spPr>
      <dgm:t>
        <a:bodyPr/>
        <a:lstStyle/>
        <a:p>
          <a:endParaRPr lang="en-GB"/>
        </a:p>
      </dgm:t>
    </dgm:pt>
    <dgm:pt modelId="{A43F965E-E34F-BC40-BFD2-D41CD162774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Access ~/.</a:t>
          </a:r>
          <a:r>
            <a:rPr lang="en-GB" dirty="0" err="1"/>
            <a:t>ssh</a:t>
          </a:r>
          <a:r>
            <a:rPr lang="en-GB" dirty="0"/>
            <a:t>/</a:t>
          </a:r>
          <a:r>
            <a:rPr lang="en-GB" dirty="0" err="1"/>
            <a:t>id_rsa.pub</a:t>
          </a:r>
          <a:endParaRPr lang="en-GB" dirty="0"/>
        </a:p>
      </dgm:t>
    </dgm:pt>
    <dgm:pt modelId="{CD5AAB83-BA28-FE46-AF97-616BD7C348D5}" type="parTrans" cxnId="{6E4F6743-D5FC-0E4B-80A5-F55F09278C36}">
      <dgm:prSet/>
      <dgm:spPr/>
      <dgm:t>
        <a:bodyPr/>
        <a:lstStyle/>
        <a:p>
          <a:endParaRPr lang="en-GB"/>
        </a:p>
      </dgm:t>
    </dgm:pt>
    <dgm:pt modelId="{90A0E3A0-BB5A-B34F-AEF0-0B998E38E0A2}" type="sibTrans" cxnId="{6E4F6743-D5FC-0E4B-80A5-F55F09278C36}">
      <dgm:prSet/>
      <dgm:spPr/>
      <dgm:t>
        <a:bodyPr/>
        <a:lstStyle/>
        <a:p>
          <a:endParaRPr lang="en-GB"/>
        </a:p>
      </dgm:t>
    </dgm:pt>
    <dgm:pt modelId="{34229AE6-CDF4-B64D-B02B-C9F974C8F984}" type="pres">
      <dgm:prSet presAssocID="{C0D04F28-F9DC-2849-87D9-A0C6415359F7}" presName="Name0" presStyleCnt="0">
        <dgm:presLayoutVars>
          <dgm:dir/>
          <dgm:resizeHandles val="exact"/>
        </dgm:presLayoutVars>
      </dgm:prSet>
      <dgm:spPr/>
    </dgm:pt>
    <dgm:pt modelId="{AB72DA50-5A93-A444-AB6F-A3E5399E6713}" type="pres">
      <dgm:prSet presAssocID="{C9368258-2C71-CC45-89A7-4FEEB3D07CF8}" presName="node" presStyleLbl="node1" presStyleIdx="0" presStyleCnt="3">
        <dgm:presLayoutVars>
          <dgm:bulletEnabled val="1"/>
        </dgm:presLayoutVars>
      </dgm:prSet>
      <dgm:spPr/>
    </dgm:pt>
    <dgm:pt modelId="{FAA35143-0D89-224B-8866-A4B968F1385A}" type="pres">
      <dgm:prSet presAssocID="{59FE296F-CEE8-2B42-A5DF-8AE8D5B39445}" presName="sibTrans" presStyleLbl="sibTrans2D1" presStyleIdx="0" presStyleCnt="2"/>
      <dgm:spPr/>
    </dgm:pt>
    <dgm:pt modelId="{77D14073-F5B6-2C41-82EE-354CBB715440}" type="pres">
      <dgm:prSet presAssocID="{59FE296F-CEE8-2B42-A5DF-8AE8D5B39445}" presName="connectorText" presStyleLbl="sibTrans2D1" presStyleIdx="0" presStyleCnt="2"/>
      <dgm:spPr/>
    </dgm:pt>
    <dgm:pt modelId="{4F0EF707-5615-6445-9B0E-3500D2CF5D1E}" type="pres">
      <dgm:prSet presAssocID="{F8E353D8-64BB-0041-AA14-540E07899EA0}" presName="node" presStyleLbl="node1" presStyleIdx="1" presStyleCnt="3">
        <dgm:presLayoutVars>
          <dgm:bulletEnabled val="1"/>
        </dgm:presLayoutVars>
      </dgm:prSet>
      <dgm:spPr/>
    </dgm:pt>
    <dgm:pt modelId="{EF3B5833-FF05-5B41-967B-E655BC0AC651}" type="pres">
      <dgm:prSet presAssocID="{33D8E354-1CA6-AC44-98A1-D24662015856}" presName="sibTrans" presStyleLbl="sibTrans2D1" presStyleIdx="1" presStyleCnt="2"/>
      <dgm:spPr/>
    </dgm:pt>
    <dgm:pt modelId="{B81A3134-A44D-3D48-8128-28BA966CFA61}" type="pres">
      <dgm:prSet presAssocID="{33D8E354-1CA6-AC44-98A1-D24662015856}" presName="connectorText" presStyleLbl="sibTrans2D1" presStyleIdx="1" presStyleCnt="2"/>
      <dgm:spPr/>
    </dgm:pt>
    <dgm:pt modelId="{239D5E4C-AF59-3D43-8D20-6A87FCE2FB39}" type="pres">
      <dgm:prSet presAssocID="{A43F965E-E34F-BC40-BFD2-D41CD1627746}" presName="node" presStyleLbl="node1" presStyleIdx="2" presStyleCnt="3">
        <dgm:presLayoutVars>
          <dgm:bulletEnabled val="1"/>
        </dgm:presLayoutVars>
      </dgm:prSet>
      <dgm:spPr/>
    </dgm:pt>
  </dgm:ptLst>
  <dgm:cxnLst>
    <dgm:cxn modelId="{2940A616-6264-E042-9D3A-C6EE1C01D5FA}" srcId="{C0D04F28-F9DC-2849-87D9-A0C6415359F7}" destId="{C9368258-2C71-CC45-89A7-4FEEB3D07CF8}" srcOrd="0" destOrd="0" parTransId="{5E99B770-E274-3F43-98BD-1FAAC619F3A5}" sibTransId="{59FE296F-CEE8-2B42-A5DF-8AE8D5B39445}"/>
    <dgm:cxn modelId="{7C68942E-71AE-314B-B6B5-E100B44D5B88}" type="presOf" srcId="{59FE296F-CEE8-2B42-A5DF-8AE8D5B39445}" destId="{FAA35143-0D89-224B-8866-A4B968F1385A}" srcOrd="0" destOrd="0" presId="urn:microsoft.com/office/officeart/2005/8/layout/process1"/>
    <dgm:cxn modelId="{F17E7F40-4A63-504E-96DB-314BAE731DCB}" srcId="{C0D04F28-F9DC-2849-87D9-A0C6415359F7}" destId="{F8E353D8-64BB-0041-AA14-540E07899EA0}" srcOrd="1" destOrd="0" parTransId="{4A3936BA-7AD8-C94C-BA73-DE0DD88EA4A9}" sibTransId="{33D8E354-1CA6-AC44-98A1-D24662015856}"/>
    <dgm:cxn modelId="{6E4F6743-D5FC-0E4B-80A5-F55F09278C36}" srcId="{C0D04F28-F9DC-2849-87D9-A0C6415359F7}" destId="{A43F965E-E34F-BC40-BFD2-D41CD1627746}" srcOrd="2" destOrd="0" parTransId="{CD5AAB83-BA28-FE46-AF97-616BD7C348D5}" sibTransId="{90A0E3A0-BB5A-B34F-AEF0-0B998E38E0A2}"/>
    <dgm:cxn modelId="{8535C977-AC99-E243-8F02-802ABD009189}" type="presOf" srcId="{F8E353D8-64BB-0041-AA14-540E07899EA0}" destId="{4F0EF707-5615-6445-9B0E-3500D2CF5D1E}" srcOrd="0" destOrd="0" presId="urn:microsoft.com/office/officeart/2005/8/layout/process1"/>
    <dgm:cxn modelId="{459BCD7B-95D5-8040-B688-0503861F867F}" type="presOf" srcId="{59FE296F-CEE8-2B42-A5DF-8AE8D5B39445}" destId="{77D14073-F5B6-2C41-82EE-354CBB715440}" srcOrd="1" destOrd="0" presId="urn:microsoft.com/office/officeart/2005/8/layout/process1"/>
    <dgm:cxn modelId="{8B654C93-5ECD-AC43-AB4A-8914DD525A4F}" type="presOf" srcId="{C0D04F28-F9DC-2849-87D9-A0C6415359F7}" destId="{34229AE6-CDF4-B64D-B02B-C9F974C8F984}" srcOrd="0" destOrd="0" presId="urn:microsoft.com/office/officeart/2005/8/layout/process1"/>
    <dgm:cxn modelId="{FCBD03B6-AE56-D440-A9D5-7EF0EC00EC8C}" type="presOf" srcId="{A43F965E-E34F-BC40-BFD2-D41CD1627746}" destId="{239D5E4C-AF59-3D43-8D20-6A87FCE2FB39}" srcOrd="0" destOrd="0" presId="urn:microsoft.com/office/officeart/2005/8/layout/process1"/>
    <dgm:cxn modelId="{DE2E5AB6-6F0E-9C47-AD1C-C17AC1B1E280}" type="presOf" srcId="{33D8E354-1CA6-AC44-98A1-D24662015856}" destId="{B81A3134-A44D-3D48-8128-28BA966CFA61}" srcOrd="1" destOrd="0" presId="urn:microsoft.com/office/officeart/2005/8/layout/process1"/>
    <dgm:cxn modelId="{3710F3D3-635B-2240-A521-08245A11B694}" type="presOf" srcId="{C9368258-2C71-CC45-89A7-4FEEB3D07CF8}" destId="{AB72DA50-5A93-A444-AB6F-A3E5399E6713}" srcOrd="0" destOrd="0" presId="urn:microsoft.com/office/officeart/2005/8/layout/process1"/>
    <dgm:cxn modelId="{080CD1F6-D798-264F-8BBD-3496FB09038C}" type="presOf" srcId="{33D8E354-1CA6-AC44-98A1-D24662015856}" destId="{EF3B5833-FF05-5B41-967B-E655BC0AC651}" srcOrd="0" destOrd="0" presId="urn:microsoft.com/office/officeart/2005/8/layout/process1"/>
    <dgm:cxn modelId="{AF9DCB37-8861-8841-889F-90F1C788623E}" type="presParOf" srcId="{34229AE6-CDF4-B64D-B02B-C9F974C8F984}" destId="{AB72DA50-5A93-A444-AB6F-A3E5399E6713}" srcOrd="0" destOrd="0" presId="urn:microsoft.com/office/officeart/2005/8/layout/process1"/>
    <dgm:cxn modelId="{CB7A05A2-5E31-1A46-BB09-075CBE17F637}" type="presParOf" srcId="{34229AE6-CDF4-B64D-B02B-C9F974C8F984}" destId="{FAA35143-0D89-224B-8866-A4B968F1385A}" srcOrd="1" destOrd="0" presId="urn:microsoft.com/office/officeart/2005/8/layout/process1"/>
    <dgm:cxn modelId="{F37121ED-0B53-1244-91A8-4544EDA4D9CA}" type="presParOf" srcId="{FAA35143-0D89-224B-8866-A4B968F1385A}" destId="{77D14073-F5B6-2C41-82EE-354CBB715440}" srcOrd="0" destOrd="0" presId="urn:microsoft.com/office/officeart/2005/8/layout/process1"/>
    <dgm:cxn modelId="{8E9F507E-6B49-4D4D-B9F1-D6389F7044E9}" type="presParOf" srcId="{34229AE6-CDF4-B64D-B02B-C9F974C8F984}" destId="{4F0EF707-5615-6445-9B0E-3500D2CF5D1E}" srcOrd="2" destOrd="0" presId="urn:microsoft.com/office/officeart/2005/8/layout/process1"/>
    <dgm:cxn modelId="{93BF0F5E-4064-BD4A-B786-7F3CE6CB124C}" type="presParOf" srcId="{34229AE6-CDF4-B64D-B02B-C9F974C8F984}" destId="{EF3B5833-FF05-5B41-967B-E655BC0AC651}" srcOrd="3" destOrd="0" presId="urn:microsoft.com/office/officeart/2005/8/layout/process1"/>
    <dgm:cxn modelId="{D12232D0-5D3F-4A40-805E-16BD853A8B62}" type="presParOf" srcId="{EF3B5833-FF05-5B41-967B-E655BC0AC651}" destId="{B81A3134-A44D-3D48-8128-28BA966CFA61}" srcOrd="0" destOrd="0" presId="urn:microsoft.com/office/officeart/2005/8/layout/process1"/>
    <dgm:cxn modelId="{994163B4-D499-284A-BD12-05F4B87574A3}" type="presParOf" srcId="{34229AE6-CDF4-B64D-B02B-C9F974C8F984}" destId="{239D5E4C-AF59-3D43-8D20-6A87FCE2FB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D02EF-FF51-A844-9B0B-566F1390956D}" type="doc">
      <dgm:prSet loTypeId="urn:microsoft.com/office/officeart/2005/8/layout/cycle3" loCatId="" qsTypeId="urn:microsoft.com/office/officeart/2005/8/quickstyle/simple1" qsCatId="simple" csTypeId="urn:microsoft.com/office/officeart/2005/8/colors/accent5_2" csCatId="accent5" phldr="1"/>
      <dgm:spPr/>
    </dgm:pt>
    <dgm:pt modelId="{2C9B3461-903F-0641-81E1-E6693352248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Start pulling all the extensions asynchronously.</a:t>
          </a:r>
        </a:p>
      </dgm:t>
    </dgm:pt>
    <dgm:pt modelId="{0920AA95-9231-1F4A-A22A-F8CBC665CD34}" type="parTrans" cxnId="{E2B07FC6-DCB5-A44D-AC6E-9A0BF42AD9CB}">
      <dgm:prSet/>
      <dgm:spPr/>
      <dgm:t>
        <a:bodyPr/>
        <a:lstStyle/>
        <a:p>
          <a:endParaRPr lang="en-GB"/>
        </a:p>
      </dgm:t>
    </dgm:pt>
    <dgm:pt modelId="{84189291-870F-9543-9B4B-03FBA6BDF827}" type="sibTrans" cxnId="{E2B07FC6-DCB5-A44D-AC6E-9A0BF42AD9CB}">
      <dgm:prSet/>
      <dgm:spPr/>
      <dgm:t>
        <a:bodyPr/>
        <a:lstStyle/>
        <a:p>
          <a:endParaRPr lang="en-GB"/>
        </a:p>
      </dgm:t>
    </dgm:pt>
    <dgm:pt modelId="{E7320A24-89EC-B945-ADDD-0166FA8C8E7A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Run the VS Code on the system.</a:t>
          </a:r>
        </a:p>
      </dgm:t>
    </dgm:pt>
    <dgm:pt modelId="{6FC214CE-5A12-B742-B8E9-ECD6AA6D64DD}" type="parTrans" cxnId="{C29E0585-9B3B-7E44-B000-703718BB9F1B}">
      <dgm:prSet/>
      <dgm:spPr/>
      <dgm:t>
        <a:bodyPr/>
        <a:lstStyle/>
        <a:p>
          <a:endParaRPr lang="en-GB"/>
        </a:p>
      </dgm:t>
    </dgm:pt>
    <dgm:pt modelId="{5645248D-FD23-3347-A531-3C48071B0B48}" type="sibTrans" cxnId="{C29E0585-9B3B-7E44-B000-703718BB9F1B}">
      <dgm:prSet/>
      <dgm:spPr/>
      <dgm:t>
        <a:bodyPr/>
        <a:lstStyle/>
        <a:p>
          <a:endParaRPr lang="en-GB"/>
        </a:p>
      </dgm:t>
    </dgm:pt>
    <dgm:pt modelId="{43F751D0-D627-D14B-B7A1-A0FB6E62C186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Unzip the extension locally and read its configurations.</a:t>
          </a:r>
        </a:p>
      </dgm:t>
    </dgm:pt>
    <dgm:pt modelId="{BFE16AB0-990B-3F4D-8527-1BDF84DCB730}" type="parTrans" cxnId="{7505AA71-F6F9-9D4F-9FD3-DAF351AFE7F9}">
      <dgm:prSet/>
      <dgm:spPr/>
      <dgm:t>
        <a:bodyPr/>
        <a:lstStyle/>
        <a:p>
          <a:endParaRPr lang="en-GB"/>
        </a:p>
      </dgm:t>
    </dgm:pt>
    <dgm:pt modelId="{8DAB0A81-4786-4B4E-B106-CC8BAA5C1928}" type="sibTrans" cxnId="{7505AA71-F6F9-9D4F-9FD3-DAF351AFE7F9}">
      <dgm:prSet/>
      <dgm:spPr/>
      <dgm:t>
        <a:bodyPr/>
        <a:lstStyle/>
        <a:p>
          <a:endParaRPr lang="en-GB"/>
        </a:p>
      </dgm:t>
    </dgm:pt>
    <dgm:pt modelId="{5BECF4D6-8E26-D148-B607-595F9C1FB421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Install the extension on the VS Code.</a:t>
          </a:r>
          <a:endParaRPr lang="en-GB" dirty="0"/>
        </a:p>
      </dgm:t>
    </dgm:pt>
    <dgm:pt modelId="{53995AC9-3B35-D24D-B470-6B218B492165}" type="parTrans" cxnId="{FC40FBE7-C653-9F40-AB8F-8AAC07C83230}">
      <dgm:prSet/>
      <dgm:spPr/>
      <dgm:t>
        <a:bodyPr/>
        <a:lstStyle/>
        <a:p>
          <a:endParaRPr lang="en-GB"/>
        </a:p>
      </dgm:t>
    </dgm:pt>
    <dgm:pt modelId="{37C23A97-F6E7-4445-93A7-864E4CF9C7A7}" type="sibTrans" cxnId="{FC40FBE7-C653-9F40-AB8F-8AAC07C83230}">
      <dgm:prSet/>
      <dgm:spPr/>
      <dgm:t>
        <a:bodyPr/>
        <a:lstStyle/>
        <a:p>
          <a:endParaRPr lang="en-GB"/>
        </a:p>
      </dgm:t>
    </dgm:pt>
    <dgm:pt modelId="{2BC673EC-5293-564E-82DD-4E32D8E3C225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Hit the URI to load html page locally.</a:t>
          </a:r>
        </a:p>
      </dgm:t>
    </dgm:pt>
    <dgm:pt modelId="{70183119-E3F9-9F49-863F-C62BFE3BC721}" type="parTrans" cxnId="{BCC07946-CDD3-FF4D-AD10-5BB546FD1273}">
      <dgm:prSet/>
      <dgm:spPr/>
      <dgm:t>
        <a:bodyPr/>
        <a:lstStyle/>
        <a:p>
          <a:endParaRPr lang="en-GB"/>
        </a:p>
      </dgm:t>
    </dgm:pt>
    <dgm:pt modelId="{C6545551-36CB-134C-AD3F-88D3801F41EC}" type="sibTrans" cxnId="{BCC07946-CDD3-FF4D-AD10-5BB546FD1273}">
      <dgm:prSet/>
      <dgm:spPr/>
      <dgm:t>
        <a:bodyPr/>
        <a:lstStyle/>
        <a:p>
          <a:endParaRPr lang="en-GB"/>
        </a:p>
      </dgm:t>
    </dgm:pt>
    <dgm:pt modelId="{6386A5E2-650A-1D42-B195-053305CDD69B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If the response is success, extension is exploitable.</a:t>
          </a:r>
        </a:p>
      </dgm:t>
    </dgm:pt>
    <dgm:pt modelId="{B3C94B96-9D57-8E4B-A0C7-3A6016FB913A}" type="parTrans" cxnId="{5DF01DDF-9F90-CC42-B7A1-70CB2C3E56BC}">
      <dgm:prSet/>
      <dgm:spPr/>
      <dgm:t>
        <a:bodyPr/>
        <a:lstStyle/>
        <a:p>
          <a:endParaRPr lang="en-GB"/>
        </a:p>
      </dgm:t>
    </dgm:pt>
    <dgm:pt modelId="{8224BB9C-0DA7-CA41-BE5B-7FEFB27DE986}" type="sibTrans" cxnId="{5DF01DDF-9F90-CC42-B7A1-70CB2C3E56BC}">
      <dgm:prSet/>
      <dgm:spPr/>
      <dgm:t>
        <a:bodyPr/>
        <a:lstStyle/>
        <a:p>
          <a:endParaRPr lang="en-GB"/>
        </a:p>
      </dgm:t>
    </dgm:pt>
    <dgm:pt modelId="{94F6D3DA-553A-E949-B96A-916D5953186F}" type="pres">
      <dgm:prSet presAssocID="{D19D02EF-FF51-A844-9B0B-566F1390956D}" presName="Name0" presStyleCnt="0">
        <dgm:presLayoutVars>
          <dgm:dir/>
          <dgm:resizeHandles val="exact"/>
        </dgm:presLayoutVars>
      </dgm:prSet>
      <dgm:spPr/>
    </dgm:pt>
    <dgm:pt modelId="{97157F90-ECB3-D442-A257-A04B7EE6C693}" type="pres">
      <dgm:prSet presAssocID="{D19D02EF-FF51-A844-9B0B-566F1390956D}" presName="cycle" presStyleCnt="0"/>
      <dgm:spPr/>
    </dgm:pt>
    <dgm:pt modelId="{D1860042-72E1-9245-9266-DBFA16FCDC49}" type="pres">
      <dgm:prSet presAssocID="{2C9B3461-903F-0641-81E1-E66933522480}" presName="nodeFirstNode" presStyleLbl="node1" presStyleIdx="0" presStyleCnt="6">
        <dgm:presLayoutVars>
          <dgm:bulletEnabled val="1"/>
        </dgm:presLayoutVars>
      </dgm:prSet>
      <dgm:spPr/>
    </dgm:pt>
    <dgm:pt modelId="{602790E5-21BD-AA46-B308-112DEE6F5009}" type="pres">
      <dgm:prSet presAssocID="{84189291-870F-9543-9B4B-03FBA6BDF827}" presName="sibTransFirstNode" presStyleLbl="bgShp" presStyleIdx="0" presStyleCnt="1"/>
      <dgm:spPr/>
    </dgm:pt>
    <dgm:pt modelId="{A3D799E8-3398-7F4D-93D2-4F602931FC6A}" type="pres">
      <dgm:prSet presAssocID="{E7320A24-89EC-B945-ADDD-0166FA8C8E7A}" presName="nodeFollowingNodes" presStyleLbl="node1" presStyleIdx="1" presStyleCnt="6">
        <dgm:presLayoutVars>
          <dgm:bulletEnabled val="1"/>
        </dgm:presLayoutVars>
      </dgm:prSet>
      <dgm:spPr/>
    </dgm:pt>
    <dgm:pt modelId="{EDE3372F-82BF-B041-9F99-0F95DC3E441D}" type="pres">
      <dgm:prSet presAssocID="{43F751D0-D627-D14B-B7A1-A0FB6E62C186}" presName="nodeFollowingNodes" presStyleLbl="node1" presStyleIdx="2" presStyleCnt="6">
        <dgm:presLayoutVars>
          <dgm:bulletEnabled val="1"/>
        </dgm:presLayoutVars>
      </dgm:prSet>
      <dgm:spPr/>
    </dgm:pt>
    <dgm:pt modelId="{84EDCA7A-98AB-A441-BDB1-69F7282F3D1F}" type="pres">
      <dgm:prSet presAssocID="{5BECF4D6-8E26-D148-B607-595F9C1FB421}" presName="nodeFollowingNodes" presStyleLbl="node1" presStyleIdx="3" presStyleCnt="6">
        <dgm:presLayoutVars>
          <dgm:bulletEnabled val="1"/>
        </dgm:presLayoutVars>
      </dgm:prSet>
      <dgm:spPr/>
    </dgm:pt>
    <dgm:pt modelId="{2E8B876A-0162-E84E-A333-B6376CD32320}" type="pres">
      <dgm:prSet presAssocID="{2BC673EC-5293-564E-82DD-4E32D8E3C225}" presName="nodeFollowingNodes" presStyleLbl="node1" presStyleIdx="4" presStyleCnt="6">
        <dgm:presLayoutVars>
          <dgm:bulletEnabled val="1"/>
        </dgm:presLayoutVars>
      </dgm:prSet>
      <dgm:spPr/>
    </dgm:pt>
    <dgm:pt modelId="{F0E6711B-6C58-FC4F-A732-DBBBA18E791F}" type="pres">
      <dgm:prSet presAssocID="{6386A5E2-650A-1D42-B195-053305CDD69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F0347500-9516-D944-977D-9CFCB20C4251}" type="presOf" srcId="{5BECF4D6-8E26-D148-B607-595F9C1FB421}" destId="{84EDCA7A-98AB-A441-BDB1-69F7282F3D1F}" srcOrd="0" destOrd="0" presId="urn:microsoft.com/office/officeart/2005/8/layout/cycle3"/>
    <dgm:cxn modelId="{CF9C3A06-EDF1-4943-8A95-D2E8F6963835}" type="presOf" srcId="{D19D02EF-FF51-A844-9B0B-566F1390956D}" destId="{94F6D3DA-553A-E949-B96A-916D5953186F}" srcOrd="0" destOrd="0" presId="urn:microsoft.com/office/officeart/2005/8/layout/cycle3"/>
    <dgm:cxn modelId="{C9B00209-2B8A-7648-8F07-475393962E04}" type="presOf" srcId="{E7320A24-89EC-B945-ADDD-0166FA8C8E7A}" destId="{A3D799E8-3398-7F4D-93D2-4F602931FC6A}" srcOrd="0" destOrd="0" presId="urn:microsoft.com/office/officeart/2005/8/layout/cycle3"/>
    <dgm:cxn modelId="{BCC07946-CDD3-FF4D-AD10-5BB546FD1273}" srcId="{D19D02EF-FF51-A844-9B0B-566F1390956D}" destId="{2BC673EC-5293-564E-82DD-4E32D8E3C225}" srcOrd="4" destOrd="0" parTransId="{70183119-E3F9-9F49-863F-C62BFE3BC721}" sibTransId="{C6545551-36CB-134C-AD3F-88D3801F41EC}"/>
    <dgm:cxn modelId="{7505AA71-F6F9-9D4F-9FD3-DAF351AFE7F9}" srcId="{D19D02EF-FF51-A844-9B0B-566F1390956D}" destId="{43F751D0-D627-D14B-B7A1-A0FB6E62C186}" srcOrd="2" destOrd="0" parTransId="{BFE16AB0-990B-3F4D-8527-1BDF84DCB730}" sibTransId="{8DAB0A81-4786-4B4E-B106-CC8BAA5C1928}"/>
    <dgm:cxn modelId="{9D263A82-B634-9F49-BD78-08BF55E03A94}" type="presOf" srcId="{2C9B3461-903F-0641-81E1-E66933522480}" destId="{D1860042-72E1-9245-9266-DBFA16FCDC49}" srcOrd="0" destOrd="0" presId="urn:microsoft.com/office/officeart/2005/8/layout/cycle3"/>
    <dgm:cxn modelId="{C29E0585-9B3B-7E44-B000-703718BB9F1B}" srcId="{D19D02EF-FF51-A844-9B0B-566F1390956D}" destId="{E7320A24-89EC-B945-ADDD-0166FA8C8E7A}" srcOrd="1" destOrd="0" parTransId="{6FC214CE-5A12-B742-B8E9-ECD6AA6D64DD}" sibTransId="{5645248D-FD23-3347-A531-3C48071B0B48}"/>
    <dgm:cxn modelId="{F17F3DA5-B0C0-8749-A83A-A1FBBB5C0BA5}" type="presOf" srcId="{2BC673EC-5293-564E-82DD-4E32D8E3C225}" destId="{2E8B876A-0162-E84E-A333-B6376CD32320}" srcOrd="0" destOrd="0" presId="urn:microsoft.com/office/officeart/2005/8/layout/cycle3"/>
    <dgm:cxn modelId="{7ADE97BE-DDB9-4444-A0C5-CE6186BFB3B8}" type="presOf" srcId="{43F751D0-D627-D14B-B7A1-A0FB6E62C186}" destId="{EDE3372F-82BF-B041-9F99-0F95DC3E441D}" srcOrd="0" destOrd="0" presId="urn:microsoft.com/office/officeart/2005/8/layout/cycle3"/>
    <dgm:cxn modelId="{E2B07FC6-DCB5-A44D-AC6E-9A0BF42AD9CB}" srcId="{D19D02EF-FF51-A844-9B0B-566F1390956D}" destId="{2C9B3461-903F-0641-81E1-E66933522480}" srcOrd="0" destOrd="0" parTransId="{0920AA95-9231-1F4A-A22A-F8CBC665CD34}" sibTransId="{84189291-870F-9543-9B4B-03FBA6BDF827}"/>
    <dgm:cxn modelId="{65DC1EDD-A0FB-7C4F-B7A2-9FD8A6CE4002}" type="presOf" srcId="{84189291-870F-9543-9B4B-03FBA6BDF827}" destId="{602790E5-21BD-AA46-B308-112DEE6F5009}" srcOrd="0" destOrd="0" presId="urn:microsoft.com/office/officeart/2005/8/layout/cycle3"/>
    <dgm:cxn modelId="{5DF01DDF-9F90-CC42-B7A1-70CB2C3E56BC}" srcId="{D19D02EF-FF51-A844-9B0B-566F1390956D}" destId="{6386A5E2-650A-1D42-B195-053305CDD69B}" srcOrd="5" destOrd="0" parTransId="{B3C94B96-9D57-8E4B-A0C7-3A6016FB913A}" sibTransId="{8224BB9C-0DA7-CA41-BE5B-7FEFB27DE986}"/>
    <dgm:cxn modelId="{FC40FBE7-C653-9F40-AB8F-8AAC07C83230}" srcId="{D19D02EF-FF51-A844-9B0B-566F1390956D}" destId="{5BECF4D6-8E26-D148-B607-595F9C1FB421}" srcOrd="3" destOrd="0" parTransId="{53995AC9-3B35-D24D-B470-6B218B492165}" sibTransId="{37C23A97-F6E7-4445-93A7-864E4CF9C7A7}"/>
    <dgm:cxn modelId="{366B0CF8-FA8C-C642-8665-66CCEEB442D0}" type="presOf" srcId="{6386A5E2-650A-1D42-B195-053305CDD69B}" destId="{F0E6711B-6C58-FC4F-A732-DBBBA18E791F}" srcOrd="0" destOrd="0" presId="urn:microsoft.com/office/officeart/2005/8/layout/cycle3"/>
    <dgm:cxn modelId="{7D465807-6321-664A-A942-C62E2DAD93A3}" type="presParOf" srcId="{94F6D3DA-553A-E949-B96A-916D5953186F}" destId="{97157F90-ECB3-D442-A257-A04B7EE6C693}" srcOrd="0" destOrd="0" presId="urn:microsoft.com/office/officeart/2005/8/layout/cycle3"/>
    <dgm:cxn modelId="{E3BEB868-4BB0-4640-A303-1CC0C654282A}" type="presParOf" srcId="{97157F90-ECB3-D442-A257-A04B7EE6C693}" destId="{D1860042-72E1-9245-9266-DBFA16FCDC49}" srcOrd="0" destOrd="0" presId="urn:microsoft.com/office/officeart/2005/8/layout/cycle3"/>
    <dgm:cxn modelId="{C040E502-9796-FA4E-B5B4-3982A0262367}" type="presParOf" srcId="{97157F90-ECB3-D442-A257-A04B7EE6C693}" destId="{602790E5-21BD-AA46-B308-112DEE6F5009}" srcOrd="1" destOrd="0" presId="urn:microsoft.com/office/officeart/2005/8/layout/cycle3"/>
    <dgm:cxn modelId="{2388B6EA-058B-1242-8DB4-17AA8BDC89BA}" type="presParOf" srcId="{97157F90-ECB3-D442-A257-A04B7EE6C693}" destId="{A3D799E8-3398-7F4D-93D2-4F602931FC6A}" srcOrd="2" destOrd="0" presId="urn:microsoft.com/office/officeart/2005/8/layout/cycle3"/>
    <dgm:cxn modelId="{A300A6C9-E249-EE48-819A-70175CA02CEB}" type="presParOf" srcId="{97157F90-ECB3-D442-A257-A04B7EE6C693}" destId="{EDE3372F-82BF-B041-9F99-0F95DC3E441D}" srcOrd="3" destOrd="0" presId="urn:microsoft.com/office/officeart/2005/8/layout/cycle3"/>
    <dgm:cxn modelId="{B226824A-998D-B943-A6AE-347784002AB5}" type="presParOf" srcId="{97157F90-ECB3-D442-A257-A04B7EE6C693}" destId="{84EDCA7A-98AB-A441-BDB1-69F7282F3D1F}" srcOrd="4" destOrd="0" presId="urn:microsoft.com/office/officeart/2005/8/layout/cycle3"/>
    <dgm:cxn modelId="{A8ECA1F1-3BEC-7541-BF56-C314BDE27DE7}" type="presParOf" srcId="{97157F90-ECB3-D442-A257-A04B7EE6C693}" destId="{2E8B876A-0162-E84E-A333-B6376CD32320}" srcOrd="5" destOrd="0" presId="urn:microsoft.com/office/officeart/2005/8/layout/cycle3"/>
    <dgm:cxn modelId="{ABCC578A-C2E5-ED4D-BE5B-249B2471F080}" type="presParOf" srcId="{97157F90-ECB3-D442-A257-A04B7EE6C693}" destId="{F0E6711B-6C58-FC4F-A732-DBBBA18E791F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2DA50-5A93-A444-AB6F-A3E5399E6713}">
      <dsp:nvSpPr>
        <dsp:cNvPr id="0" name=""/>
        <dsp:cNvSpPr/>
      </dsp:nvSpPr>
      <dsp:spPr>
        <a:xfrm>
          <a:off x="7088" y="160409"/>
          <a:ext cx="2118610" cy="127116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Run Malicious Webpage on developer’s Machine</a:t>
          </a:r>
        </a:p>
      </dsp:txBody>
      <dsp:txXfrm>
        <a:off x="44319" y="197640"/>
        <a:ext cx="2044148" cy="1196704"/>
      </dsp:txXfrm>
    </dsp:sp>
    <dsp:sp modelId="{FAA35143-0D89-224B-8866-A4B968F1385A}">
      <dsp:nvSpPr>
        <dsp:cNvPr id="0" name=""/>
        <dsp:cNvSpPr/>
      </dsp:nvSpPr>
      <dsp:spPr>
        <a:xfrm>
          <a:off x="2337559" y="533285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37559" y="638368"/>
        <a:ext cx="314402" cy="315249"/>
      </dsp:txXfrm>
    </dsp:sp>
    <dsp:sp modelId="{4F0EF707-5615-6445-9B0E-3500D2CF5D1E}">
      <dsp:nvSpPr>
        <dsp:cNvPr id="0" name=""/>
        <dsp:cNvSpPr/>
      </dsp:nvSpPr>
      <dsp:spPr>
        <a:xfrm>
          <a:off x="2973142" y="160409"/>
          <a:ext cx="2118610" cy="127116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 running server with Path Traversal Vulnerability</a:t>
          </a:r>
        </a:p>
      </dsp:txBody>
      <dsp:txXfrm>
        <a:off x="3010373" y="197640"/>
        <a:ext cx="2044148" cy="1196704"/>
      </dsp:txXfrm>
    </dsp:sp>
    <dsp:sp modelId="{EF3B5833-FF05-5B41-967B-E655BC0AC651}">
      <dsp:nvSpPr>
        <dsp:cNvPr id="0" name=""/>
        <dsp:cNvSpPr/>
      </dsp:nvSpPr>
      <dsp:spPr>
        <a:xfrm>
          <a:off x="5303614" y="533285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03614" y="638368"/>
        <a:ext cx="314402" cy="315249"/>
      </dsp:txXfrm>
    </dsp:sp>
    <dsp:sp modelId="{239D5E4C-AF59-3D43-8D20-6A87FCE2FB39}">
      <dsp:nvSpPr>
        <dsp:cNvPr id="0" name=""/>
        <dsp:cNvSpPr/>
      </dsp:nvSpPr>
      <dsp:spPr>
        <a:xfrm>
          <a:off x="5939197" y="160409"/>
          <a:ext cx="2118610" cy="1271166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Access ~/.</a:t>
          </a:r>
          <a:r>
            <a:rPr lang="en-GB" sz="1800" kern="1200" dirty="0" err="1"/>
            <a:t>ssh</a:t>
          </a:r>
          <a:r>
            <a:rPr lang="en-GB" sz="1800" kern="1200" dirty="0"/>
            <a:t>/</a:t>
          </a:r>
          <a:r>
            <a:rPr lang="en-GB" sz="1800" kern="1200" dirty="0" err="1"/>
            <a:t>id_rsa.pub</a:t>
          </a:r>
          <a:endParaRPr lang="en-GB" sz="1800" kern="1200" dirty="0"/>
        </a:p>
      </dsp:txBody>
      <dsp:txXfrm>
        <a:off x="5976428" y="197640"/>
        <a:ext cx="2044148" cy="1196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790E5-21BD-AA46-B308-112DEE6F5009}">
      <dsp:nvSpPr>
        <dsp:cNvPr id="0" name=""/>
        <dsp:cNvSpPr/>
      </dsp:nvSpPr>
      <dsp:spPr>
        <a:xfrm>
          <a:off x="660888" y="-7041"/>
          <a:ext cx="5770503" cy="5770503"/>
        </a:xfrm>
        <a:prstGeom prst="circularArrow">
          <a:avLst>
            <a:gd name="adj1" fmla="val 5274"/>
            <a:gd name="adj2" fmla="val 312630"/>
            <a:gd name="adj3" fmla="val 14243501"/>
            <a:gd name="adj4" fmla="val 17118030"/>
            <a:gd name="adj5" fmla="val 547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60042-72E1-9245-9266-DBFA16FCDC49}">
      <dsp:nvSpPr>
        <dsp:cNvPr id="0" name=""/>
        <dsp:cNvSpPr/>
      </dsp:nvSpPr>
      <dsp:spPr>
        <a:xfrm>
          <a:off x="2458749" y="295"/>
          <a:ext cx="2174781" cy="10873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Start pulling all the extensions asynchronously.</a:t>
          </a:r>
        </a:p>
      </dsp:txBody>
      <dsp:txXfrm>
        <a:off x="2511831" y="53377"/>
        <a:ext cx="2068617" cy="981226"/>
      </dsp:txXfrm>
    </dsp:sp>
    <dsp:sp modelId="{A3D799E8-3398-7F4D-93D2-4F602931FC6A}">
      <dsp:nvSpPr>
        <dsp:cNvPr id="0" name=""/>
        <dsp:cNvSpPr/>
      </dsp:nvSpPr>
      <dsp:spPr>
        <a:xfrm>
          <a:off x="4486093" y="1170783"/>
          <a:ext cx="2174781" cy="10873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Run the VS Code on the system.</a:t>
          </a:r>
        </a:p>
      </dsp:txBody>
      <dsp:txXfrm>
        <a:off x="4539175" y="1223865"/>
        <a:ext cx="2068617" cy="981226"/>
      </dsp:txXfrm>
    </dsp:sp>
    <dsp:sp modelId="{EDE3372F-82BF-B041-9F99-0F95DC3E441D}">
      <dsp:nvSpPr>
        <dsp:cNvPr id="0" name=""/>
        <dsp:cNvSpPr/>
      </dsp:nvSpPr>
      <dsp:spPr>
        <a:xfrm>
          <a:off x="4486093" y="3511758"/>
          <a:ext cx="2174781" cy="10873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Unzip the extension locally and read its configurations.</a:t>
          </a:r>
        </a:p>
      </dsp:txBody>
      <dsp:txXfrm>
        <a:off x="4539175" y="3564840"/>
        <a:ext cx="2068617" cy="981226"/>
      </dsp:txXfrm>
    </dsp:sp>
    <dsp:sp modelId="{84EDCA7A-98AB-A441-BDB1-69F7282F3D1F}">
      <dsp:nvSpPr>
        <dsp:cNvPr id="0" name=""/>
        <dsp:cNvSpPr/>
      </dsp:nvSpPr>
      <dsp:spPr>
        <a:xfrm>
          <a:off x="2458749" y="4682245"/>
          <a:ext cx="2174781" cy="108739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Install the extension on the VS Code.</a:t>
          </a:r>
          <a:endParaRPr lang="en-GB" sz="1800" kern="1200" dirty="0"/>
        </a:p>
      </dsp:txBody>
      <dsp:txXfrm>
        <a:off x="2511831" y="4735327"/>
        <a:ext cx="2068617" cy="981226"/>
      </dsp:txXfrm>
    </dsp:sp>
    <dsp:sp modelId="{2E8B876A-0162-E84E-A333-B6376CD32320}">
      <dsp:nvSpPr>
        <dsp:cNvPr id="0" name=""/>
        <dsp:cNvSpPr/>
      </dsp:nvSpPr>
      <dsp:spPr>
        <a:xfrm>
          <a:off x="431405" y="3511758"/>
          <a:ext cx="2174781" cy="108739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Hit the URI to load html page locally.</a:t>
          </a:r>
        </a:p>
      </dsp:txBody>
      <dsp:txXfrm>
        <a:off x="484487" y="3564840"/>
        <a:ext cx="2068617" cy="981226"/>
      </dsp:txXfrm>
    </dsp:sp>
    <dsp:sp modelId="{F0E6711B-6C58-FC4F-A732-DBBBA18E791F}">
      <dsp:nvSpPr>
        <dsp:cNvPr id="0" name=""/>
        <dsp:cNvSpPr/>
      </dsp:nvSpPr>
      <dsp:spPr>
        <a:xfrm>
          <a:off x="431405" y="1170783"/>
          <a:ext cx="2174781" cy="108739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If the response is success, extension is exploitable.</a:t>
          </a:r>
        </a:p>
      </dsp:txBody>
      <dsp:txXfrm>
        <a:off x="484487" y="1223865"/>
        <a:ext cx="2068617" cy="9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D50C8F-EA9E-5FCA-1CBD-ADC20D695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49641-4592-13A7-30CD-B13BB5D680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087400-E8AD-1B47-AF78-77CE6B8868D5}" type="datetimeFigureOut">
              <a:rPr lang="en-US" altLang="en-US"/>
              <a:pPr/>
              <a:t>3/27/23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69A7-CEF1-D383-C4ED-B1C83BBC8F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7F22-BB97-B7A9-BDA7-B31F30BA3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34AA2A-B98A-C643-A411-54755FC74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BB2417-29F1-8728-9341-9711131720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93041-2C8E-A287-E872-0B8CA61D59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6F6473-BE1E-0446-8766-CCC1AAA0F5D7}" type="datetimeFigureOut">
              <a:rPr lang="en-US" altLang="en-US"/>
              <a:pPr/>
              <a:t>3/27/23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65294E-4068-F2B2-EA43-B909A201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A511F0-8754-B128-4C0C-E28B85B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D702-BBFE-CC38-382F-40F1475462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36AC-EF39-BE75-EFA1-C6954EE47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82C11CB-2B8D-914B-B4E6-0C2C5C39F8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2D64-EE05-254B-9F2E-0DFF80B6963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53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36E9-BC23-B94F-BAEB-F05EEFA0D53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61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35FF-4D6D-1645-AA94-9F84D55D9AC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92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80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CE7-0D49-084D-8F56-3C322D2F835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31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A33-CC8D-994A-9E82-BB54882CA67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11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A215-6F19-DD42-9C4D-CF65F165F9C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804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AAEC-9FAA-C04E-BD7A-D989C7C662E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459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B2A-223F-1C42-9819-5E51E786985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37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AE28-76E8-0B49-B1EC-E22CF6FFC46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772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0170-2465-384E-94AC-4E5991FC85D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1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free-power-point-templat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0140-D074-3743-BF3A-CBE1FEB610C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1B59268-43F1-B263-29A6-2D2A38C4FE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858000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13"/>
              </a:rPr>
              <a:t>http://www.free-power-point-templates.com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90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tomywebpage.000webhostapp.com/" TargetMode="External"/><Relationship Id="rId2" Type="http://schemas.openxmlformats.org/officeDocument/2006/relationships/hyperlink" Target="https://files.000webhos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10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blog/visual-studio-code-extension-security-vulnerabilities-deep-dive/" TargetMode="External"/><Relationship Id="rId2" Type="http://schemas.openxmlformats.org/officeDocument/2006/relationships/hyperlink" Target="https://blog.trailofbits.com/2023/02/21/vscode-extension-escape-vulner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prateek/Documents/EC521/Project/Presentation/curl.txt" TargetMode="External"/><Relationship Id="rId2" Type="http://schemas.openxmlformats.org/officeDocument/2006/relationships/hyperlink" Target="https://github.com/hqjs/vscode-hq-live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security Training &amp; Exercises | CISA">
            <a:extLst>
              <a:ext uri="{FF2B5EF4-FFF2-40B4-BE49-F238E27FC236}">
                <a16:creationId xmlns:a16="http://schemas.microsoft.com/office/drawing/2014/main" id="{EAD4C73D-FCB0-1E58-5698-3B3E42F0D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29525" b="9798"/>
          <a:stretch/>
        </p:blipFill>
        <p:spPr bwMode="auto">
          <a:xfrm>
            <a:off x="-1" y="0"/>
            <a:ext cx="9144001" cy="46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8" name="Rectangle 110">
            <a:extLst>
              <a:ext uri="{FF2B5EF4-FFF2-40B4-BE49-F238E27FC236}">
                <a16:creationId xmlns:a16="http://schemas.microsoft.com/office/drawing/2014/main" id="{63FC8A57-D0B6-D222-3629-20E46E5E53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2378" y="4900514"/>
            <a:ext cx="8618094" cy="126479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s-UY" altLang="en-US" sz="4400" b="1" dirty="0">
                <a:latin typeface="Times" pitchFamily="2" charset="0"/>
              </a:rPr>
              <a:t>Identifying Vulnerabilities in VS Code Extensions : Supply Chain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AA9E3-ECDD-1AAC-D7B0-F58D4EB1A77A}"/>
              </a:ext>
            </a:extLst>
          </p:cNvPr>
          <p:cNvSpPr txBox="1"/>
          <p:nvPr/>
        </p:nvSpPr>
        <p:spPr>
          <a:xfrm>
            <a:off x="0" y="6165304"/>
            <a:ext cx="861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dirty="0">
                <a:latin typeface="Times" pitchFamily="2" charset="0"/>
              </a:rPr>
              <a:t>Exploited one extension HQ Live Server.</a:t>
            </a: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" pitchFamily="2" charset="0"/>
                <a:hlinkClick r:id="rId2" action="ppaction://hlinksldjump"/>
              </a:rPr>
              <a:t>Downloaded the extensions in bulk.</a:t>
            </a:r>
            <a:endParaRPr lang="en-US" dirty="0">
              <a:latin typeface="Times" pitchFamily="2" charset="0"/>
            </a:endParaRP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VS Code does not provide any API to achieve this.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Use curl (smartly) inside a python script.</a:t>
            </a: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" pitchFamily="2" charset="0"/>
                <a:hlinkClick r:id="rId3" action="ppaction://hlinksldjump"/>
              </a:rPr>
              <a:t>Automated vulnerability testing</a:t>
            </a:r>
            <a:r>
              <a:rPr lang="en-US" dirty="0">
                <a:latin typeface="Times" pitchFamily="2" charset="0"/>
              </a:rPr>
              <a:t> using available tools.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Package based (</a:t>
            </a:r>
            <a:r>
              <a:rPr lang="en-US" dirty="0" err="1">
                <a:latin typeface="Times" pitchFamily="2" charset="0"/>
              </a:rPr>
              <a:t>Snyk</a:t>
            </a:r>
            <a:r>
              <a:rPr lang="en-US" dirty="0">
                <a:latin typeface="Times" pitchFamily="2" charset="0"/>
              </a:rPr>
              <a:t>)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Code based (</a:t>
            </a:r>
            <a:r>
              <a:rPr lang="en-US" dirty="0" err="1">
                <a:latin typeface="Times" pitchFamily="2" charset="0"/>
              </a:rPr>
              <a:t>Semgrep</a:t>
            </a:r>
            <a:r>
              <a:rPr lang="en-US" dirty="0">
                <a:latin typeface="Times" pitchFamily="2" charset="0"/>
              </a:rPr>
              <a:t>)</a:t>
            </a:r>
          </a:p>
          <a:p>
            <a:pPr algn="just">
              <a:spcBef>
                <a:spcPts val="1800"/>
              </a:spcBef>
            </a:pPr>
            <a:r>
              <a:rPr lang="en-US" b="1" dirty="0">
                <a:latin typeface="Times" pitchFamily="2" charset="0"/>
              </a:rPr>
              <a:t>Way Ahead: Automate vulnerability testing.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Find other extensions with vulnerability.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Activate/run the extension. (Start the server.)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Run test cases from our findings to identify the vulnerabilities.</a:t>
            </a:r>
          </a:p>
          <a:p>
            <a:pPr lvl="1" algn="just">
              <a:spcBef>
                <a:spcPts val="400"/>
              </a:spcBef>
            </a:pPr>
            <a:r>
              <a:rPr lang="en-US" dirty="0">
                <a:latin typeface="Times" pitchFamily="2" charset="0"/>
              </a:rPr>
              <a:t>Group the extensions.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E016-989A-F26C-175A-6A0A9AF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805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Open VS Code.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Start the server.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Go to </a:t>
            </a:r>
            <a:r>
              <a:rPr lang="en-US" dirty="0">
                <a:latin typeface="Times" pitchFamily="2" charset="0"/>
                <a:hlinkClick r:id="rId2"/>
              </a:rPr>
              <a:t>https://files.000webhost.com/</a:t>
            </a:r>
            <a:endParaRPr lang="en-US" dirty="0">
              <a:latin typeface="Times" pitchFamily="2" charset="0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Click on the following link.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  <a:hlinkClick r:id="rId3"/>
              </a:rPr>
              <a:t>https://welcometomywebpage.000webhostapp.com/</a:t>
            </a:r>
            <a:endParaRPr lang="en-US" dirty="0">
              <a:latin typeface="Times" pitchFamily="2" charset="0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>
                <a:latin typeface="Times" pitchFamily="2" charset="0"/>
              </a:rPr>
              <a:t>Demo Video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Demo of Exploitation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EDDF-F696-A0AC-DF7E-744721B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794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16EC19-9EE4-4219-82C6-2F4AC4BB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3273"/>
            <a:ext cx="9144001" cy="4913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EF6C8-EEFC-1898-4B93-AB45ABE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0017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Download Extensions in Bulk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AA8D1A-DE1D-8536-BB38-CA0138AA5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0493"/>
              </p:ext>
            </p:extLst>
          </p:nvPr>
        </p:nvGraphicFramePr>
        <p:xfrm>
          <a:off x="2051720" y="836712"/>
          <a:ext cx="7092280" cy="5769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1D8AAC-718D-883E-C184-424073B5222A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7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C7A72-26D0-51BB-1189-E6D9FE49697A}"/>
              </a:ext>
            </a:extLst>
          </p:cNvPr>
          <p:cNvSpPr txBox="1"/>
          <p:nvPr/>
        </p:nvSpPr>
        <p:spPr>
          <a:xfrm>
            <a:off x="395536" y="836712"/>
            <a:ext cx="273630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GB" dirty="0"/>
              <a:t>Search all the extensions containing given keyword.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443E1B-0301-4415-A398-2B1492D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9950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Automate Vulnerability Testing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2A235-1555-F03D-8741-8648962F9467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2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16" name="Google Shape;65;p13">
            <a:extLst>
              <a:ext uri="{FF2B5EF4-FFF2-40B4-BE49-F238E27FC236}">
                <a16:creationId xmlns:a16="http://schemas.microsoft.com/office/drawing/2014/main" id="{2C98CFBE-5930-0F8D-AF7D-91A2431340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8" y="4660395"/>
            <a:ext cx="9038366" cy="150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6;p13">
            <a:extLst>
              <a:ext uri="{FF2B5EF4-FFF2-40B4-BE49-F238E27FC236}">
                <a16:creationId xmlns:a16="http://schemas.microsoft.com/office/drawing/2014/main" id="{FFA61CD0-AB39-6F27-B3D9-FEE79F1567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3528084"/>
            <a:ext cx="8652919" cy="10530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39966E3-7C2F-3EEB-C7E6-2E506BDB1F30}"/>
              </a:ext>
            </a:extLst>
          </p:cNvPr>
          <p:cNvGrpSpPr/>
          <p:nvPr/>
        </p:nvGrpSpPr>
        <p:grpSpPr>
          <a:xfrm>
            <a:off x="179512" y="1170270"/>
            <a:ext cx="8660647" cy="2186721"/>
            <a:chOff x="496684" y="1186936"/>
            <a:chExt cx="7722349" cy="1949811"/>
          </a:xfrm>
        </p:grpSpPr>
        <p:sp>
          <p:nvSpPr>
            <p:cNvPr id="6" name="Google Shape;54;p13">
              <a:extLst>
                <a:ext uri="{FF2B5EF4-FFF2-40B4-BE49-F238E27FC236}">
                  <a16:creationId xmlns:a16="http://schemas.microsoft.com/office/drawing/2014/main" id="{52C84A90-D06E-B0BA-7E85-478F1A288062}"/>
                </a:ext>
              </a:extLst>
            </p:cNvPr>
            <p:cNvSpPr/>
            <p:nvPr/>
          </p:nvSpPr>
          <p:spPr>
            <a:xfrm>
              <a:off x="496684" y="1850011"/>
              <a:ext cx="1320566" cy="58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Extensions</a:t>
              </a:r>
              <a:endParaRPr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(.</a:t>
              </a:r>
              <a:r>
                <a:rPr lang="en" b="1" dirty="0" err="1"/>
                <a:t>vsix</a:t>
              </a:r>
              <a:r>
                <a:rPr lang="en" b="1" dirty="0"/>
                <a:t>)</a:t>
              </a:r>
              <a:endParaRPr b="1" dirty="0"/>
            </a:p>
          </p:txBody>
        </p:sp>
        <p:sp>
          <p:nvSpPr>
            <p:cNvPr id="7" name="Google Shape;55;p13">
              <a:extLst>
                <a:ext uri="{FF2B5EF4-FFF2-40B4-BE49-F238E27FC236}">
                  <a16:creationId xmlns:a16="http://schemas.microsoft.com/office/drawing/2014/main" id="{67835371-92B0-662F-67FB-209345AA46B7}"/>
                </a:ext>
              </a:extLst>
            </p:cNvPr>
            <p:cNvSpPr/>
            <p:nvPr/>
          </p:nvSpPr>
          <p:spPr>
            <a:xfrm>
              <a:off x="1879775" y="1960836"/>
              <a:ext cx="918900" cy="396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1" dirty="0">
                  <a:solidFill>
                    <a:schemeClr val="dk1"/>
                  </a:solidFill>
                </a:rPr>
                <a:t>Unzip</a:t>
              </a:r>
              <a:endParaRPr b="1" dirty="0"/>
            </a:p>
          </p:txBody>
        </p:sp>
        <p:sp>
          <p:nvSpPr>
            <p:cNvPr id="8" name="Google Shape;56;p13">
              <a:extLst>
                <a:ext uri="{FF2B5EF4-FFF2-40B4-BE49-F238E27FC236}">
                  <a16:creationId xmlns:a16="http://schemas.microsoft.com/office/drawing/2014/main" id="{6C14185D-EDAB-9E32-718E-4362BD9C4E52}"/>
                </a:ext>
              </a:extLst>
            </p:cNvPr>
            <p:cNvSpPr/>
            <p:nvPr/>
          </p:nvSpPr>
          <p:spPr>
            <a:xfrm>
              <a:off x="2876900" y="1850011"/>
              <a:ext cx="1188600" cy="58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Extension Folders</a:t>
              </a:r>
              <a:endParaRPr b="1" dirty="0"/>
            </a:p>
          </p:txBody>
        </p:sp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FBF76D2E-2E52-EFB0-A887-1591DE9880EE}"/>
                </a:ext>
              </a:extLst>
            </p:cNvPr>
            <p:cNvSpPr/>
            <p:nvPr/>
          </p:nvSpPr>
          <p:spPr>
            <a:xfrm>
              <a:off x="5088550" y="1186936"/>
              <a:ext cx="906000" cy="9417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u="sng" dirty="0"/>
                <a:t>SNYK</a:t>
              </a:r>
              <a:endParaRPr sz="1200" b="1" u="sng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/>
                <a:t>Tests for Security Issues</a:t>
              </a:r>
              <a:endParaRPr sz="1100" b="1" dirty="0"/>
            </a:p>
          </p:txBody>
        </p:sp>
        <p:sp>
          <p:nvSpPr>
            <p:cNvPr id="10" name="Google Shape;59;p13">
              <a:extLst>
                <a:ext uri="{FF2B5EF4-FFF2-40B4-BE49-F238E27FC236}">
                  <a16:creationId xmlns:a16="http://schemas.microsoft.com/office/drawing/2014/main" id="{0936B4FC-EB56-307D-71CC-C9780C46752A}"/>
                </a:ext>
              </a:extLst>
            </p:cNvPr>
            <p:cNvSpPr/>
            <p:nvPr/>
          </p:nvSpPr>
          <p:spPr>
            <a:xfrm rot="20518152">
              <a:off x="4059853" y="1859437"/>
              <a:ext cx="981817" cy="1202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;p13">
              <a:extLst>
                <a:ext uri="{FF2B5EF4-FFF2-40B4-BE49-F238E27FC236}">
                  <a16:creationId xmlns:a16="http://schemas.microsoft.com/office/drawing/2014/main" id="{A5FECFE9-E6DE-CB7B-5CA1-84A362965CE0}"/>
                </a:ext>
              </a:extLst>
            </p:cNvPr>
            <p:cNvSpPr/>
            <p:nvPr/>
          </p:nvSpPr>
          <p:spPr>
            <a:xfrm rot="1041993">
              <a:off x="4085646" y="2271361"/>
              <a:ext cx="981963" cy="1203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;p13">
              <a:extLst>
                <a:ext uri="{FF2B5EF4-FFF2-40B4-BE49-F238E27FC236}">
                  <a16:creationId xmlns:a16="http://schemas.microsoft.com/office/drawing/2014/main" id="{FCCB4E1E-9AAA-9A6F-E0C2-63D7F7B98A91}"/>
                </a:ext>
              </a:extLst>
            </p:cNvPr>
            <p:cNvSpPr/>
            <p:nvPr/>
          </p:nvSpPr>
          <p:spPr>
            <a:xfrm>
              <a:off x="7028207" y="1593033"/>
              <a:ext cx="1190826" cy="890700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;p13">
              <a:extLst>
                <a:ext uri="{FF2B5EF4-FFF2-40B4-BE49-F238E27FC236}">
                  <a16:creationId xmlns:a16="http://schemas.microsoft.com/office/drawing/2014/main" id="{DE424338-3B18-B5E1-DB6A-CDAE7123675F}"/>
                </a:ext>
              </a:extLst>
            </p:cNvPr>
            <p:cNvSpPr/>
            <p:nvPr/>
          </p:nvSpPr>
          <p:spPr>
            <a:xfrm rot="20518152">
              <a:off x="6004703" y="2262787"/>
              <a:ext cx="981817" cy="1202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;p13">
              <a:extLst>
                <a:ext uri="{FF2B5EF4-FFF2-40B4-BE49-F238E27FC236}">
                  <a16:creationId xmlns:a16="http://schemas.microsoft.com/office/drawing/2014/main" id="{DF4B06AC-9954-A510-CE8C-D6050E2FD756}"/>
                </a:ext>
              </a:extLst>
            </p:cNvPr>
            <p:cNvSpPr/>
            <p:nvPr/>
          </p:nvSpPr>
          <p:spPr>
            <a:xfrm rot="1041993">
              <a:off x="6004621" y="1859386"/>
              <a:ext cx="981963" cy="1203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;p13">
              <a:extLst>
                <a:ext uri="{FF2B5EF4-FFF2-40B4-BE49-F238E27FC236}">
                  <a16:creationId xmlns:a16="http://schemas.microsoft.com/office/drawing/2014/main" id="{212C12E1-5BFE-BE56-321D-26D3E02C9CB2}"/>
                </a:ext>
              </a:extLst>
            </p:cNvPr>
            <p:cNvSpPr txBox="1"/>
            <p:nvPr/>
          </p:nvSpPr>
          <p:spPr>
            <a:xfrm>
              <a:off x="6949402" y="1727231"/>
              <a:ext cx="1190826" cy="60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/>
                <a:t>Combine the Results</a:t>
              </a:r>
              <a:endParaRPr sz="1600" b="1" dirty="0"/>
            </a:p>
          </p:txBody>
        </p:sp>
        <p:sp>
          <p:nvSpPr>
            <p:cNvPr id="18" name="Google Shape;58;p13">
              <a:extLst>
                <a:ext uri="{FF2B5EF4-FFF2-40B4-BE49-F238E27FC236}">
                  <a16:creationId xmlns:a16="http://schemas.microsoft.com/office/drawing/2014/main" id="{217279B2-73A9-DF5B-BC30-8ADAFEE95331}"/>
                </a:ext>
              </a:extLst>
            </p:cNvPr>
            <p:cNvSpPr/>
            <p:nvPr/>
          </p:nvSpPr>
          <p:spPr>
            <a:xfrm>
              <a:off x="5096379" y="2195047"/>
              <a:ext cx="906000" cy="9417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u="sng" dirty="0"/>
                <a:t>SEMGREP</a:t>
              </a:r>
              <a:endParaRPr sz="1100" b="1" u="sng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2E353F"/>
                  </a:solidFill>
                </a:rPr>
                <a:t>Find Patterns </a:t>
              </a:r>
              <a:endParaRPr sz="1100" b="1" dirty="0"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0DDA01-4AD2-D8F8-A635-928799F2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5767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Supply Chain Attack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A9E96-3DC9-9626-991E-D6AA82C3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544616"/>
          </a:xfrm>
        </p:spPr>
        <p:txBody>
          <a:bodyPr>
            <a:normAutofit/>
          </a:bodyPr>
          <a:lstStyle/>
          <a:p>
            <a:r>
              <a:rPr lang="en-US" sz="2400" dirty="0"/>
              <a:t>Compromise a legitimate package by adding malicious code.</a:t>
            </a:r>
          </a:p>
          <a:p>
            <a:r>
              <a:rPr lang="en-US" sz="2400" dirty="0"/>
              <a:t>Propagated downstream to applications dependent  on package.</a:t>
            </a:r>
          </a:p>
          <a:p>
            <a:r>
              <a:rPr lang="en-US" sz="2400" dirty="0" err="1"/>
              <a:t>Typosquatting</a:t>
            </a:r>
            <a:r>
              <a:rPr lang="en-US" sz="2400" dirty="0"/>
              <a:t> or other techniques.</a:t>
            </a:r>
          </a:p>
          <a:p>
            <a:r>
              <a:rPr lang="en-US" sz="2000" dirty="0" err="1"/>
              <a:t>PyPI</a:t>
            </a:r>
            <a:r>
              <a:rPr lang="en-US" sz="2000" dirty="0"/>
              <a:t>, NPM, Maven, </a:t>
            </a:r>
            <a:r>
              <a:rPr lang="en-US" sz="2000" dirty="0" err="1"/>
              <a:t>RubyGems</a:t>
            </a:r>
            <a:r>
              <a:rPr lang="en-US" sz="2000" dirty="0"/>
              <a:t> (for Ruby), NuGet (for .NET) etc.</a:t>
            </a:r>
          </a:p>
          <a:p>
            <a:r>
              <a:rPr lang="en-US" sz="2400" dirty="0"/>
              <a:t>To mitigate the risk of supply chain attacks</a:t>
            </a:r>
          </a:p>
          <a:p>
            <a:pPr lvl="1"/>
            <a:r>
              <a:rPr lang="en-US" sz="2000" dirty="0"/>
              <a:t>Developers should </a:t>
            </a:r>
          </a:p>
          <a:p>
            <a:pPr lvl="2"/>
            <a:r>
              <a:rPr lang="en-US" dirty="0"/>
              <a:t>Use strong passwords and enable two-factor authentication.</a:t>
            </a:r>
          </a:p>
          <a:p>
            <a:pPr lvl="2"/>
            <a:r>
              <a:rPr lang="en-US" dirty="0"/>
              <a:t>Regularly review the packages and dependencies.</a:t>
            </a:r>
          </a:p>
          <a:p>
            <a:pPr lvl="1"/>
            <a:r>
              <a:rPr lang="en-US" sz="2000" dirty="0"/>
              <a:t>Package managers should implement security measures </a:t>
            </a:r>
          </a:p>
          <a:p>
            <a:pPr lvl="2"/>
            <a:r>
              <a:rPr lang="en-US" dirty="0"/>
              <a:t>Code signing, dependency scanning, and package verification.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7EF86-0AEB-8981-FFB5-703820784639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2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F655B-E5D1-1B39-6AB1-6FE3898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970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Payload.</a:t>
            </a: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payload on victim’s system.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FFC225D-B78F-F71A-E7BD-BD97D530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142217" cy="2376264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A94FD0-FA31-E984-4257-18FB4E31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6" y="4498641"/>
            <a:ext cx="8496943" cy="1954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8E0-14E5-BC50-D978-4C102B89DF27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484E1-E898-1152-9C17-69BB349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85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downloaded payload from victim’s system in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browser.</a:t>
            </a: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4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4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54FC-F9E3-E3CA-AC86-AD8FA9ED13B3}"/>
              </a:ext>
            </a:extLst>
          </p:cNvPr>
          <p:cNvSpPr txBox="1"/>
          <p:nvPr/>
        </p:nvSpPr>
        <p:spPr>
          <a:xfrm>
            <a:off x="3501483" y="1115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83218C-CF97-239F-7AF7-4F5581FD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1" y="1913569"/>
            <a:ext cx="8724298" cy="17308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DF0DC6-1927-BA9B-018A-4E7B1589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0" y="3926777"/>
            <a:ext cx="8724297" cy="2188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1DE76E-FCCC-6E2F-E3B6-1D9EDDC0625A}"/>
              </a:ext>
            </a:extLst>
          </p:cNvPr>
          <p:cNvSpPr txBox="1"/>
          <p:nvPr/>
        </p:nvSpPr>
        <p:spPr>
          <a:xfrm>
            <a:off x="6156176" y="280996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DF9E6-57BC-7648-333E-F2E8031E2B56}"/>
              </a:ext>
            </a:extLst>
          </p:cNvPr>
          <p:cNvSpPr txBox="1"/>
          <p:nvPr/>
        </p:nvSpPr>
        <p:spPr>
          <a:xfrm>
            <a:off x="7452320" y="5496831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15C1-4F1D-C15D-112E-C1D5C38CD840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8CBB12-9D21-C1F8-1387-0C3087E0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8231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Progress : Exploiting the vulnerable 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6C28C-FEE4-277B-47BC-31AB9B39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40690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key to malicious server.</a:t>
            </a: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PHP code.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54FC-F9E3-E3CA-AC86-AD8FA9ED13B3}"/>
              </a:ext>
            </a:extLst>
          </p:cNvPr>
          <p:cNvSpPr txBox="1"/>
          <p:nvPr/>
        </p:nvSpPr>
        <p:spPr>
          <a:xfrm>
            <a:off x="3501483" y="1115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792F5EC-92C0-D665-AE48-87D5F569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258730" cy="2307038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B73758-0BCD-D9EC-5F84-F4649CBB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4" y="3719841"/>
            <a:ext cx="4152900" cy="284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9AFBB-0410-1FD0-A863-4D14CB833A47}"/>
              </a:ext>
            </a:extLst>
          </p:cNvPr>
          <p:cNvSpPr txBox="1"/>
          <p:nvPr/>
        </p:nvSpPr>
        <p:spPr>
          <a:xfrm>
            <a:off x="7380312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hlinkClick r:id="rId4" action="ppaction://hlinksldjump"/>
              </a:rPr>
              <a:t>Back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95D9-2FF0-AFAE-4BC0-08660B0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18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9456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VS Code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1318-1225-A149-F762-5FC352DE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688632"/>
          </a:xfrm>
        </p:spPr>
        <p:txBody>
          <a:bodyPr/>
          <a:lstStyle/>
          <a:p>
            <a:r>
              <a:rPr lang="en-US" dirty="0"/>
              <a:t>VS Code built using the Electron framework </a:t>
            </a:r>
          </a:p>
          <a:p>
            <a:pPr lvl="1"/>
            <a:r>
              <a:rPr lang="en-US" dirty="0"/>
              <a:t>Create cross-platform desktop applications</a:t>
            </a:r>
          </a:p>
          <a:p>
            <a:pPr lvl="2"/>
            <a:r>
              <a:rPr lang="en-US" dirty="0"/>
              <a:t>Uses HTML, CSS, and JavaScript. </a:t>
            </a:r>
          </a:p>
          <a:p>
            <a:pPr lvl="1"/>
            <a:r>
              <a:rPr lang="en-US" dirty="0"/>
              <a:t>Chromium for rendering web content.</a:t>
            </a:r>
          </a:p>
          <a:p>
            <a:pPr lvl="1"/>
            <a:r>
              <a:rPr lang="en-US" dirty="0"/>
              <a:t>Node.js for accessing native system resources (API calls).</a:t>
            </a:r>
          </a:p>
          <a:p>
            <a:r>
              <a:rPr lang="en-US" dirty="0"/>
              <a:t>VS Code Extensions</a:t>
            </a:r>
          </a:p>
          <a:p>
            <a:pPr lvl="1"/>
            <a:r>
              <a:rPr lang="en-US" dirty="0"/>
              <a:t>Adds functionalities to making coding easier.</a:t>
            </a:r>
          </a:p>
          <a:p>
            <a:pPr lvl="1"/>
            <a:r>
              <a:rPr lang="en-US" dirty="0"/>
              <a:t>TypeScript or JavaScript.</a:t>
            </a:r>
          </a:p>
          <a:p>
            <a:pPr lvl="1"/>
            <a:r>
              <a:rPr lang="en-US" dirty="0"/>
              <a:t>Most extensions in JS, sometimes wrapped around TS.</a:t>
            </a:r>
          </a:p>
          <a:p>
            <a:pPr lvl="1"/>
            <a:r>
              <a:rPr lang="en-US" dirty="0"/>
              <a:t>TS more secure than JS.</a:t>
            </a:r>
          </a:p>
          <a:p>
            <a:pPr lvl="2"/>
            <a:r>
              <a:rPr lang="en-US" dirty="0"/>
              <a:t>Static typing</a:t>
            </a:r>
          </a:p>
          <a:p>
            <a:pPr lvl="2"/>
            <a:r>
              <a:rPr lang="en-US" dirty="0"/>
              <a:t>Strict syntax</a:t>
            </a:r>
          </a:p>
          <a:p>
            <a:pPr lvl="2"/>
            <a:r>
              <a:rPr lang="en-US" dirty="0"/>
              <a:t>Tooling support.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EAA20-2FB9-ECAB-A334-3AFB4D59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48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8326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Identify, analyze and test extensions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VS Code from a security breach point of view.  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targeting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typosquatting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attacks.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Possible in VS Code.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-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text editor.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Immense user base – 14 millions active users (mostly developers).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Extensions (third party)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functionality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 security risks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properly tested and validated.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Supply chain attacks on the rise.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machines can contain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credentials.</a:t>
            </a:r>
          </a:p>
          <a:p>
            <a:pPr lvl="1" algn="just">
              <a:spcBef>
                <a:spcPts val="8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xtensions run with user privileges,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sandbox.</a:t>
            </a:r>
          </a:p>
          <a:p>
            <a:pPr lvl="1" algn="just">
              <a:spcBef>
                <a:spcPts val="800"/>
              </a:spcBef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experts warn about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threats in the future.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307D4-14CC-1693-B748-452E58EA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3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6542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Selection.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extensions using official statistics, community feedback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Identification.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selected extensions for potential security vulnerabilities.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Exploitation.</a:t>
            </a: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to exploit identified vulnerabilities in selected extensions.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their potential impact.</a:t>
            </a: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ake remediation recommendations based on the findings.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 Vulnerabilities &amp; Automate Detection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Grouping extensions according to their underlying technology or coding practices.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 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Recommendations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report that summarizes findings and recommendations.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Phases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AE4DA-54AF-D21D-F361-F57FA216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475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</a:t>
            </a:r>
            <a:r>
              <a:rPr lang="en-US" sz="2200" dirty="0"/>
              <a:t>06 Articles – 02 in 2021, 02 in Jan 2023, 02 Feb 2023.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extensions creating a local server on the system.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Live Preview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SARIF Viewer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Code Execution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 Default Browser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Markdown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Path Traversal Vulnerability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Rainbow Fart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Zip Slip Vulnerability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Related Work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25588-8DED-B18D-5E9D-2E0433A2E232}"/>
              </a:ext>
            </a:extLst>
          </p:cNvPr>
          <p:cNvSpPr txBox="1"/>
          <p:nvPr/>
        </p:nvSpPr>
        <p:spPr>
          <a:xfrm>
            <a:off x="323528" y="6287037"/>
            <a:ext cx="849694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374151"/>
                </a:solidFill>
                <a:latin typeface="Times" pitchFamily="2" charset="0"/>
                <a:hlinkClick r:id="rId2"/>
              </a:rPr>
              <a:t>[1] https://blog.trailofbits.com/2023/02/21/vscode-extension-escape-vulnerability/</a:t>
            </a:r>
            <a:endParaRPr lang="en-US" sz="1400" dirty="0">
              <a:solidFill>
                <a:srgbClr val="374151"/>
              </a:solidFill>
              <a:latin typeface="Times" pitchFamily="2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hlinkClick r:id="rId3"/>
              </a:rPr>
              <a:t>[2] https://snyk.io/blog/visual-studio-code-extension-security-vulnerabilities-deep-dive/</a:t>
            </a:r>
            <a:endParaRPr lang="en-US" sz="14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9C03C6-67A9-1C40-26E8-957AF4711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" t="3478" r="2779" b="14327"/>
          <a:stretch/>
        </p:blipFill>
        <p:spPr>
          <a:xfrm>
            <a:off x="1259632" y="3284984"/>
            <a:ext cx="6624736" cy="2982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773788-491A-A5F2-2FC0-14B9655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5631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956772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800"/>
              </a:spcBef>
            </a:pPr>
            <a:r>
              <a:rPr lang="en-US" dirty="0"/>
              <a:t>Extensions running local web server on the machine.</a:t>
            </a:r>
          </a:p>
          <a:p>
            <a:pPr marL="228600" lvl="1" algn="just">
              <a:spcBef>
                <a:spcPts val="1800"/>
              </a:spcBef>
            </a:pPr>
            <a:endParaRPr lang="en-US" dirty="0"/>
          </a:p>
          <a:p>
            <a:pPr marL="228600" lvl="1" algn="just">
              <a:spcBef>
                <a:spcPts val="1800"/>
              </a:spcBef>
            </a:pPr>
            <a:endParaRPr lang="en-US" dirty="0"/>
          </a:p>
          <a:p>
            <a:pPr marL="228600" lvl="1" algn="just">
              <a:spcBef>
                <a:spcPts val="1800"/>
              </a:spcBef>
            </a:pPr>
            <a:endParaRPr lang="en-US" dirty="0"/>
          </a:p>
          <a:p>
            <a:pPr marL="0" lvl="1" indent="0" algn="just">
              <a:spcBef>
                <a:spcPts val="1800"/>
              </a:spcBef>
              <a:buNone/>
            </a:pPr>
            <a:endParaRPr lang="en-US" dirty="0"/>
          </a:p>
          <a:p>
            <a:pPr marL="0" lvl="1" indent="0" algn="just">
              <a:spcBef>
                <a:spcPts val="1800"/>
              </a:spcBef>
              <a:buNone/>
            </a:pPr>
            <a:endParaRPr lang="en-US" dirty="0"/>
          </a:p>
          <a:p>
            <a:pPr marL="0" lvl="1" indent="0" algn="just">
              <a:spcBef>
                <a:spcPts val="1800"/>
              </a:spcBef>
              <a:buNone/>
            </a:pPr>
            <a:endParaRPr lang="en-US" dirty="0"/>
          </a:p>
          <a:p>
            <a:pPr marL="228600" lvl="1" algn="just">
              <a:spcBef>
                <a:spcPts val="1800"/>
              </a:spcBef>
            </a:pPr>
            <a:r>
              <a:rPr lang="en-US" dirty="0"/>
              <a:t>Extensions avoiding options to make </a:t>
            </a:r>
            <a:r>
              <a:rPr lang="en-US" dirty="0" err="1"/>
              <a:t>webviews</a:t>
            </a:r>
            <a:r>
              <a:rPr lang="en-US" dirty="0"/>
              <a:t> secure.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 err="1"/>
              <a:t>enableScripts</a:t>
            </a:r>
            <a:r>
              <a:rPr lang="en-US" dirty="0"/>
              <a:t>, </a:t>
            </a:r>
            <a:r>
              <a:rPr lang="en-US" dirty="0" err="1"/>
              <a:t>localResourceRoots</a:t>
            </a:r>
            <a:r>
              <a:rPr lang="en-US" dirty="0"/>
              <a:t>, Content-Security-Policy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issue: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Unsanitised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inputs!!</a:t>
            </a:r>
          </a:p>
          <a:p>
            <a:pPr marL="228600" lvl="1" algn="just"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2" algn="just">
              <a:spcBef>
                <a:spcPts val="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vulnerable extension and exploit the extension.</a:t>
            </a:r>
          </a:p>
          <a:p>
            <a:pPr marL="228600" lvl="1"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Identifying Target</a:t>
            </a:r>
            <a:endParaRPr lang="en-US" b="1" dirty="0"/>
          </a:p>
        </p:txBody>
      </p:sp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DE6F9C4-D78D-4DD8-5E05-D8CC7FB9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78" t="6228" r="1309" b="6542"/>
          <a:stretch/>
        </p:blipFill>
        <p:spPr>
          <a:xfrm>
            <a:off x="2045595" y="1079924"/>
            <a:ext cx="5052810" cy="34897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E290D-47C6-F573-B86D-B0AD7403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3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Live Server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Traversal Vulnerability.</a:t>
            </a: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Index1.html outside the server’s root folder is served!!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Finding a Vulnerable Extension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A379F-049F-A1CC-F90C-B06936134BE9}"/>
              </a:ext>
            </a:extLst>
          </p:cNvPr>
          <p:cNvSpPr txBox="1"/>
          <p:nvPr/>
        </p:nvSpPr>
        <p:spPr>
          <a:xfrm>
            <a:off x="323528" y="6507499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1400" dirty="0">
                <a:solidFill>
                  <a:srgbClr val="374151"/>
                </a:solidFill>
                <a:latin typeface="Times" pitchFamily="2" charset="0"/>
                <a:hlinkClick r:id="rId2"/>
              </a:rPr>
              <a:t>[3] https://github.com/hqjs/vscode-hq-live-server</a:t>
            </a:r>
            <a:endParaRPr lang="en-US" sz="1400" dirty="0">
              <a:solidFill>
                <a:srgbClr val="374151"/>
              </a:solidFill>
              <a:latin typeface="Times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E9D51E-A224-C247-FFA0-D8D7FE9045E8}"/>
              </a:ext>
            </a:extLst>
          </p:cNvPr>
          <p:cNvGrpSpPr/>
          <p:nvPr/>
        </p:nvGrpSpPr>
        <p:grpSpPr>
          <a:xfrm>
            <a:off x="323527" y="1628800"/>
            <a:ext cx="8541301" cy="3168352"/>
            <a:chOff x="323527" y="1628800"/>
            <a:chExt cx="8541301" cy="3168352"/>
          </a:xfrm>
        </p:grpSpPr>
        <p:pic>
          <p:nvPicPr>
            <p:cNvPr id="10" name="Picture 9" descr="Graphical user interface, text&#10;&#10;Description automatically generated">
              <a:hlinkClick r:id="rId3"/>
              <a:extLst>
                <a:ext uri="{FF2B5EF4-FFF2-40B4-BE49-F238E27FC236}">
                  <a16:creationId xmlns:a16="http://schemas.microsoft.com/office/drawing/2014/main" id="{2F275B55-9077-A73A-E68C-295B7140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7" y="1628800"/>
              <a:ext cx="8541301" cy="31683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96739D-0EFD-2067-1142-26C649D89502}"/>
                </a:ext>
              </a:extLst>
            </p:cNvPr>
            <p:cNvSpPr/>
            <p:nvPr/>
          </p:nvSpPr>
          <p:spPr>
            <a:xfrm>
              <a:off x="3635896" y="1628800"/>
              <a:ext cx="5184576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7899-DC23-BE46-8A15-51B55D9D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973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the vulnerability to access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80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XSS</a:t>
            </a:r>
          </a:p>
          <a:p>
            <a:pPr lvl="1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Origin Policy</a:t>
            </a:r>
          </a:p>
          <a:p>
            <a:pPr lvl="2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HTML Page</a:t>
            </a:r>
          </a:p>
          <a:p>
            <a:pPr lvl="2" algn="just">
              <a:spcBef>
                <a:spcPts val="3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web server</a:t>
            </a: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Exploitation Approach</a:t>
            </a:r>
            <a:endParaRPr lang="en-US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25C70E-4CB2-A194-457F-B1BCD73DD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298976"/>
              </p:ext>
            </p:extLst>
          </p:nvPr>
        </p:nvGraphicFramePr>
        <p:xfrm>
          <a:off x="683568" y="1404966"/>
          <a:ext cx="8064896" cy="159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C68E7FC-E173-6DF2-FB0B-BC2B569502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072" y="3246121"/>
            <a:ext cx="7772400" cy="330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5AB4F-A476-D4EC-1775-93196B84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4863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30A-2D31-DE20-D68A-13D36F9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DF3DC-DD20-9722-C04E-3A3908255B01}"/>
              </a:ext>
            </a:extLst>
          </p:cNvPr>
          <p:cNvSpPr/>
          <p:nvPr/>
        </p:nvSpPr>
        <p:spPr>
          <a:xfrm>
            <a:off x="0" y="-1"/>
            <a:ext cx="9144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Overcoming the SOP Challenge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548928-2FBA-6AB5-2E35-4F1B0C4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4" y="769092"/>
            <a:ext cx="8123071" cy="5319815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F2AD36F-1912-50DB-8F2A-CB0DD2886EBD}"/>
              </a:ext>
            </a:extLst>
          </p:cNvPr>
          <p:cNvSpPr/>
          <p:nvPr/>
        </p:nvSpPr>
        <p:spPr>
          <a:xfrm>
            <a:off x="4932040" y="2924944"/>
            <a:ext cx="1368152" cy="64807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8C1D9FA9-9B2A-AC37-CF25-59ED8237C837}"/>
              </a:ext>
            </a:extLst>
          </p:cNvPr>
          <p:cNvSpPr/>
          <p:nvPr/>
        </p:nvSpPr>
        <p:spPr>
          <a:xfrm>
            <a:off x="4932040" y="4437112"/>
            <a:ext cx="1368152" cy="648072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DB81F9F7-0829-E831-E245-C30160611502}"/>
              </a:ext>
            </a:extLst>
          </p:cNvPr>
          <p:cNvSpPr/>
          <p:nvPr/>
        </p:nvSpPr>
        <p:spPr>
          <a:xfrm>
            <a:off x="1914620" y="3573016"/>
            <a:ext cx="1577259" cy="576064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ABB18AE2-254F-C120-0800-E239D2642409}"/>
              </a:ext>
            </a:extLst>
          </p:cNvPr>
          <p:cNvSpPr/>
          <p:nvPr/>
        </p:nvSpPr>
        <p:spPr>
          <a:xfrm>
            <a:off x="4143410" y="1819197"/>
            <a:ext cx="1577259" cy="576064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A0946-7133-C685-ED0D-696EEA9DE4D0}"/>
              </a:ext>
            </a:extLst>
          </p:cNvPr>
          <p:cNvSpPr txBox="1"/>
          <p:nvPr/>
        </p:nvSpPr>
        <p:spPr>
          <a:xfrm>
            <a:off x="6336285" y="2879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41ECA-A6B8-1348-FD28-9AC403BE21D2}"/>
              </a:ext>
            </a:extLst>
          </p:cNvPr>
          <p:cNvSpPr txBox="1"/>
          <p:nvPr/>
        </p:nvSpPr>
        <p:spPr>
          <a:xfrm>
            <a:off x="6358546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D9270-EDD6-77B6-9EC0-5C47E284CC0D}"/>
              </a:ext>
            </a:extLst>
          </p:cNvPr>
          <p:cNvSpPr txBox="1"/>
          <p:nvPr/>
        </p:nvSpPr>
        <p:spPr>
          <a:xfrm>
            <a:off x="3550234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40A8B-1AD8-E1D2-422B-883CE6509123}"/>
              </a:ext>
            </a:extLst>
          </p:cNvPr>
          <p:cNvSpPr txBox="1"/>
          <p:nvPr/>
        </p:nvSpPr>
        <p:spPr>
          <a:xfrm>
            <a:off x="4932040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4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277A36-C3A6-7262-D445-5E07644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C-6A80-ED4C-B440-CCC445156FFA}" type="slidenum">
              <a:rPr lang="es-ES" altLang="en-US" smtClean="0"/>
              <a:pPr/>
              <a:t>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746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6221</TotalTime>
  <Words>901</Words>
  <Application>Microsoft Macintosh PowerPoint</Application>
  <PresentationFormat>On-screen Show (4:3)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Identifying Vulnerabilities in VS Code Extensions : Supply Chain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>http://www.free-power-point-templates.com/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subject/>
  <dc:creator>FPPT.com</dc:creator>
  <cp:keywords/>
  <dc:description/>
  <cp:lastModifiedBy>Jain, Prateek</cp:lastModifiedBy>
  <cp:revision>745</cp:revision>
  <dcterms:created xsi:type="dcterms:W3CDTF">2010-05-23T14:28:12Z</dcterms:created>
  <dcterms:modified xsi:type="dcterms:W3CDTF">2023-03-27T17:25:47Z</dcterms:modified>
  <cp:category/>
</cp:coreProperties>
</file>