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58F11F-960E-4D76-B2EA-EBF586931150}">
  <a:tblStyle styleId="{E858F11F-960E-4D76-B2EA-EBF5869311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859de418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859de418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859de418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859de418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c359661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c359661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c359661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c359661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859de418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4859de418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859de418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859de418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859de418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859de418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c359661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bc359661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c359661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c359661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859de418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859de418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859de418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859de418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859de418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859de418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859de41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859de41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859de418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859de41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59de418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59de418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859de418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859de418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1625" y="558650"/>
            <a:ext cx="53499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Reforestation using Autonomous Seed Dispensing Quadcopter</a:t>
            </a:r>
            <a:endParaRPr sz="2400"/>
          </a:p>
          <a:p>
            <a:pPr indent="0" lvl="0" marL="0" rtl="0" algn="l">
              <a:spcBef>
                <a:spcPts val="0"/>
              </a:spcBef>
              <a:spcAft>
                <a:spcPts val="0"/>
              </a:spcAft>
              <a:buSzPts val="990"/>
              <a:buNone/>
            </a:pPr>
            <a:r>
              <a:t/>
            </a:r>
            <a:endParaRPr sz="1600"/>
          </a:p>
          <a:p>
            <a:pPr indent="0" lvl="0" marL="0" rtl="0" algn="l">
              <a:spcBef>
                <a:spcPts val="0"/>
              </a:spcBef>
              <a:spcAft>
                <a:spcPts val="0"/>
              </a:spcAft>
              <a:buSzPts val="990"/>
              <a:buNone/>
            </a:pPr>
            <a:r>
              <a:t/>
            </a:r>
            <a:endParaRPr sz="1600"/>
          </a:p>
        </p:txBody>
      </p:sp>
      <p:sp>
        <p:nvSpPr>
          <p:cNvPr id="135" name="Google Shape;135;p13"/>
          <p:cNvSpPr txBox="1"/>
          <p:nvPr>
            <p:ph idx="1" type="subTitle"/>
          </p:nvPr>
        </p:nvSpPr>
        <p:spPr>
          <a:xfrm>
            <a:off x="6988850" y="3397950"/>
            <a:ext cx="3470700" cy="1028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420"/>
              <a:t>CPG 150  :-</a:t>
            </a:r>
            <a:endParaRPr sz="1420"/>
          </a:p>
          <a:p>
            <a:pPr indent="0" lvl="0" marL="0" rtl="0" algn="l">
              <a:lnSpc>
                <a:spcPct val="80000"/>
              </a:lnSpc>
              <a:spcBef>
                <a:spcPts val="0"/>
              </a:spcBef>
              <a:spcAft>
                <a:spcPts val="0"/>
              </a:spcAft>
              <a:buSzPts val="440"/>
              <a:buNone/>
            </a:pPr>
            <a:r>
              <a:rPr lang="en" sz="1420"/>
              <a:t>Harmandeep Singh</a:t>
            </a:r>
            <a:endParaRPr sz="1420"/>
          </a:p>
          <a:p>
            <a:pPr indent="0" lvl="0" marL="0" rtl="0" algn="l">
              <a:lnSpc>
                <a:spcPct val="80000"/>
              </a:lnSpc>
              <a:spcBef>
                <a:spcPts val="0"/>
              </a:spcBef>
              <a:spcAft>
                <a:spcPts val="0"/>
              </a:spcAft>
              <a:buSzPts val="440"/>
              <a:buNone/>
            </a:pPr>
            <a:r>
              <a:rPr lang="en" sz="1420"/>
              <a:t>Aryaman Choudhary</a:t>
            </a:r>
            <a:endParaRPr sz="1420"/>
          </a:p>
          <a:p>
            <a:pPr indent="0" lvl="0" marL="0" rtl="0" algn="l">
              <a:lnSpc>
                <a:spcPct val="80000"/>
              </a:lnSpc>
              <a:spcBef>
                <a:spcPts val="0"/>
              </a:spcBef>
              <a:spcAft>
                <a:spcPts val="0"/>
              </a:spcAft>
              <a:buSzPts val="440"/>
              <a:buNone/>
            </a:pPr>
            <a:r>
              <a:rPr lang="en" sz="1420"/>
              <a:t>Lekha Revankar</a:t>
            </a:r>
            <a:endParaRPr sz="1420"/>
          </a:p>
          <a:p>
            <a:pPr indent="0" lvl="0" marL="0" rtl="0" algn="l">
              <a:lnSpc>
                <a:spcPct val="80000"/>
              </a:lnSpc>
              <a:spcBef>
                <a:spcPts val="0"/>
              </a:spcBef>
              <a:spcAft>
                <a:spcPts val="0"/>
              </a:spcAft>
              <a:buSzPts val="440"/>
              <a:buNone/>
            </a:pPr>
            <a:r>
              <a:rPr lang="en" sz="1420"/>
              <a:t>Yuvraj Brar</a:t>
            </a:r>
            <a:endParaRPr sz="1420"/>
          </a:p>
        </p:txBody>
      </p:sp>
      <p:sp>
        <p:nvSpPr>
          <p:cNvPr id="136" name="Google Shape;136;p13"/>
          <p:cNvSpPr txBox="1"/>
          <p:nvPr/>
        </p:nvSpPr>
        <p:spPr>
          <a:xfrm>
            <a:off x="97875" y="3573450"/>
            <a:ext cx="2877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lang="en" sz="1600">
                <a:solidFill>
                  <a:schemeClr val="lt1"/>
                </a:solidFill>
                <a:latin typeface="Montserrat"/>
                <a:ea typeface="Montserrat"/>
                <a:cs typeface="Montserrat"/>
                <a:sym typeface="Montserrat"/>
              </a:rPr>
              <a:t>Under the mentorship of:</a:t>
            </a:r>
            <a:endParaRPr sz="1600">
              <a:solidFill>
                <a:schemeClr val="lt1"/>
              </a:solidFill>
              <a:latin typeface="Montserrat"/>
              <a:ea typeface="Montserrat"/>
              <a:cs typeface="Montserrat"/>
              <a:sym typeface="Montserrat"/>
            </a:endParaRPr>
          </a:p>
          <a:p>
            <a:pPr indent="0" lvl="0" marL="0" rtl="0" algn="l">
              <a:spcBef>
                <a:spcPts val="0"/>
              </a:spcBef>
              <a:spcAft>
                <a:spcPts val="0"/>
              </a:spcAft>
              <a:buClr>
                <a:srgbClr val="000000"/>
              </a:buClr>
              <a:buSzPts val="990"/>
              <a:buFont typeface="Arial"/>
              <a:buNone/>
            </a:pPr>
            <a:r>
              <a:rPr lang="en" sz="1600">
                <a:solidFill>
                  <a:schemeClr val="lt1"/>
                </a:solidFill>
                <a:latin typeface="Montserrat"/>
                <a:ea typeface="Montserrat"/>
                <a:cs typeface="Montserrat"/>
                <a:sym typeface="Montserrat"/>
              </a:rPr>
              <a:t>Dr. Rajkumar Tekchandani</a:t>
            </a:r>
            <a:endParaRPr>
              <a:latin typeface="Lato"/>
              <a:ea typeface="Lato"/>
              <a:cs typeface="Lato"/>
              <a:sym typeface="Lato"/>
            </a:endParaRPr>
          </a:p>
        </p:txBody>
      </p:sp>
      <p:pic>
        <p:nvPicPr>
          <p:cNvPr id="137" name="Google Shape;137;p13"/>
          <p:cNvPicPr preferRelativeResize="0"/>
          <p:nvPr/>
        </p:nvPicPr>
        <p:blipFill>
          <a:blip r:embed="rId3">
            <a:alphaModFix/>
          </a:blip>
          <a:stretch>
            <a:fillRect/>
          </a:stretch>
        </p:blipFill>
        <p:spPr>
          <a:xfrm>
            <a:off x="3982225" y="1799625"/>
            <a:ext cx="2720259" cy="15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402650"/>
            <a:ext cx="6076500" cy="13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8" name="Google Shape;198;p22"/>
          <p:cNvSpPr/>
          <p:nvPr/>
        </p:nvSpPr>
        <p:spPr>
          <a:xfrm>
            <a:off x="1297500" y="1456326"/>
            <a:ext cx="945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Parts Assembly</a:t>
            </a:r>
            <a:endParaRPr sz="1300"/>
          </a:p>
        </p:txBody>
      </p:sp>
      <p:sp>
        <p:nvSpPr>
          <p:cNvPr id="199" name="Google Shape;199;p22"/>
          <p:cNvSpPr/>
          <p:nvPr/>
        </p:nvSpPr>
        <p:spPr>
          <a:xfrm>
            <a:off x="2590541" y="1456326"/>
            <a:ext cx="945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Soldering </a:t>
            </a:r>
            <a:endParaRPr sz="1300"/>
          </a:p>
        </p:txBody>
      </p:sp>
      <p:sp>
        <p:nvSpPr>
          <p:cNvPr id="200" name="Google Shape;200;p22"/>
          <p:cNvSpPr/>
          <p:nvPr/>
        </p:nvSpPr>
        <p:spPr>
          <a:xfrm>
            <a:off x="3883607" y="1456326"/>
            <a:ext cx="945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Test Flight</a:t>
            </a:r>
            <a:endParaRPr sz="1300"/>
          </a:p>
        </p:txBody>
      </p:sp>
      <p:sp>
        <p:nvSpPr>
          <p:cNvPr id="201" name="Google Shape;201;p22"/>
          <p:cNvSpPr/>
          <p:nvPr/>
        </p:nvSpPr>
        <p:spPr>
          <a:xfrm>
            <a:off x="5202400" y="1456325"/>
            <a:ext cx="10134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Calibration </a:t>
            </a:r>
            <a:endParaRPr sz="1300"/>
          </a:p>
        </p:txBody>
      </p:sp>
      <p:sp>
        <p:nvSpPr>
          <p:cNvPr id="202" name="Google Shape;202;p22"/>
          <p:cNvSpPr/>
          <p:nvPr/>
        </p:nvSpPr>
        <p:spPr>
          <a:xfrm>
            <a:off x="4288000" y="2680650"/>
            <a:ext cx="1317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Model comparison</a:t>
            </a:r>
            <a:endParaRPr sz="1300"/>
          </a:p>
        </p:txBody>
      </p:sp>
      <p:sp>
        <p:nvSpPr>
          <p:cNvPr id="203" name="Google Shape;203;p22"/>
          <p:cNvSpPr/>
          <p:nvPr/>
        </p:nvSpPr>
        <p:spPr>
          <a:xfrm>
            <a:off x="2655150" y="2680650"/>
            <a:ext cx="12513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Model Development</a:t>
            </a:r>
            <a:endParaRPr sz="1300"/>
          </a:p>
        </p:txBody>
      </p:sp>
      <p:sp>
        <p:nvSpPr>
          <p:cNvPr id="204" name="Google Shape;204;p22"/>
          <p:cNvSpPr/>
          <p:nvPr/>
        </p:nvSpPr>
        <p:spPr>
          <a:xfrm>
            <a:off x="1297500" y="2680649"/>
            <a:ext cx="945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Dataset collection</a:t>
            </a:r>
            <a:endParaRPr sz="1300"/>
          </a:p>
        </p:txBody>
      </p:sp>
      <p:sp>
        <p:nvSpPr>
          <p:cNvPr id="205" name="Google Shape;205;p22"/>
          <p:cNvSpPr/>
          <p:nvPr/>
        </p:nvSpPr>
        <p:spPr>
          <a:xfrm>
            <a:off x="1297500" y="3904975"/>
            <a:ext cx="10857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Designing</a:t>
            </a:r>
            <a:endParaRPr sz="1300"/>
          </a:p>
        </p:txBody>
      </p:sp>
      <p:sp>
        <p:nvSpPr>
          <p:cNvPr id="206" name="Google Shape;206;p22"/>
          <p:cNvSpPr/>
          <p:nvPr/>
        </p:nvSpPr>
        <p:spPr>
          <a:xfrm>
            <a:off x="3008541" y="3904971"/>
            <a:ext cx="9450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3D printing</a:t>
            </a:r>
            <a:endParaRPr sz="1300"/>
          </a:p>
        </p:txBody>
      </p:sp>
      <p:sp>
        <p:nvSpPr>
          <p:cNvPr id="207" name="Google Shape;207;p22"/>
          <p:cNvSpPr/>
          <p:nvPr/>
        </p:nvSpPr>
        <p:spPr>
          <a:xfrm>
            <a:off x="4602300" y="3904975"/>
            <a:ext cx="12513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Calibration &amp;</a:t>
            </a:r>
            <a:endParaRPr sz="1300"/>
          </a:p>
          <a:p>
            <a:pPr indent="0" lvl="0" marL="0" rtl="0" algn="l">
              <a:spcBef>
                <a:spcPts val="0"/>
              </a:spcBef>
              <a:spcAft>
                <a:spcPts val="0"/>
              </a:spcAft>
              <a:buNone/>
            </a:pPr>
            <a:r>
              <a:rPr lang="en" sz="1300"/>
              <a:t>Testing</a:t>
            </a:r>
            <a:endParaRPr sz="1300"/>
          </a:p>
        </p:txBody>
      </p:sp>
      <p:sp>
        <p:nvSpPr>
          <p:cNvPr id="208" name="Google Shape;208;p22"/>
          <p:cNvSpPr/>
          <p:nvPr/>
        </p:nvSpPr>
        <p:spPr>
          <a:xfrm>
            <a:off x="6083377" y="2680650"/>
            <a:ext cx="1126800" cy="5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Integration</a:t>
            </a:r>
            <a:endParaRPr sz="1300"/>
          </a:p>
        </p:txBody>
      </p:sp>
      <p:sp>
        <p:nvSpPr>
          <p:cNvPr id="209" name="Google Shape;209;p22"/>
          <p:cNvSpPr/>
          <p:nvPr/>
        </p:nvSpPr>
        <p:spPr>
          <a:xfrm>
            <a:off x="7688550" y="2349275"/>
            <a:ext cx="1085700" cy="1121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Final Product</a:t>
            </a:r>
            <a:endParaRPr sz="1300"/>
          </a:p>
        </p:txBody>
      </p:sp>
      <p:sp>
        <p:nvSpPr>
          <p:cNvPr id="210" name="Google Shape;210;p22"/>
          <p:cNvSpPr/>
          <p:nvPr/>
        </p:nvSpPr>
        <p:spPr>
          <a:xfrm>
            <a:off x="2261925" y="2921000"/>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2261925" y="1621775"/>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3906450" y="2846100"/>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5610600" y="2846100"/>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3535550" y="1621775"/>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2497275" y="4070425"/>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828600" y="1621775"/>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4091025" y="4070425"/>
            <a:ext cx="373800" cy="2403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rot="-3317043">
            <a:off x="5695307" y="3448634"/>
            <a:ext cx="627383" cy="283523"/>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3398654">
            <a:off x="5944842" y="2198861"/>
            <a:ext cx="627460" cy="283483"/>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rot="2007">
            <a:off x="7174651" y="2846250"/>
            <a:ext cx="513900" cy="240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txBox="1"/>
          <p:nvPr/>
        </p:nvSpPr>
        <p:spPr>
          <a:xfrm>
            <a:off x="1254750" y="2086725"/>
            <a:ext cx="2280900" cy="3693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Hardware Development</a:t>
            </a:r>
            <a:endParaRPr sz="1200">
              <a:latin typeface="Lato"/>
              <a:ea typeface="Lato"/>
              <a:cs typeface="Lato"/>
              <a:sym typeface="Lato"/>
            </a:endParaRPr>
          </a:p>
        </p:txBody>
      </p:sp>
      <p:sp>
        <p:nvSpPr>
          <p:cNvPr id="222" name="Google Shape;222;p22"/>
          <p:cNvSpPr txBox="1"/>
          <p:nvPr/>
        </p:nvSpPr>
        <p:spPr>
          <a:xfrm>
            <a:off x="1254750" y="3289175"/>
            <a:ext cx="2046600" cy="3693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Soft</a:t>
            </a:r>
            <a:r>
              <a:rPr lang="en" sz="1200">
                <a:latin typeface="Lato"/>
                <a:ea typeface="Lato"/>
                <a:cs typeface="Lato"/>
                <a:sym typeface="Lato"/>
              </a:rPr>
              <a:t>ware Development</a:t>
            </a:r>
            <a:endParaRPr sz="1200">
              <a:latin typeface="Lato"/>
              <a:ea typeface="Lato"/>
              <a:cs typeface="Lato"/>
              <a:sym typeface="Lato"/>
            </a:endParaRPr>
          </a:p>
        </p:txBody>
      </p:sp>
      <p:sp>
        <p:nvSpPr>
          <p:cNvPr id="223" name="Google Shape;223;p22"/>
          <p:cNvSpPr txBox="1"/>
          <p:nvPr/>
        </p:nvSpPr>
        <p:spPr>
          <a:xfrm>
            <a:off x="1254750" y="4545025"/>
            <a:ext cx="2402700" cy="3693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Seed Dispenser</a:t>
            </a:r>
            <a:r>
              <a:rPr lang="en" sz="1200">
                <a:latin typeface="Lato"/>
                <a:ea typeface="Lato"/>
                <a:cs typeface="Lato"/>
                <a:sym typeface="Lato"/>
              </a:rPr>
              <a:t> Development</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229" name="Google Shape;229;p23"/>
          <p:cNvSpPr txBox="1"/>
          <p:nvPr>
            <p:ph idx="1" type="body"/>
          </p:nvPr>
        </p:nvSpPr>
        <p:spPr>
          <a:xfrm>
            <a:off x="1297500" y="1567550"/>
            <a:ext cx="7038900" cy="3335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200"/>
          </a:p>
        </p:txBody>
      </p:sp>
      <p:pic>
        <p:nvPicPr>
          <p:cNvPr id="230" name="Google Shape;230;p23"/>
          <p:cNvPicPr preferRelativeResize="0"/>
          <p:nvPr/>
        </p:nvPicPr>
        <p:blipFill>
          <a:blip r:embed="rId3">
            <a:alphaModFix/>
          </a:blip>
          <a:stretch>
            <a:fillRect/>
          </a:stretch>
        </p:blipFill>
        <p:spPr>
          <a:xfrm>
            <a:off x="1297500" y="1307850"/>
            <a:ext cx="7386854" cy="297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lang="en"/>
              <a:t>Resnet 50 Results</a:t>
            </a:r>
            <a:endParaRPr/>
          </a:p>
        </p:txBody>
      </p:sp>
      <p:pic>
        <p:nvPicPr>
          <p:cNvPr id="236" name="Google Shape;236;p24"/>
          <p:cNvPicPr preferRelativeResize="0"/>
          <p:nvPr/>
        </p:nvPicPr>
        <p:blipFill>
          <a:blip r:embed="rId3">
            <a:alphaModFix/>
          </a:blip>
          <a:stretch>
            <a:fillRect/>
          </a:stretch>
        </p:blipFill>
        <p:spPr>
          <a:xfrm>
            <a:off x="1119525" y="1307850"/>
            <a:ext cx="3783125" cy="2625425"/>
          </a:xfrm>
          <a:prstGeom prst="rect">
            <a:avLst/>
          </a:prstGeom>
          <a:noFill/>
          <a:ln>
            <a:noFill/>
          </a:ln>
        </p:spPr>
      </p:pic>
      <p:pic>
        <p:nvPicPr>
          <p:cNvPr id="237" name="Google Shape;237;p24"/>
          <p:cNvPicPr preferRelativeResize="0"/>
          <p:nvPr/>
        </p:nvPicPr>
        <p:blipFill>
          <a:blip r:embed="rId4">
            <a:alphaModFix/>
          </a:blip>
          <a:stretch>
            <a:fillRect/>
          </a:stretch>
        </p:blipFill>
        <p:spPr>
          <a:xfrm>
            <a:off x="5134600" y="1307850"/>
            <a:ext cx="3783125" cy="26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Working </a:t>
            </a:r>
            <a:endParaRPr/>
          </a:p>
        </p:txBody>
      </p:sp>
      <p:sp>
        <p:nvSpPr>
          <p:cNvPr id="243" name="Google Shape;243;p25"/>
          <p:cNvSpPr txBox="1"/>
          <p:nvPr>
            <p:ph idx="1" type="body"/>
          </p:nvPr>
        </p:nvSpPr>
        <p:spPr>
          <a:xfrm>
            <a:off x="1297500" y="1567550"/>
            <a:ext cx="7129800" cy="2677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AutoNum type="arabicParenR"/>
            </a:pPr>
            <a:r>
              <a:rPr lang="en" sz="1600"/>
              <a:t>All components are turned on using the battery and power bank</a:t>
            </a:r>
            <a:endParaRPr sz="1600"/>
          </a:p>
          <a:p>
            <a:pPr indent="-330200" lvl="0" marL="457200" rtl="0" algn="l">
              <a:lnSpc>
                <a:spcPct val="150000"/>
              </a:lnSpc>
              <a:spcBef>
                <a:spcPts val="0"/>
              </a:spcBef>
              <a:spcAft>
                <a:spcPts val="0"/>
              </a:spcAft>
              <a:buSzPts val="1600"/>
              <a:buAutoNum type="arabicParenR"/>
            </a:pPr>
            <a:r>
              <a:rPr lang="en" sz="1600"/>
              <a:t>Initiate Manual Take-off</a:t>
            </a:r>
            <a:endParaRPr sz="1600"/>
          </a:p>
          <a:p>
            <a:pPr indent="-330200" lvl="0" marL="457200" rtl="0" algn="l">
              <a:lnSpc>
                <a:spcPct val="150000"/>
              </a:lnSpc>
              <a:spcBef>
                <a:spcPts val="0"/>
              </a:spcBef>
              <a:spcAft>
                <a:spcPts val="0"/>
              </a:spcAft>
              <a:buSzPts val="1600"/>
              <a:buAutoNum type="arabicParenR"/>
            </a:pPr>
            <a:r>
              <a:rPr lang="en" sz="1600"/>
              <a:t>Quadcopter Clicks Photos and sends them for processing</a:t>
            </a:r>
            <a:endParaRPr sz="1600"/>
          </a:p>
          <a:p>
            <a:pPr indent="-330200" lvl="0" marL="457200" rtl="0" algn="l">
              <a:lnSpc>
                <a:spcPct val="150000"/>
              </a:lnSpc>
              <a:spcBef>
                <a:spcPts val="0"/>
              </a:spcBef>
              <a:spcAft>
                <a:spcPts val="0"/>
              </a:spcAft>
              <a:buSzPts val="1600"/>
              <a:buAutoNum type="arabicParenR"/>
            </a:pPr>
            <a:r>
              <a:rPr lang="en" sz="1600"/>
              <a:t>Land Type is Detected via Machine Learning Model</a:t>
            </a:r>
            <a:endParaRPr sz="1600"/>
          </a:p>
          <a:p>
            <a:pPr indent="-330200" lvl="0" marL="457200" rtl="0" algn="l">
              <a:lnSpc>
                <a:spcPct val="150000"/>
              </a:lnSpc>
              <a:spcBef>
                <a:spcPts val="0"/>
              </a:spcBef>
              <a:spcAft>
                <a:spcPts val="0"/>
              </a:spcAft>
              <a:buSzPts val="1600"/>
              <a:buAutoNum type="arabicParenR"/>
            </a:pPr>
            <a:r>
              <a:rPr lang="en" sz="1600"/>
              <a:t>If suitable a signal is sent to drop the seed</a:t>
            </a:r>
            <a:endParaRPr sz="1600"/>
          </a:p>
          <a:p>
            <a:pPr indent="-330200" lvl="0" marL="457200" rtl="0" algn="l">
              <a:lnSpc>
                <a:spcPct val="150000"/>
              </a:lnSpc>
              <a:spcBef>
                <a:spcPts val="0"/>
              </a:spcBef>
              <a:spcAft>
                <a:spcPts val="0"/>
              </a:spcAft>
              <a:buSzPts val="1600"/>
              <a:buAutoNum type="arabicParenR"/>
            </a:pPr>
            <a:r>
              <a:rPr lang="en" sz="1600"/>
              <a:t>Else no action is taken and quadcopter moves to next piece of land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 Contribution</a:t>
            </a:r>
            <a:endParaRPr/>
          </a:p>
        </p:txBody>
      </p:sp>
      <p:graphicFrame>
        <p:nvGraphicFramePr>
          <p:cNvPr id="249" name="Google Shape;249;p26"/>
          <p:cNvGraphicFramePr/>
          <p:nvPr/>
        </p:nvGraphicFramePr>
        <p:xfrm>
          <a:off x="1297500" y="1222475"/>
          <a:ext cx="3000000" cy="3000000"/>
        </p:xfrm>
        <a:graphic>
          <a:graphicData uri="http://schemas.openxmlformats.org/drawingml/2006/table">
            <a:tbl>
              <a:tblPr>
                <a:noFill/>
                <a:tableStyleId>{E858F11F-960E-4D76-B2EA-EBF586931150}</a:tableStyleId>
              </a:tblPr>
              <a:tblGrid>
                <a:gridCol w="2124500"/>
                <a:gridCol w="5114500"/>
              </a:tblGrid>
              <a:tr h="685350">
                <a:tc>
                  <a:txBody>
                    <a:bodyPr/>
                    <a:lstStyle/>
                    <a:p>
                      <a:pPr indent="0" lvl="0" marL="0" rtl="0" algn="l">
                        <a:spcBef>
                          <a:spcPts val="0"/>
                        </a:spcBef>
                        <a:spcAft>
                          <a:spcPts val="0"/>
                        </a:spcAft>
                        <a:buNone/>
                      </a:pPr>
                      <a:r>
                        <a:rPr lang="en">
                          <a:solidFill>
                            <a:schemeClr val="lt1"/>
                          </a:solidFill>
                        </a:rPr>
                        <a:t>Aryaman Choudary</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Developing the Land Detection Algorithm</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Integrating the Components</a:t>
                      </a:r>
                      <a:endParaRPr>
                        <a:solidFill>
                          <a:schemeClr val="lt1"/>
                        </a:solidFill>
                      </a:endParaRPr>
                    </a:p>
                  </a:txBody>
                  <a:tcPr marT="91425" marB="91425" marR="91425" marL="91425"/>
                </a:tc>
              </a:tr>
              <a:tr h="663925">
                <a:tc>
                  <a:txBody>
                    <a:bodyPr/>
                    <a:lstStyle/>
                    <a:p>
                      <a:pPr indent="0" lvl="0" marL="0" rtl="0" algn="l">
                        <a:spcBef>
                          <a:spcPts val="0"/>
                        </a:spcBef>
                        <a:spcAft>
                          <a:spcPts val="0"/>
                        </a:spcAft>
                        <a:buNone/>
                      </a:pPr>
                      <a:r>
                        <a:rPr lang="en">
                          <a:solidFill>
                            <a:schemeClr val="lt1"/>
                          </a:solidFill>
                        </a:rPr>
                        <a:t>Harmandeep Singh</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Quadcopter assembling &amp; Building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Developing the Hardware Architecture</a:t>
                      </a:r>
                      <a:endParaRPr>
                        <a:solidFill>
                          <a:schemeClr val="lt1"/>
                        </a:solidFill>
                      </a:endParaRPr>
                    </a:p>
                    <a:p>
                      <a:pPr indent="0" lvl="0" marL="457200" rtl="0" algn="l">
                        <a:spcBef>
                          <a:spcPts val="0"/>
                        </a:spcBef>
                        <a:spcAft>
                          <a:spcPts val="0"/>
                        </a:spcAft>
                        <a:buNone/>
                      </a:pPr>
                      <a:r>
                        <a:t/>
                      </a:r>
                      <a:endParaRPr>
                        <a:solidFill>
                          <a:schemeClr val="lt1"/>
                        </a:solidFill>
                      </a:endParaRPr>
                    </a:p>
                  </a:txBody>
                  <a:tcPr marT="91425" marB="91425" marR="91425" marL="91425"/>
                </a:tc>
              </a:tr>
              <a:tr h="694125">
                <a:tc>
                  <a:txBody>
                    <a:bodyPr/>
                    <a:lstStyle/>
                    <a:p>
                      <a:pPr indent="0" lvl="0" marL="0" rtl="0" algn="l">
                        <a:spcBef>
                          <a:spcPts val="0"/>
                        </a:spcBef>
                        <a:spcAft>
                          <a:spcPts val="0"/>
                        </a:spcAft>
                        <a:buNone/>
                      </a:pPr>
                      <a:r>
                        <a:rPr lang="en">
                          <a:solidFill>
                            <a:schemeClr val="lt1"/>
                          </a:solidFill>
                        </a:rPr>
                        <a:t>Lekha Revankar</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Quadcopter Building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Developing the Hardware Architecture</a:t>
                      </a:r>
                      <a:endParaRPr>
                        <a:solidFill>
                          <a:schemeClr val="lt1"/>
                        </a:solidFill>
                      </a:endParaRPr>
                    </a:p>
                  </a:txBody>
                  <a:tcPr marT="91425" marB="91425" marR="91425" marL="91425"/>
                </a:tc>
              </a:tr>
              <a:tr h="441775">
                <a:tc>
                  <a:txBody>
                    <a:bodyPr/>
                    <a:lstStyle/>
                    <a:p>
                      <a:pPr indent="0" lvl="0" marL="0" rtl="0" algn="l">
                        <a:spcBef>
                          <a:spcPts val="0"/>
                        </a:spcBef>
                        <a:spcAft>
                          <a:spcPts val="0"/>
                        </a:spcAft>
                        <a:buNone/>
                      </a:pPr>
                      <a:r>
                        <a:rPr lang="en">
                          <a:solidFill>
                            <a:schemeClr val="lt1"/>
                          </a:solidFill>
                        </a:rPr>
                        <a:t>Yuvraj Brar</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Developing seed dispenser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Developing the Land Detection Algorithm</a:t>
                      </a:r>
                      <a:endParaRPr>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55" name="Google Shape;25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Autonomous Flight Planning</a:t>
            </a:r>
            <a:endParaRPr sz="1600"/>
          </a:p>
          <a:p>
            <a:pPr indent="-330200" lvl="0" marL="457200" rtl="0" algn="l">
              <a:lnSpc>
                <a:spcPct val="150000"/>
              </a:lnSpc>
              <a:spcBef>
                <a:spcPts val="0"/>
              </a:spcBef>
              <a:spcAft>
                <a:spcPts val="0"/>
              </a:spcAft>
              <a:buSzPts val="1600"/>
              <a:buChar char="●"/>
            </a:pPr>
            <a:r>
              <a:rPr lang="en" sz="1600"/>
              <a:t>To increase the weight bearing capacity</a:t>
            </a:r>
            <a:endParaRPr sz="1600"/>
          </a:p>
          <a:p>
            <a:pPr indent="-330200" lvl="0" marL="457200" rtl="0" algn="l">
              <a:lnSpc>
                <a:spcPct val="150000"/>
              </a:lnSpc>
              <a:spcBef>
                <a:spcPts val="0"/>
              </a:spcBef>
              <a:spcAft>
                <a:spcPts val="0"/>
              </a:spcAft>
              <a:buSzPts val="1600"/>
              <a:buChar char="●"/>
            </a:pPr>
            <a:r>
              <a:rPr lang="en" sz="1600"/>
              <a:t>Add an object Detection Algorithm</a:t>
            </a:r>
            <a:endParaRPr sz="1600"/>
          </a:p>
          <a:p>
            <a:pPr indent="-330200" lvl="0" marL="457200" rtl="0" algn="l">
              <a:lnSpc>
                <a:spcPct val="150000"/>
              </a:lnSpc>
              <a:spcBef>
                <a:spcPts val="0"/>
              </a:spcBef>
              <a:spcAft>
                <a:spcPts val="0"/>
              </a:spcAft>
              <a:buSzPts val="1600"/>
              <a:buChar char="●"/>
            </a:pPr>
            <a:r>
              <a:rPr lang="en" sz="1600"/>
              <a:t>Improve Processing speed</a:t>
            </a:r>
            <a:endParaRPr sz="1600"/>
          </a:p>
          <a:p>
            <a:pPr indent="0" lvl="0" marL="457200" rtl="0" algn="l">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000"/>
              <a:t>             </a:t>
            </a:r>
            <a:r>
              <a:rPr b="1" lang="en" sz="4000"/>
              <a:t>Thank You</a:t>
            </a:r>
            <a:endParaRPr b="1" sz="4000"/>
          </a:p>
        </p:txBody>
      </p:sp>
      <p:sp>
        <p:nvSpPr>
          <p:cNvPr id="261" name="Google Shape;261;p28"/>
          <p:cNvSpPr txBox="1"/>
          <p:nvPr>
            <p:ph idx="1" type="body"/>
          </p:nvPr>
        </p:nvSpPr>
        <p:spPr>
          <a:xfrm>
            <a:off x="2138400" y="1744175"/>
            <a:ext cx="5357100" cy="2037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000"/>
              <a:t>“The reward for our work is not what we get, </a:t>
            </a:r>
            <a:br>
              <a:rPr b="1" lang="en" sz="2000"/>
            </a:br>
            <a:r>
              <a:rPr b="1" lang="en" sz="2000"/>
              <a:t>                          but what we become ”</a:t>
            </a:r>
            <a:r>
              <a:rPr b="1" lang="en" sz="3000"/>
              <a:t> </a:t>
            </a:r>
            <a:endParaRPr b="1" sz="3000"/>
          </a:p>
          <a:p>
            <a:pPr indent="457200" lvl="0" marL="1828800" rtl="0" algn="l">
              <a:spcBef>
                <a:spcPts val="1200"/>
              </a:spcBef>
              <a:spcAft>
                <a:spcPts val="0"/>
              </a:spcAft>
              <a:buNone/>
            </a:pPr>
            <a:r>
              <a:rPr b="1" lang="en" sz="2000"/>
              <a:t>                            </a:t>
            </a:r>
            <a:r>
              <a:rPr b="1" lang="en" sz="2000"/>
              <a:t>- Paulo Coelho</a:t>
            </a:r>
            <a:endParaRPr b="1" sz="2000"/>
          </a:p>
          <a:p>
            <a:pPr indent="0" lvl="0" marL="0" rtl="0" algn="l">
              <a:spcBef>
                <a:spcPts val="1200"/>
              </a:spcBef>
              <a:spcAft>
                <a:spcPts val="1200"/>
              </a:spcAft>
              <a:buNone/>
            </a:pPr>
            <a:r>
              <a:rPr b="1" lang="en" sz="3000"/>
              <a:t> </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a:t>
            </a:r>
            <a:endParaRPr/>
          </a:p>
        </p:txBody>
      </p:sp>
      <p:pic>
        <p:nvPicPr>
          <p:cNvPr id="267" name="Google Shape;267;p29"/>
          <p:cNvPicPr preferRelativeResize="0"/>
          <p:nvPr/>
        </p:nvPicPr>
        <p:blipFill>
          <a:blip r:embed="rId3">
            <a:alphaModFix/>
          </a:blip>
          <a:stretch>
            <a:fillRect/>
          </a:stretch>
        </p:blipFill>
        <p:spPr>
          <a:xfrm>
            <a:off x="1297500" y="1307850"/>
            <a:ext cx="3794226" cy="3265001"/>
          </a:xfrm>
          <a:prstGeom prst="rect">
            <a:avLst/>
          </a:prstGeom>
          <a:noFill/>
          <a:ln>
            <a:noFill/>
          </a:ln>
        </p:spPr>
      </p:pic>
      <p:pic>
        <p:nvPicPr>
          <p:cNvPr id="268" name="Google Shape;268;p29"/>
          <p:cNvPicPr preferRelativeResize="0"/>
          <p:nvPr/>
        </p:nvPicPr>
        <p:blipFill>
          <a:blip r:embed="rId4">
            <a:alphaModFix/>
          </a:blip>
          <a:stretch>
            <a:fillRect/>
          </a:stretch>
        </p:blipFill>
        <p:spPr>
          <a:xfrm>
            <a:off x="5244125" y="1307850"/>
            <a:ext cx="3747475" cy="3265000"/>
          </a:xfrm>
          <a:prstGeom prst="rect">
            <a:avLst/>
          </a:prstGeom>
          <a:noFill/>
          <a:ln>
            <a:noFill/>
          </a:ln>
        </p:spPr>
      </p:pic>
      <p:sp>
        <p:nvSpPr>
          <p:cNvPr id="269" name="Google Shape;269;p29"/>
          <p:cNvSpPr txBox="1"/>
          <p:nvPr/>
        </p:nvSpPr>
        <p:spPr>
          <a:xfrm>
            <a:off x="1281425" y="996675"/>
            <a:ext cx="32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ResNet Architecture</a:t>
            </a:r>
            <a:endParaRPr b="1">
              <a:solidFill>
                <a:schemeClr val="lt1"/>
              </a:solidFill>
              <a:latin typeface="Lato"/>
              <a:ea typeface="Lato"/>
              <a:cs typeface="Lato"/>
              <a:sym typeface="Lato"/>
            </a:endParaRPr>
          </a:p>
        </p:txBody>
      </p:sp>
      <p:sp>
        <p:nvSpPr>
          <p:cNvPr id="270" name="Google Shape;270;p29"/>
          <p:cNvSpPr txBox="1"/>
          <p:nvPr/>
        </p:nvSpPr>
        <p:spPr>
          <a:xfrm>
            <a:off x="5899875" y="996675"/>
            <a:ext cx="29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Funnel Design</a:t>
            </a:r>
            <a:endParaRPr b="1">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 </a:t>
            </a:r>
            <a:endParaRPr/>
          </a:p>
        </p:txBody>
      </p:sp>
      <p:sp>
        <p:nvSpPr>
          <p:cNvPr id="143" name="Google Shape;143;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Problem Definition &amp; Scope</a:t>
            </a:r>
            <a:endParaRPr sz="1400"/>
          </a:p>
          <a:p>
            <a:pPr indent="-317500" lvl="0" marL="457200" rtl="0" algn="l">
              <a:spcBef>
                <a:spcPts val="0"/>
              </a:spcBef>
              <a:spcAft>
                <a:spcPts val="0"/>
              </a:spcAft>
              <a:buSzPts val="1400"/>
              <a:buAutoNum type="arabicParenR"/>
            </a:pPr>
            <a:r>
              <a:rPr lang="en" sz="1400"/>
              <a:t>Problem Objectives</a:t>
            </a:r>
            <a:endParaRPr sz="1400"/>
          </a:p>
          <a:p>
            <a:pPr indent="-317500" lvl="0" marL="457200" rtl="0" algn="l">
              <a:spcBef>
                <a:spcPts val="0"/>
              </a:spcBef>
              <a:spcAft>
                <a:spcPts val="0"/>
              </a:spcAft>
              <a:buSzPts val="1400"/>
              <a:buAutoNum type="arabicParenR"/>
            </a:pPr>
            <a:r>
              <a:rPr lang="en" sz="1400"/>
              <a:t>Literature Survey</a:t>
            </a:r>
            <a:endParaRPr sz="1400"/>
          </a:p>
          <a:p>
            <a:pPr indent="-317500" lvl="0" marL="457200" rtl="0" algn="l">
              <a:spcBef>
                <a:spcPts val="0"/>
              </a:spcBef>
              <a:spcAft>
                <a:spcPts val="0"/>
              </a:spcAft>
              <a:buSzPts val="1400"/>
              <a:buAutoNum type="arabicParenR"/>
            </a:pPr>
            <a:r>
              <a:rPr lang="en" sz="1400"/>
              <a:t>Detail Design</a:t>
            </a:r>
            <a:endParaRPr sz="1400"/>
          </a:p>
          <a:p>
            <a:pPr indent="-317500" lvl="0" marL="457200" rtl="0" algn="l">
              <a:spcBef>
                <a:spcPts val="0"/>
              </a:spcBef>
              <a:spcAft>
                <a:spcPts val="0"/>
              </a:spcAft>
              <a:buSzPts val="1400"/>
              <a:buAutoNum type="arabicParenR"/>
            </a:pPr>
            <a:r>
              <a:rPr lang="en" sz="1400"/>
              <a:t>Tech Stack Used</a:t>
            </a:r>
            <a:endParaRPr sz="1400"/>
          </a:p>
          <a:p>
            <a:pPr indent="-317500" lvl="0" marL="457200" rtl="0" algn="l">
              <a:spcBef>
                <a:spcPts val="0"/>
              </a:spcBef>
              <a:spcAft>
                <a:spcPts val="0"/>
              </a:spcAft>
              <a:buSzPts val="1400"/>
              <a:buAutoNum type="arabicParenR"/>
            </a:pPr>
            <a:r>
              <a:rPr lang="en" sz="1400"/>
              <a:t>Cost Analysis</a:t>
            </a:r>
            <a:endParaRPr sz="1400"/>
          </a:p>
          <a:p>
            <a:pPr indent="-317500" lvl="0" marL="457200" rtl="0" algn="l">
              <a:spcBef>
                <a:spcPts val="0"/>
              </a:spcBef>
              <a:spcAft>
                <a:spcPts val="0"/>
              </a:spcAft>
              <a:buSzPts val="1400"/>
              <a:buAutoNum type="arabicParenR"/>
            </a:pPr>
            <a:r>
              <a:rPr lang="en" sz="1400"/>
              <a:t>Project Snapshots</a:t>
            </a:r>
            <a:endParaRPr sz="1400"/>
          </a:p>
          <a:p>
            <a:pPr indent="-317500" lvl="0" marL="457200" rtl="0" algn="l">
              <a:spcBef>
                <a:spcPts val="0"/>
              </a:spcBef>
              <a:spcAft>
                <a:spcPts val="0"/>
              </a:spcAft>
              <a:buSzPts val="1400"/>
              <a:buAutoNum type="arabicParenR"/>
            </a:pPr>
            <a:r>
              <a:rPr lang="en" sz="1400"/>
              <a:t>Methodology</a:t>
            </a:r>
            <a:endParaRPr sz="1400"/>
          </a:p>
          <a:p>
            <a:pPr indent="-317500" lvl="0" marL="457200" rtl="0" algn="l">
              <a:spcBef>
                <a:spcPts val="0"/>
              </a:spcBef>
              <a:spcAft>
                <a:spcPts val="0"/>
              </a:spcAft>
              <a:buSzPts val="1400"/>
              <a:buAutoNum type="arabicParenR"/>
            </a:pPr>
            <a:r>
              <a:rPr lang="en" sz="1400"/>
              <a:t>Algorithm Used &amp; Results</a:t>
            </a:r>
            <a:endParaRPr sz="1400"/>
          </a:p>
          <a:p>
            <a:pPr indent="-317500" lvl="0" marL="457200" rtl="0" algn="l">
              <a:spcBef>
                <a:spcPts val="0"/>
              </a:spcBef>
              <a:spcAft>
                <a:spcPts val="0"/>
              </a:spcAft>
              <a:buSzPts val="1400"/>
              <a:buAutoNum type="arabicParenR"/>
            </a:pPr>
            <a:r>
              <a:rPr lang="en" sz="1400"/>
              <a:t>Project Working</a:t>
            </a:r>
            <a:endParaRPr sz="1400"/>
          </a:p>
          <a:p>
            <a:pPr indent="-317500" lvl="0" marL="457200" rtl="0" algn="l">
              <a:spcBef>
                <a:spcPts val="0"/>
              </a:spcBef>
              <a:spcAft>
                <a:spcPts val="0"/>
              </a:spcAft>
              <a:buSzPts val="1400"/>
              <a:buAutoNum type="arabicParenR"/>
            </a:pPr>
            <a:r>
              <a:rPr lang="en" sz="1400"/>
              <a:t>Roles &amp; Contribution</a:t>
            </a:r>
            <a:endParaRPr sz="1400"/>
          </a:p>
          <a:p>
            <a:pPr indent="-317500" lvl="0" marL="457200" rtl="0" algn="l">
              <a:spcBef>
                <a:spcPts val="0"/>
              </a:spcBef>
              <a:spcAft>
                <a:spcPts val="0"/>
              </a:spcAft>
              <a:buSzPts val="1400"/>
              <a:buAutoNum type="arabicParenR"/>
            </a:pPr>
            <a:r>
              <a:rPr lang="en" sz="1400"/>
              <a:t>Future Scope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 &amp; Scope </a:t>
            </a:r>
            <a:endParaRPr/>
          </a:p>
        </p:txBody>
      </p:sp>
      <p:sp>
        <p:nvSpPr>
          <p:cNvPr id="149" name="Google Shape;149;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900">
                <a:solidFill>
                  <a:srgbClr val="FFFFFF"/>
                </a:solidFill>
                <a:latin typeface="Arial"/>
                <a:ea typeface="Arial"/>
                <a:cs typeface="Arial"/>
                <a:sym typeface="Arial"/>
              </a:rPr>
              <a:t>Deforestation is proving to be a major contributor towards climate change.According to a report by TIME, around 15 billion trees and being cut down each year. It is reported that there has been a 46% reduction in the number of trees since the start of human civilization and only 400 billion trees exist in today’s world</a:t>
            </a:r>
            <a:endParaRPr sz="4900">
              <a:solidFill>
                <a:srgbClr val="FFFFFF"/>
              </a:solidFill>
              <a:latin typeface="Arial"/>
              <a:ea typeface="Arial"/>
              <a:cs typeface="Arial"/>
              <a:sym typeface="Arial"/>
            </a:endParaRPr>
          </a:p>
          <a:p>
            <a:pPr indent="0" lvl="0" marL="0" rtl="0" algn="l">
              <a:spcBef>
                <a:spcPts val="1200"/>
              </a:spcBef>
              <a:spcAft>
                <a:spcPts val="0"/>
              </a:spcAft>
              <a:buNone/>
            </a:pPr>
            <a:r>
              <a:rPr lang="en" sz="4900">
                <a:solidFill>
                  <a:srgbClr val="FFFFFF"/>
                </a:solidFill>
                <a:latin typeface="Arial"/>
                <a:ea typeface="Arial"/>
                <a:cs typeface="Arial"/>
                <a:sym typeface="Arial"/>
              </a:rPr>
              <a:t>Due to these activities mother nature is slowly losing its capacity to reforest. The existing tools and nursery supply chains are largely inadequate to fill the gap and this is the challenge our project “Reforestation using Autonomous Seed Dispensing Quadcopter” will address. </a:t>
            </a:r>
            <a:endParaRPr sz="4900">
              <a:solidFill>
                <a:srgbClr val="FFFFFF"/>
              </a:solidFill>
              <a:latin typeface="Arial"/>
              <a:ea typeface="Arial"/>
              <a:cs typeface="Arial"/>
              <a:sym typeface="Arial"/>
            </a:endParaRPr>
          </a:p>
          <a:p>
            <a:pPr indent="0" lvl="0" marL="0" rtl="0" algn="l">
              <a:spcBef>
                <a:spcPts val="1200"/>
              </a:spcBef>
              <a:spcAft>
                <a:spcPts val="0"/>
              </a:spcAft>
              <a:buNone/>
            </a:pPr>
            <a:r>
              <a:rPr lang="en" sz="4900">
                <a:solidFill>
                  <a:srgbClr val="FFFFFF"/>
                </a:solidFill>
                <a:latin typeface="Arial"/>
                <a:ea typeface="Arial"/>
                <a:cs typeface="Arial"/>
                <a:sym typeface="Arial"/>
              </a:rPr>
              <a:t>With our project we aim to provide a device to increase the rate and ease of reforestation in deforested or barren lands</a:t>
            </a:r>
            <a:endParaRPr sz="4900">
              <a:solidFill>
                <a:srgbClr val="FFFFFF"/>
              </a:solidFill>
              <a:latin typeface="Arial"/>
              <a:ea typeface="Arial"/>
              <a:cs typeface="Arial"/>
              <a:sym typeface="Arial"/>
            </a:endParaRPr>
          </a:p>
          <a:p>
            <a:pPr indent="0" lvl="0" marL="0" rtl="0" algn="l">
              <a:spcBef>
                <a:spcPts val="1200"/>
              </a:spcBef>
              <a:spcAft>
                <a:spcPts val="0"/>
              </a:spcAft>
              <a:buNone/>
            </a:pPr>
            <a:r>
              <a:rPr lang="en" sz="4900">
                <a:solidFill>
                  <a:srgbClr val="FFFFFF"/>
                </a:solidFill>
                <a:latin typeface="Arial"/>
                <a:ea typeface="Arial"/>
                <a:cs typeface="Arial"/>
                <a:sym typeface="Arial"/>
              </a:rPr>
              <a:t>Our device will provide a faster and more efficient alternative to manual plantation of seeds / saplings. This device can be used both for reforestation in deforested areas  as well as be used in the agriculture sector for fast and more reliable sowing of crops/plantation.</a:t>
            </a:r>
            <a:endParaRPr sz="4900">
              <a:solidFill>
                <a:srgbClr val="FFFFFF"/>
              </a:solidFill>
              <a:latin typeface="Arial"/>
              <a:ea typeface="Arial"/>
              <a:cs typeface="Arial"/>
              <a:sym typeface="Arial"/>
            </a:endParaRPr>
          </a:p>
          <a:p>
            <a:pPr indent="0" lvl="0" marL="0" rtl="0" algn="l">
              <a:spcBef>
                <a:spcPts val="1200"/>
              </a:spcBef>
              <a:spcAft>
                <a:spcPts val="0"/>
              </a:spcAft>
              <a:buNone/>
            </a:pPr>
            <a:r>
              <a:t/>
            </a:r>
            <a:endParaRPr sz="800">
              <a:solidFill>
                <a:srgbClr val="000000"/>
              </a:solidFill>
              <a:latin typeface="Arial"/>
              <a:ea typeface="Arial"/>
              <a:cs typeface="Arial"/>
              <a:sym typeface="Arial"/>
            </a:endParaRPr>
          </a:p>
          <a:p>
            <a:pPr indent="0" lvl="0" marL="0" rtl="0" algn="l">
              <a:spcBef>
                <a:spcPts val="1200"/>
              </a:spcBef>
              <a:spcAft>
                <a:spcPts val="0"/>
              </a:spcAft>
              <a:buNone/>
            </a:pPr>
            <a:r>
              <a:t/>
            </a:r>
            <a:endParaRPr sz="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Objectives</a:t>
            </a:r>
            <a:endParaRPr/>
          </a:p>
        </p:txBody>
      </p:sp>
      <p:sp>
        <p:nvSpPr>
          <p:cNvPr id="155" name="Google Shape;155;p16"/>
          <p:cNvSpPr txBox="1"/>
          <p:nvPr>
            <p:ph idx="1" type="body"/>
          </p:nvPr>
        </p:nvSpPr>
        <p:spPr>
          <a:xfrm>
            <a:off x="880975" y="1567550"/>
            <a:ext cx="7795200" cy="2911200"/>
          </a:xfrm>
          <a:prstGeom prst="rect">
            <a:avLst/>
          </a:prstGeom>
        </p:spPr>
        <p:txBody>
          <a:bodyPr anchorCtr="0" anchor="t" bIns="91425" lIns="91425" spcFirstLastPara="1" rIns="91425" wrap="square" tIns="91425">
            <a:normAutofit/>
          </a:bodyPr>
          <a:lstStyle/>
          <a:p>
            <a:pPr indent="-228600" lvl="0" marL="457200" rtl="0" algn="l">
              <a:spcBef>
                <a:spcPts val="1200"/>
              </a:spcBef>
              <a:spcAft>
                <a:spcPts val="0"/>
              </a:spcAft>
              <a:buClr>
                <a:schemeClr val="lt1"/>
              </a:buClr>
              <a:buSzPts val="1300"/>
              <a:buFont typeface="Arial"/>
              <a:buNone/>
            </a:pPr>
            <a:r>
              <a:rPr lang="en" sz="1400">
                <a:latin typeface="Arial"/>
                <a:ea typeface="Arial"/>
                <a:cs typeface="Arial"/>
                <a:sym typeface="Arial"/>
              </a:rPr>
              <a:t>●  Make a fully functional quadcopter which processes live video feed</a:t>
            </a:r>
            <a:endParaRPr sz="1400">
              <a:latin typeface="Arial"/>
              <a:ea typeface="Arial"/>
              <a:cs typeface="Arial"/>
              <a:sym typeface="Arial"/>
            </a:endParaRPr>
          </a:p>
          <a:p>
            <a:pPr indent="-228600" lvl="0" marL="457200" rtl="0" algn="l">
              <a:spcBef>
                <a:spcPts val="0"/>
              </a:spcBef>
              <a:spcAft>
                <a:spcPts val="0"/>
              </a:spcAft>
              <a:buClr>
                <a:srgbClr val="000000"/>
              </a:buClr>
              <a:buSzPts val="1400"/>
              <a:buFont typeface="Arial"/>
              <a:buNone/>
            </a:pPr>
            <a:r>
              <a:t/>
            </a:r>
            <a:endParaRPr sz="1400">
              <a:latin typeface="Arial"/>
              <a:ea typeface="Arial"/>
              <a:cs typeface="Arial"/>
              <a:sym typeface="Arial"/>
            </a:endParaRPr>
          </a:p>
          <a:p>
            <a:pPr indent="-228600" lvl="0" marL="457200" rtl="0" algn="l">
              <a:spcBef>
                <a:spcPts val="0"/>
              </a:spcBef>
              <a:spcAft>
                <a:spcPts val="0"/>
              </a:spcAft>
              <a:buClr>
                <a:schemeClr val="lt1"/>
              </a:buClr>
              <a:buSzPts val="1300"/>
              <a:buFont typeface="Arial"/>
              <a:buNone/>
            </a:pPr>
            <a:r>
              <a:rPr lang="en" sz="1400">
                <a:latin typeface="Arial"/>
                <a:ea typeface="Arial"/>
                <a:cs typeface="Arial"/>
                <a:sym typeface="Arial"/>
              </a:rPr>
              <a:t>●  Develop a Machine Learning  model to detect suitable land without obstacles for seed    </a:t>
            </a:r>
            <a:endParaRPr sz="1400">
              <a:latin typeface="Arial"/>
              <a:ea typeface="Arial"/>
              <a:cs typeface="Arial"/>
              <a:sym typeface="Arial"/>
            </a:endParaRPr>
          </a:p>
          <a:p>
            <a:pPr indent="-228600" lvl="0" marL="457200" rtl="0" algn="l">
              <a:spcBef>
                <a:spcPts val="0"/>
              </a:spcBef>
              <a:spcAft>
                <a:spcPts val="0"/>
              </a:spcAft>
              <a:buClr>
                <a:schemeClr val="lt1"/>
              </a:buClr>
              <a:buSzPts val="1300"/>
              <a:buFont typeface="Arial"/>
              <a:buNone/>
            </a:pPr>
            <a:r>
              <a:rPr lang="en" sz="1400">
                <a:latin typeface="Arial"/>
                <a:ea typeface="Arial"/>
                <a:cs typeface="Arial"/>
                <a:sym typeface="Arial"/>
              </a:rPr>
              <a:t>    sowing</a:t>
            </a:r>
            <a:br>
              <a:rPr lang="en" sz="1400">
                <a:latin typeface="Arial"/>
                <a:ea typeface="Arial"/>
                <a:cs typeface="Arial"/>
                <a:sym typeface="Arial"/>
              </a:rPr>
            </a:br>
            <a:endParaRPr sz="1400">
              <a:latin typeface="Arial"/>
              <a:ea typeface="Arial"/>
              <a:cs typeface="Arial"/>
              <a:sym typeface="Arial"/>
            </a:endParaRPr>
          </a:p>
          <a:p>
            <a:pPr indent="-228600" lvl="0" marL="457200" rtl="0" algn="l">
              <a:spcBef>
                <a:spcPts val="0"/>
              </a:spcBef>
              <a:spcAft>
                <a:spcPts val="0"/>
              </a:spcAft>
              <a:buClr>
                <a:schemeClr val="lt1"/>
              </a:buClr>
              <a:buSzPts val="1300"/>
              <a:buFont typeface="Arial"/>
              <a:buNone/>
            </a:pPr>
            <a:r>
              <a:rPr lang="en" sz="1400">
                <a:latin typeface="Arial"/>
                <a:ea typeface="Arial"/>
                <a:cs typeface="Arial"/>
                <a:sym typeface="Arial"/>
              </a:rPr>
              <a:t>●  Build an efficient and lightweight seed dispensing system</a:t>
            </a:r>
            <a:endParaRPr sz="1400">
              <a:latin typeface="Arial"/>
              <a:ea typeface="Arial"/>
              <a:cs typeface="Arial"/>
              <a:sym typeface="Arial"/>
            </a:endParaRPr>
          </a:p>
          <a:p>
            <a:pPr indent="-228600" lvl="0" marL="457200" rtl="0" algn="l">
              <a:spcBef>
                <a:spcPts val="0"/>
              </a:spcBef>
              <a:spcAft>
                <a:spcPts val="0"/>
              </a:spcAft>
              <a:buClr>
                <a:srgbClr val="000000"/>
              </a:buClr>
              <a:buSzPts val="1400"/>
              <a:buFont typeface="Arial"/>
              <a:buNone/>
            </a:pPr>
            <a:r>
              <a:t/>
            </a:r>
            <a:endParaRPr sz="1400">
              <a:latin typeface="Arial"/>
              <a:ea typeface="Arial"/>
              <a:cs typeface="Arial"/>
              <a:sym typeface="Arial"/>
            </a:endParaRPr>
          </a:p>
          <a:p>
            <a:pPr indent="-228600" lvl="0" marL="457200" rtl="0" algn="l">
              <a:spcBef>
                <a:spcPts val="0"/>
              </a:spcBef>
              <a:spcAft>
                <a:spcPts val="0"/>
              </a:spcAft>
              <a:buClr>
                <a:schemeClr val="lt1"/>
              </a:buClr>
              <a:buSzPts val="1300"/>
              <a:buFont typeface="Arial"/>
              <a:buNone/>
            </a:pPr>
            <a:r>
              <a:rPr lang="en" sz="1400">
                <a:latin typeface="Arial"/>
                <a:ea typeface="Arial"/>
                <a:cs typeface="Arial"/>
                <a:sym typeface="Arial"/>
              </a:rPr>
              <a:t>●  Integrate the components to build the autonomous seed dispensing quadcopter</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161" name="Google Shape;161;p17"/>
          <p:cNvGraphicFramePr/>
          <p:nvPr/>
        </p:nvGraphicFramePr>
        <p:xfrm>
          <a:off x="1297500" y="933540"/>
          <a:ext cx="3000000" cy="3000000"/>
        </p:xfrm>
        <a:graphic>
          <a:graphicData uri="http://schemas.openxmlformats.org/drawingml/2006/table">
            <a:tbl>
              <a:tblPr>
                <a:noFill/>
                <a:tableStyleId>{E858F11F-960E-4D76-B2EA-EBF586931150}</a:tableStyleId>
              </a:tblPr>
              <a:tblGrid>
                <a:gridCol w="2461300"/>
                <a:gridCol w="2461300"/>
                <a:gridCol w="2461300"/>
              </a:tblGrid>
              <a:tr h="479700">
                <a:tc>
                  <a:txBody>
                    <a:bodyPr/>
                    <a:lstStyle/>
                    <a:p>
                      <a:pPr indent="0" lvl="0" marL="0" rtl="0" algn="l">
                        <a:spcBef>
                          <a:spcPts val="0"/>
                        </a:spcBef>
                        <a:spcAft>
                          <a:spcPts val="0"/>
                        </a:spcAft>
                        <a:buNone/>
                      </a:pPr>
                      <a:r>
                        <a:rPr lang="en">
                          <a:solidFill>
                            <a:schemeClr val="lt1"/>
                          </a:solidFill>
                        </a:rPr>
                        <a:t>Paper Title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Technology Used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Research Gaps</a:t>
                      </a:r>
                      <a:endParaRPr>
                        <a:solidFill>
                          <a:schemeClr val="lt1"/>
                        </a:solidFill>
                      </a:endParaRPr>
                    </a:p>
                  </a:txBody>
                  <a:tcPr marT="91425" marB="91425" marR="91425" marL="91425"/>
                </a:tc>
              </a:tr>
              <a:tr h="828825">
                <a:tc>
                  <a:txBody>
                    <a:bodyPr/>
                    <a:lstStyle/>
                    <a:p>
                      <a:pPr indent="0" lvl="0" marL="0" rtl="0" algn="l">
                        <a:lnSpc>
                          <a:spcPct val="115000"/>
                        </a:lnSpc>
                        <a:spcBef>
                          <a:spcPts val="1200"/>
                        </a:spcBef>
                        <a:spcAft>
                          <a:spcPts val="1200"/>
                        </a:spcAft>
                        <a:buNone/>
                      </a:pPr>
                      <a:r>
                        <a:rPr lang="en" sz="1200">
                          <a:solidFill>
                            <a:schemeClr val="lt1"/>
                          </a:solidFill>
                        </a:rPr>
                        <a:t>Seed Plant Drone for Reforestation:</a:t>
                      </a:r>
                      <a:br>
                        <a:rPr lang="en" sz="1200">
                          <a:solidFill>
                            <a:schemeClr val="lt1"/>
                          </a:solidFill>
                        </a:rPr>
                      </a:br>
                      <a:r>
                        <a:rPr lang="en" sz="1200">
                          <a:solidFill>
                            <a:schemeClr val="lt1"/>
                          </a:solidFill>
                        </a:rPr>
                        <a:t>Erico Pinheiro et. 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Mission Planner Software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user must manually give the command to drop the seed</a:t>
                      </a:r>
                      <a:endParaRPr>
                        <a:solidFill>
                          <a:schemeClr val="lt1"/>
                        </a:solidFill>
                      </a:endParaRPr>
                    </a:p>
                  </a:txBody>
                  <a:tcPr marT="91425" marB="91425" marR="91425" marL="91425"/>
                </a:tc>
              </a:tr>
              <a:tr h="1399825">
                <a:tc>
                  <a:txBody>
                    <a:bodyPr/>
                    <a:lstStyle/>
                    <a:p>
                      <a:pPr indent="0" lvl="0" marL="0" rtl="0" algn="l">
                        <a:lnSpc>
                          <a:spcPct val="115000"/>
                        </a:lnSpc>
                        <a:spcBef>
                          <a:spcPts val="1200"/>
                        </a:spcBef>
                        <a:spcAft>
                          <a:spcPts val="0"/>
                        </a:spcAft>
                        <a:buNone/>
                      </a:pPr>
                      <a:r>
                        <a:rPr lang="en" sz="1200">
                          <a:solidFill>
                            <a:schemeClr val="lt1"/>
                          </a:solidFill>
                        </a:rPr>
                        <a:t>The New Method of forestation automation with UA V and through the Air Seedling Delivery Technique</a:t>
                      </a:r>
                      <a:endParaRPr sz="1200">
                        <a:solidFill>
                          <a:schemeClr val="lt1"/>
                        </a:solidFill>
                      </a:endParaRPr>
                    </a:p>
                    <a:p>
                      <a:pPr indent="0" lvl="0" marL="0" rtl="0" algn="l">
                        <a:spcBef>
                          <a:spcPts val="1200"/>
                        </a:spcBef>
                        <a:spcAft>
                          <a:spcPts val="0"/>
                        </a:spcAft>
                        <a:buNone/>
                      </a:pPr>
                      <a:r>
                        <a:rPr lang="en">
                          <a:solidFill>
                            <a:schemeClr val="lt1"/>
                          </a:solidFill>
                        </a:rPr>
                        <a:t>Verhuliesov et. 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LIDAR  and Photogammetry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method although highly precise is very time and resource consuming</a:t>
                      </a:r>
                      <a:endParaRPr>
                        <a:solidFill>
                          <a:schemeClr val="lt1"/>
                        </a:solidFill>
                      </a:endParaRPr>
                    </a:p>
                  </a:txBody>
                  <a:tcPr marT="91425" marB="91425" marR="91425" marL="91425"/>
                </a:tc>
              </a:tr>
              <a:tr h="1043725">
                <a:tc>
                  <a:txBody>
                    <a:bodyPr/>
                    <a:lstStyle/>
                    <a:p>
                      <a:pPr indent="0" lvl="0" marL="0" rtl="0" algn="l">
                        <a:lnSpc>
                          <a:spcPct val="115000"/>
                        </a:lnSpc>
                        <a:spcBef>
                          <a:spcPts val="1200"/>
                        </a:spcBef>
                        <a:spcAft>
                          <a:spcPts val="0"/>
                        </a:spcAft>
                        <a:buNone/>
                      </a:pPr>
                      <a:r>
                        <a:rPr lang="en" sz="1200">
                          <a:solidFill>
                            <a:schemeClr val="lt1"/>
                          </a:solidFill>
                        </a:rPr>
                        <a:t>Rice Seed Sowing Drone for Agriculture</a:t>
                      </a:r>
                      <a:endParaRPr sz="1200">
                        <a:solidFill>
                          <a:schemeClr val="lt1"/>
                        </a:solidFill>
                      </a:endParaRPr>
                    </a:p>
                    <a:p>
                      <a:pPr indent="0" lvl="0" marL="0" rtl="0" algn="l">
                        <a:spcBef>
                          <a:spcPts val="1200"/>
                        </a:spcBef>
                        <a:spcAft>
                          <a:spcPts val="0"/>
                        </a:spcAft>
                        <a:buNone/>
                      </a:pPr>
                      <a:r>
                        <a:rPr lang="en">
                          <a:solidFill>
                            <a:schemeClr val="lt1"/>
                          </a:solidFill>
                        </a:rPr>
                        <a:t>Worakuldumrongdej et.al.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Spiral Spinning Mechanism f</a:t>
                      </a:r>
                      <a:r>
                        <a:rPr lang="en">
                          <a:solidFill>
                            <a:schemeClr val="lt1"/>
                          </a:solidFill>
                        </a:rPr>
                        <a:t>or </a:t>
                      </a:r>
                      <a:r>
                        <a:rPr lang="en">
                          <a:solidFill>
                            <a:schemeClr val="lt1"/>
                          </a:solidFill>
                        </a:rPr>
                        <a:t>seed dispensing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dispensed seeds are dropped on the land without penetration in the soil</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 Design ( Block Diagram) </a:t>
            </a:r>
            <a:endParaRPr/>
          </a:p>
        </p:txBody>
      </p:sp>
      <p:pic>
        <p:nvPicPr>
          <p:cNvPr id="167" name="Google Shape;167;p18"/>
          <p:cNvPicPr preferRelativeResize="0"/>
          <p:nvPr/>
        </p:nvPicPr>
        <p:blipFill>
          <a:blip r:embed="rId3">
            <a:alphaModFix/>
          </a:blip>
          <a:stretch>
            <a:fillRect/>
          </a:stretch>
        </p:blipFill>
        <p:spPr>
          <a:xfrm>
            <a:off x="2436059" y="1177963"/>
            <a:ext cx="4761775" cy="3690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Techniques and Tools Used  </a:t>
            </a:r>
            <a:endParaRPr/>
          </a:p>
        </p:txBody>
      </p:sp>
      <p:pic>
        <p:nvPicPr>
          <p:cNvPr id="173" name="Google Shape;173;p19"/>
          <p:cNvPicPr preferRelativeResize="0"/>
          <p:nvPr/>
        </p:nvPicPr>
        <p:blipFill>
          <a:blip r:embed="rId3">
            <a:alphaModFix/>
          </a:blip>
          <a:stretch>
            <a:fillRect/>
          </a:stretch>
        </p:blipFill>
        <p:spPr>
          <a:xfrm>
            <a:off x="1949030" y="1874012"/>
            <a:ext cx="1721903" cy="771000"/>
          </a:xfrm>
          <a:prstGeom prst="rect">
            <a:avLst/>
          </a:prstGeom>
          <a:noFill/>
          <a:ln>
            <a:noFill/>
          </a:ln>
        </p:spPr>
      </p:pic>
      <p:pic>
        <p:nvPicPr>
          <p:cNvPr id="174" name="Google Shape;174;p19"/>
          <p:cNvPicPr preferRelativeResize="0"/>
          <p:nvPr/>
        </p:nvPicPr>
        <p:blipFill>
          <a:blip r:embed="rId4">
            <a:alphaModFix/>
          </a:blip>
          <a:stretch>
            <a:fillRect/>
          </a:stretch>
        </p:blipFill>
        <p:spPr>
          <a:xfrm>
            <a:off x="2281800" y="2757051"/>
            <a:ext cx="1427025" cy="877125"/>
          </a:xfrm>
          <a:prstGeom prst="rect">
            <a:avLst/>
          </a:prstGeom>
          <a:noFill/>
          <a:ln>
            <a:noFill/>
          </a:ln>
        </p:spPr>
      </p:pic>
      <p:pic>
        <p:nvPicPr>
          <p:cNvPr id="175" name="Google Shape;175;p19"/>
          <p:cNvPicPr preferRelativeResize="0"/>
          <p:nvPr/>
        </p:nvPicPr>
        <p:blipFill rotWithShape="1">
          <a:blip r:embed="rId5">
            <a:alphaModFix/>
          </a:blip>
          <a:srcRect b="15654" l="0" r="0" t="0"/>
          <a:stretch/>
        </p:blipFill>
        <p:spPr>
          <a:xfrm>
            <a:off x="5374875" y="990975"/>
            <a:ext cx="3262400" cy="771000"/>
          </a:xfrm>
          <a:prstGeom prst="rect">
            <a:avLst/>
          </a:prstGeom>
          <a:noFill/>
          <a:ln>
            <a:noFill/>
          </a:ln>
        </p:spPr>
      </p:pic>
      <p:pic>
        <p:nvPicPr>
          <p:cNvPr id="176" name="Google Shape;176;p19"/>
          <p:cNvPicPr preferRelativeResize="0"/>
          <p:nvPr/>
        </p:nvPicPr>
        <p:blipFill>
          <a:blip r:embed="rId6">
            <a:alphaModFix/>
          </a:blip>
          <a:stretch>
            <a:fillRect/>
          </a:stretch>
        </p:blipFill>
        <p:spPr>
          <a:xfrm>
            <a:off x="5626025" y="1860679"/>
            <a:ext cx="1632325" cy="816163"/>
          </a:xfrm>
          <a:prstGeom prst="rect">
            <a:avLst/>
          </a:prstGeom>
          <a:noFill/>
          <a:ln>
            <a:noFill/>
          </a:ln>
        </p:spPr>
      </p:pic>
      <p:pic>
        <p:nvPicPr>
          <p:cNvPr id="177" name="Google Shape;177;p19"/>
          <p:cNvPicPr preferRelativeResize="0"/>
          <p:nvPr/>
        </p:nvPicPr>
        <p:blipFill>
          <a:blip r:embed="rId7">
            <a:alphaModFix/>
          </a:blip>
          <a:stretch>
            <a:fillRect/>
          </a:stretch>
        </p:blipFill>
        <p:spPr>
          <a:xfrm>
            <a:off x="3872975" y="2265700"/>
            <a:ext cx="1211163" cy="678250"/>
          </a:xfrm>
          <a:prstGeom prst="rect">
            <a:avLst/>
          </a:prstGeom>
          <a:noFill/>
          <a:ln>
            <a:noFill/>
          </a:ln>
        </p:spPr>
      </p:pic>
      <p:pic>
        <p:nvPicPr>
          <p:cNvPr id="178" name="Google Shape;178;p19"/>
          <p:cNvPicPr preferRelativeResize="0"/>
          <p:nvPr/>
        </p:nvPicPr>
        <p:blipFill>
          <a:blip r:embed="rId8">
            <a:alphaModFix/>
          </a:blip>
          <a:stretch>
            <a:fillRect/>
          </a:stretch>
        </p:blipFill>
        <p:spPr>
          <a:xfrm>
            <a:off x="2605988" y="3901800"/>
            <a:ext cx="3665087" cy="816175"/>
          </a:xfrm>
          <a:prstGeom prst="rect">
            <a:avLst/>
          </a:prstGeom>
          <a:noFill/>
          <a:ln>
            <a:noFill/>
          </a:ln>
        </p:spPr>
      </p:pic>
      <p:pic>
        <p:nvPicPr>
          <p:cNvPr id="179" name="Google Shape;179;p19"/>
          <p:cNvPicPr preferRelativeResize="0"/>
          <p:nvPr/>
        </p:nvPicPr>
        <p:blipFill>
          <a:blip r:embed="rId9">
            <a:alphaModFix/>
          </a:blip>
          <a:stretch>
            <a:fillRect/>
          </a:stretch>
        </p:blipFill>
        <p:spPr>
          <a:xfrm>
            <a:off x="5248300" y="2775550"/>
            <a:ext cx="1301200" cy="877125"/>
          </a:xfrm>
          <a:prstGeom prst="rect">
            <a:avLst/>
          </a:prstGeom>
          <a:noFill/>
          <a:ln>
            <a:noFill/>
          </a:ln>
        </p:spPr>
      </p:pic>
      <p:pic>
        <p:nvPicPr>
          <p:cNvPr id="180" name="Google Shape;180;p19"/>
          <p:cNvPicPr preferRelativeResize="0"/>
          <p:nvPr/>
        </p:nvPicPr>
        <p:blipFill>
          <a:blip r:embed="rId10">
            <a:alphaModFix/>
          </a:blip>
          <a:stretch>
            <a:fillRect/>
          </a:stretch>
        </p:blipFill>
        <p:spPr>
          <a:xfrm>
            <a:off x="1165951" y="990975"/>
            <a:ext cx="2429150" cy="77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Analysis</a:t>
            </a:r>
            <a:endParaRPr/>
          </a:p>
        </p:txBody>
      </p:sp>
      <p:pic>
        <p:nvPicPr>
          <p:cNvPr id="186" name="Google Shape;186;p20"/>
          <p:cNvPicPr preferRelativeResize="0"/>
          <p:nvPr/>
        </p:nvPicPr>
        <p:blipFill>
          <a:blip r:embed="rId3">
            <a:alphaModFix/>
          </a:blip>
          <a:stretch>
            <a:fillRect/>
          </a:stretch>
        </p:blipFill>
        <p:spPr>
          <a:xfrm>
            <a:off x="2046726" y="1007250"/>
            <a:ext cx="5394925" cy="364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Snapshot </a:t>
            </a:r>
            <a:endParaRPr/>
          </a:p>
        </p:txBody>
      </p:sp>
      <p:pic>
        <p:nvPicPr>
          <p:cNvPr id="192" name="Google Shape;192;p21"/>
          <p:cNvPicPr preferRelativeResize="0"/>
          <p:nvPr/>
        </p:nvPicPr>
        <p:blipFill>
          <a:blip r:embed="rId3">
            <a:alphaModFix/>
          </a:blip>
          <a:stretch>
            <a:fillRect/>
          </a:stretch>
        </p:blipFill>
        <p:spPr>
          <a:xfrm>
            <a:off x="1941550" y="1005575"/>
            <a:ext cx="5101924" cy="3826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