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266" r:id="rId3"/>
    <p:sldId id="268" r:id="rId4"/>
    <p:sldId id="269" r:id="rId5"/>
    <p:sldId id="272" r:id="rId6"/>
    <p:sldId id="273" r:id="rId7"/>
    <p:sldId id="270" r:id="rId8"/>
    <p:sldId id="267"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45" autoAdjust="0"/>
  </p:normalViewPr>
  <p:slideViewPr>
    <p:cSldViewPr>
      <p:cViewPr varScale="1">
        <p:scale>
          <a:sx n="68" d="100"/>
          <a:sy n="68" d="100"/>
        </p:scale>
        <p:origin x="616"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err="1">
                <a:solidFill>
                  <a:srgbClr val="D1D5DB"/>
                </a:solidFill>
                <a:effectLst/>
                <a:latin typeface="Söhne"/>
              </a:rPr>
              <a:t>Nedd</a:t>
            </a:r>
            <a:r>
              <a:rPr lang="en-US" b="0" i="0" dirty="0">
                <a:solidFill>
                  <a:srgbClr val="D1D5DB"/>
                </a:solidFill>
                <a:effectLst/>
                <a:latin typeface="Söhne"/>
              </a:rPr>
              <a:t> for preprocessing:</a:t>
            </a:r>
          </a:p>
          <a:p>
            <a:pPr algn="l">
              <a:buFont typeface="Arial" panose="020B0604020202020204" pitchFamily="34" charset="0"/>
              <a:buChar char="•"/>
            </a:pPr>
            <a:r>
              <a:rPr lang="en-US" b="0" i="0" dirty="0">
                <a:solidFill>
                  <a:srgbClr val="D1D5DB"/>
                </a:solidFill>
                <a:effectLst/>
                <a:latin typeface="Söhne"/>
              </a:rPr>
              <a:t>Noise reduction</a:t>
            </a:r>
          </a:p>
          <a:p>
            <a:pPr algn="l">
              <a:buFont typeface="Arial" panose="020B0604020202020204" pitchFamily="34" charset="0"/>
              <a:buChar char="•"/>
            </a:pPr>
            <a:r>
              <a:rPr lang="en-US" b="0" i="0" dirty="0">
                <a:solidFill>
                  <a:srgbClr val="D1D5DB"/>
                </a:solidFill>
                <a:effectLst/>
                <a:latin typeface="Söhne"/>
              </a:rPr>
              <a:t>Contrast enhancement</a:t>
            </a:r>
          </a:p>
          <a:p>
            <a:pPr algn="l">
              <a:buFont typeface="Arial" panose="020B0604020202020204" pitchFamily="34" charset="0"/>
              <a:buChar char="•"/>
            </a:pPr>
            <a:r>
              <a:rPr lang="en-US" b="0" i="0" dirty="0">
                <a:solidFill>
                  <a:srgbClr val="D1D5DB"/>
                </a:solidFill>
                <a:effectLst/>
                <a:latin typeface="Söhne"/>
              </a:rPr>
              <a:t>Image smoothing</a:t>
            </a:r>
          </a:p>
          <a:p>
            <a:pPr algn="l">
              <a:buFont typeface="Arial" panose="020B0604020202020204" pitchFamily="34" charset="0"/>
              <a:buChar char="•"/>
            </a:pPr>
            <a:r>
              <a:rPr lang="en-US" b="0" i="0" dirty="0">
                <a:solidFill>
                  <a:srgbClr val="D1D5DB"/>
                </a:solidFill>
                <a:effectLst/>
                <a:latin typeface="Söhne"/>
              </a:rPr>
              <a:t>Image resizing and scaling</a:t>
            </a:r>
          </a:p>
          <a:p>
            <a:pPr algn="l">
              <a:buFont typeface="Arial" panose="020B0604020202020204" pitchFamily="34" charset="0"/>
              <a:buChar char="•"/>
            </a:pPr>
            <a:r>
              <a:rPr lang="en-US" b="0" i="0" dirty="0">
                <a:solidFill>
                  <a:srgbClr val="D1D5DB"/>
                </a:solidFill>
                <a:effectLst/>
                <a:latin typeface="Söhne"/>
              </a:rPr>
              <a:t>Image rotation and alignment</a:t>
            </a:r>
          </a:p>
          <a:p>
            <a:pPr algn="l">
              <a:buFont typeface="Arial" panose="020B0604020202020204" pitchFamily="34" charset="0"/>
              <a:buChar char="•"/>
            </a:pPr>
            <a:r>
              <a:rPr lang="en-US" b="0" i="0" dirty="0">
                <a:solidFill>
                  <a:srgbClr val="D1D5DB"/>
                </a:solidFill>
                <a:effectLst/>
                <a:latin typeface="Söhne"/>
              </a:rPr>
              <a:t>Image normalization</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a:t>
            </a:fld>
            <a:endParaRPr lang="en-IN"/>
          </a:p>
        </p:txBody>
      </p:sp>
    </p:spTree>
    <p:extLst>
      <p:ext uri="{BB962C8B-B14F-4D97-AF65-F5344CB8AC3E}">
        <p14:creationId xmlns:p14="http://schemas.microsoft.com/office/powerpoint/2010/main" val="408920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a:t>Techniwues</a:t>
            </a:r>
            <a:endParaRPr lang="en-IN" dirty="0"/>
          </a:p>
          <a:p>
            <a:pPr marL="171450" indent="-171450">
              <a:buFont typeface="Arial" panose="020B0604020202020204" pitchFamily="34" charset="0"/>
              <a:buChar char="•"/>
            </a:pPr>
            <a:r>
              <a:rPr lang="en-IN" dirty="0"/>
              <a:t>How to choose which one?</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Trade off</a:t>
            </a:r>
          </a:p>
        </p:txBody>
      </p:sp>
      <p:sp>
        <p:nvSpPr>
          <p:cNvPr id="4" name="Slide Number Placeholder 3"/>
          <p:cNvSpPr>
            <a:spLocks noGrp="1"/>
          </p:cNvSpPr>
          <p:nvPr>
            <p:ph type="sldNum" sz="quarter" idx="5"/>
          </p:nvPr>
        </p:nvSpPr>
        <p:spPr/>
        <p:txBody>
          <a:bodyPr/>
          <a:lstStyle/>
          <a:p>
            <a:fld id="{5EE2CF44-2B13-41B4-A334-1CDF534EEBBF}" type="slidenum">
              <a:rPr lang="en-IN" smtClean="0"/>
              <a:t>2</a:t>
            </a:fld>
            <a:endParaRPr lang="en-IN"/>
          </a:p>
        </p:txBody>
      </p:sp>
    </p:spTree>
    <p:extLst>
      <p:ext uri="{BB962C8B-B14F-4D97-AF65-F5344CB8AC3E}">
        <p14:creationId xmlns:p14="http://schemas.microsoft.com/office/powerpoint/2010/main" val="374992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Median Filtering: Salt-and-pepper noise, spiky noise, preserving edges.</a:t>
            </a:r>
          </a:p>
          <a:p>
            <a:pPr algn="l">
              <a:buFont typeface="+mj-lt"/>
              <a:buAutoNum type="arabicPeriod"/>
            </a:pPr>
            <a:r>
              <a:rPr lang="en-IN" b="0" i="0" dirty="0">
                <a:solidFill>
                  <a:srgbClr val="D1D5DB"/>
                </a:solidFill>
                <a:effectLst/>
                <a:latin typeface="Söhne"/>
              </a:rPr>
              <a:t>Gaussian Filtering: Smoothing, Gaussian noise, blurring.</a:t>
            </a:r>
          </a:p>
          <a:p>
            <a:pPr algn="l">
              <a:buFont typeface="+mj-lt"/>
              <a:buAutoNum type="arabicPeriod"/>
            </a:pPr>
            <a:r>
              <a:rPr lang="en-IN" b="0" i="0" dirty="0">
                <a:solidFill>
                  <a:srgbClr val="D1D5DB"/>
                </a:solidFill>
                <a:effectLst/>
                <a:latin typeface="Söhne"/>
              </a:rPr>
              <a:t>Bilateral Filtering: Smoothing, preserving edges, fine details, spatial proximity, intensity similarity.</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3</a:t>
            </a:fld>
            <a:endParaRPr lang="en-IN"/>
          </a:p>
        </p:txBody>
      </p:sp>
    </p:spTree>
    <p:extLst>
      <p:ext uri="{BB962C8B-B14F-4D97-AF65-F5344CB8AC3E}">
        <p14:creationId xmlns:p14="http://schemas.microsoft.com/office/powerpoint/2010/main" val="249235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Anisotropic Filtering: Medical images, microscopic images, preserving edges, specific applications.</a:t>
            </a:r>
          </a:p>
          <a:p>
            <a:pPr algn="l">
              <a:buFont typeface="+mj-lt"/>
              <a:buAutoNum type="arabicPeriod"/>
            </a:pPr>
            <a:r>
              <a:rPr lang="en-IN" b="0" i="0" dirty="0">
                <a:solidFill>
                  <a:srgbClr val="D1D5DB"/>
                </a:solidFill>
                <a:effectLst/>
                <a:latin typeface="Söhne"/>
              </a:rPr>
              <a:t>Wavelet Denoising: Various types of images, wavelet transforms, frequency bands, image details.</a:t>
            </a:r>
          </a:p>
          <a:p>
            <a:pPr algn="l">
              <a:buFont typeface="+mj-lt"/>
              <a:buAutoNum type="arabicPeriod"/>
            </a:pPr>
            <a:r>
              <a:rPr lang="en-IN" b="0" i="0" dirty="0">
                <a:solidFill>
                  <a:srgbClr val="D1D5DB"/>
                </a:solidFill>
                <a:effectLst/>
                <a:latin typeface="Söhne"/>
              </a:rPr>
              <a:t>Non-local Means Denoising: Textures, structures, redundancy, image content.</a:t>
            </a:r>
          </a:p>
          <a:p>
            <a:pPr algn="l">
              <a:buFont typeface="+mj-lt"/>
              <a:buAutoNum type="arabicPeriod"/>
            </a:pPr>
            <a:r>
              <a:rPr lang="en-IN" b="0" i="0" dirty="0">
                <a:solidFill>
                  <a:srgbClr val="D1D5DB"/>
                </a:solidFill>
                <a:effectLst/>
                <a:latin typeface="Söhne"/>
              </a:rPr>
              <a:t>OpenCV Bilateral Filter: Smoothing, preserving edges, fine details, OpenCV library.</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4</a:t>
            </a:fld>
            <a:endParaRPr lang="en-IN"/>
          </a:p>
        </p:txBody>
      </p:sp>
    </p:spTree>
    <p:extLst>
      <p:ext uri="{BB962C8B-B14F-4D97-AF65-F5344CB8AC3E}">
        <p14:creationId xmlns:p14="http://schemas.microsoft.com/office/powerpoint/2010/main" val="282810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SSID (Sum of Squared Intensity Differences) is a metric used to evaluate the similarity or dissimilarity between two images. A lower SSID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MSE (Mean Squared Error) is another commonly used metric for image quality assessment. Similar to SSID, a lower MSE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Peak Signal-to-Noise Ratio (PSNR) is a metric used to quantify the quality of an image reconstruction or denoising process. It measures the ratio of the peak signal power to the noise power in an image. PSNR is often expressed in decibels (dB), and a higher PSNR value indicates a higher quality image.</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5</a:t>
            </a:fld>
            <a:endParaRPr lang="en-IN"/>
          </a:p>
        </p:txBody>
      </p:sp>
    </p:spTree>
    <p:extLst>
      <p:ext uri="{BB962C8B-B14F-4D97-AF65-F5344CB8AC3E}">
        <p14:creationId xmlns:p14="http://schemas.microsoft.com/office/powerpoint/2010/main" val="204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SSID (Sum of Squared Intensity Differences) is a metric used to evaluate the similarity or dissimilarity between two images. A lower SSID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MSE (Mean Squared Error) is another commonly used metric for image quality assessment. Similar to SSID, a lower MSE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Peak Signal-to-Noise Ratio (PSNR) is a metric used to quantify the quality of an image reconstruction or denoising process. It measures the ratio of the peak signal power to the noise power in an image. PSNR is often expressed in decibels (dB), and a higher PSNR value indicates a higher quality image.</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6</a:t>
            </a:fld>
            <a:endParaRPr lang="en-IN"/>
          </a:p>
        </p:txBody>
      </p:sp>
    </p:spTree>
    <p:extLst>
      <p:ext uri="{BB962C8B-B14F-4D97-AF65-F5344CB8AC3E}">
        <p14:creationId xmlns:p14="http://schemas.microsoft.com/office/powerpoint/2010/main" val="425520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FFFFFF"/>
                </a:solidFill>
                <a:effectLst/>
                <a:latin typeface="Söhne"/>
              </a:rPr>
              <a:t>Preprocessing: Image preprocessing techniques such as noise reduction, image enhancement, and normalization can improve the quality and clarity of kidney stone images, making them easier to analyze.</a:t>
            </a:r>
          </a:p>
          <a:p>
            <a:pPr algn="l">
              <a:buFont typeface="+mj-lt"/>
              <a:buAutoNum type="arabicPeriod"/>
            </a:pPr>
            <a:r>
              <a:rPr lang="en-US" b="0" i="0" dirty="0">
                <a:solidFill>
                  <a:srgbClr val="FFFFFF"/>
                </a:solidFill>
                <a:effectLst/>
                <a:latin typeface="Söhne"/>
              </a:rPr>
              <a:t>Segmentation: Techniques like thresholding, region growing, or active contour models can be applied to segment kidney stones effectively.</a:t>
            </a:r>
          </a:p>
          <a:p>
            <a:pPr algn="l">
              <a:buFont typeface="+mj-lt"/>
              <a:buAutoNum type="arabicPeriod"/>
            </a:pPr>
            <a:r>
              <a:rPr lang="en-US" b="0" i="0" dirty="0">
                <a:solidFill>
                  <a:srgbClr val="FFFFFF"/>
                </a:solidFill>
                <a:effectLst/>
                <a:latin typeface="Söhne"/>
              </a:rPr>
              <a:t>Feature Extraction: Extracting relevant features from the segmented kidney stone regions can aid in characterization and classification. Features such as shape, texture, intensity, and size can provide valuable information for differentiating types of kidney stones.</a:t>
            </a:r>
          </a:p>
          <a:p>
            <a:pPr algn="l">
              <a:buFont typeface="+mj-lt"/>
              <a:buAutoNum type="arabicPeriod"/>
            </a:pPr>
            <a:r>
              <a:rPr lang="en-US" b="0" i="0" dirty="0">
                <a:solidFill>
                  <a:srgbClr val="FFFFFF"/>
                </a:solidFill>
                <a:effectLst/>
                <a:latin typeface="Söhne"/>
              </a:rPr>
              <a:t>Classification: Machine learning and pattern recognition algorithms can be employed to classify kidney stones based on their features</a:t>
            </a:r>
          </a:p>
          <a:p>
            <a:pPr algn="l">
              <a:buFont typeface="+mj-lt"/>
              <a:buAutoNum type="arabicPeriod"/>
            </a:pPr>
            <a:r>
              <a:rPr lang="en-US" b="0" i="0" dirty="0">
                <a:solidFill>
                  <a:srgbClr val="FFFFFF"/>
                </a:solidFill>
                <a:effectLst/>
                <a:latin typeface="Söhne"/>
              </a:rPr>
              <a:t>Detection and Localization: Once the kidney stones are segmented and classified, the precise detection and localization of stones within the kidney or urinary tract can be performed. </a:t>
            </a:r>
            <a:br>
              <a:rPr lang="en-US" b="0" i="0" dirty="0">
                <a:solidFill>
                  <a:srgbClr val="FFFFFF"/>
                </a:solidFill>
                <a:effectLst/>
                <a:latin typeface="Söhne"/>
              </a:rPr>
            </a:b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7</a:t>
            </a:fld>
            <a:endParaRPr lang="en-IN"/>
          </a:p>
        </p:txBody>
      </p:sp>
    </p:spTree>
    <p:extLst>
      <p:ext uri="{BB962C8B-B14F-4D97-AF65-F5344CB8AC3E}">
        <p14:creationId xmlns:p14="http://schemas.microsoft.com/office/powerpoint/2010/main" val="1102073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6/27/2023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91775" y="190500"/>
            <a:ext cx="9144000" cy="1143000"/>
          </a:xfrm>
        </p:spPr>
        <p:txBody>
          <a:bodyPr>
            <a:normAutofit/>
          </a:bodyPr>
          <a:lstStyle/>
          <a:p>
            <a:r>
              <a:rPr lang="en-IN" sz="4000" u="sng" dirty="0"/>
              <a:t>Image preprocessing</a:t>
            </a:r>
            <a:endParaRPr sz="4000" u="sng" dirty="0"/>
          </a:p>
        </p:txBody>
      </p:sp>
      <p:sp>
        <p:nvSpPr>
          <p:cNvPr id="14" name="Content Placeholder 13"/>
          <p:cNvSpPr>
            <a:spLocks noGrp="1"/>
          </p:cNvSpPr>
          <p:nvPr>
            <p:ph idx="1"/>
          </p:nvPr>
        </p:nvSpPr>
        <p:spPr>
          <a:xfrm>
            <a:off x="983432" y="1484784"/>
            <a:ext cx="10297144" cy="4608512"/>
          </a:xfrm>
        </p:spPr>
        <p:txBody>
          <a:bodyPr numCol="2">
            <a:normAutofit/>
          </a:bodyPr>
          <a:lstStyle/>
          <a:p>
            <a:r>
              <a:rPr lang="en-IN" sz="3600" dirty="0"/>
              <a:t>Need for Preprocessing</a:t>
            </a:r>
          </a:p>
          <a:p>
            <a:pPr algn="l">
              <a:buFont typeface="Arial" panose="020B0604020202020204" pitchFamily="34" charset="0"/>
              <a:buChar char="•"/>
            </a:pPr>
            <a:endParaRPr lang="en-US" sz="2800" b="0" i="0" dirty="0">
              <a:solidFill>
                <a:srgbClr val="D1D5DB"/>
              </a:solidFill>
              <a:effectLst/>
              <a:latin typeface="Söhne"/>
            </a:endParaRPr>
          </a:p>
          <a:p>
            <a:pPr algn="l">
              <a:buFont typeface="Arial" panose="020B0604020202020204" pitchFamily="34" charset="0"/>
              <a:buChar char="•"/>
            </a:pPr>
            <a:r>
              <a:rPr lang="en-US" sz="3200" b="0" i="0" dirty="0">
                <a:solidFill>
                  <a:srgbClr val="D1D5DB"/>
                </a:solidFill>
                <a:effectLst/>
                <a:latin typeface="Söhne"/>
              </a:rPr>
              <a:t>Noise reduction</a:t>
            </a:r>
          </a:p>
          <a:p>
            <a:pPr algn="l">
              <a:buFont typeface="Arial" panose="020B0604020202020204" pitchFamily="34" charset="0"/>
              <a:buChar char="•"/>
            </a:pPr>
            <a:r>
              <a:rPr lang="en-US" sz="3200" b="0" i="0" dirty="0">
                <a:solidFill>
                  <a:srgbClr val="D1D5DB"/>
                </a:solidFill>
                <a:effectLst/>
                <a:latin typeface="Söhne"/>
              </a:rPr>
              <a:t>Contrast enhancement</a:t>
            </a:r>
          </a:p>
          <a:p>
            <a:pPr algn="l">
              <a:buFont typeface="Arial" panose="020B0604020202020204" pitchFamily="34" charset="0"/>
              <a:buChar char="•"/>
            </a:pPr>
            <a:r>
              <a:rPr lang="en-US" sz="3200" b="0" i="0" dirty="0">
                <a:solidFill>
                  <a:srgbClr val="D1D5DB"/>
                </a:solidFill>
                <a:effectLst/>
                <a:latin typeface="Söhne"/>
              </a:rPr>
              <a:t>Image smoothening</a:t>
            </a:r>
          </a:p>
          <a:p>
            <a:pPr marL="0" indent="0">
              <a:buNone/>
            </a:pPr>
            <a:endParaRPr lang="en-IN" sz="4400" dirty="0"/>
          </a:p>
          <a:p>
            <a:pPr marL="0" indent="0" algn="l">
              <a:buNone/>
            </a:pPr>
            <a:endParaRPr lang="en-IN" sz="4400" dirty="0"/>
          </a:p>
          <a:p>
            <a:pPr marL="0" indent="0" algn="l">
              <a:buNone/>
            </a:pPr>
            <a:endParaRPr lang="en-US" sz="2800" b="0" i="0" dirty="0">
              <a:solidFill>
                <a:srgbClr val="D1D5DB"/>
              </a:solidFill>
              <a:effectLst/>
              <a:latin typeface="Söhne"/>
            </a:endParaRPr>
          </a:p>
          <a:p>
            <a:pPr algn="l">
              <a:buFont typeface="Arial" panose="020B0604020202020204" pitchFamily="34" charset="0"/>
              <a:buChar char="•"/>
            </a:pPr>
            <a:r>
              <a:rPr lang="en-US" sz="3200" b="0" i="0" dirty="0">
                <a:solidFill>
                  <a:srgbClr val="D1D5DB"/>
                </a:solidFill>
                <a:effectLst/>
                <a:latin typeface="Söhne"/>
              </a:rPr>
              <a:t>Image resizing and scaling</a:t>
            </a:r>
          </a:p>
          <a:p>
            <a:pPr algn="l">
              <a:buFont typeface="Arial" panose="020B0604020202020204" pitchFamily="34" charset="0"/>
              <a:buChar char="•"/>
            </a:pPr>
            <a:r>
              <a:rPr lang="en-US" sz="3200" b="0" i="0" dirty="0">
                <a:solidFill>
                  <a:srgbClr val="D1D5DB"/>
                </a:solidFill>
                <a:effectLst/>
                <a:latin typeface="Söhne"/>
              </a:rPr>
              <a:t>Image rotation and alignment</a:t>
            </a:r>
          </a:p>
          <a:p>
            <a:pPr algn="l">
              <a:buFont typeface="Arial" panose="020B0604020202020204" pitchFamily="34" charset="0"/>
              <a:buChar char="•"/>
            </a:pPr>
            <a:r>
              <a:rPr lang="en-US" sz="3200" b="0" i="0" dirty="0">
                <a:solidFill>
                  <a:srgbClr val="D1D5DB"/>
                </a:solidFill>
                <a:effectLst/>
                <a:latin typeface="Söhne"/>
              </a:rPr>
              <a:t>Image normalization</a:t>
            </a:r>
          </a:p>
          <a:p>
            <a:endParaRPr lang="en-IN" sz="3200" dirty="0"/>
          </a:p>
        </p:txBody>
      </p:sp>
    </p:spTree>
    <p:extLst>
      <p:ext uri="{BB962C8B-B14F-4D97-AF65-F5344CB8AC3E}">
        <p14:creationId xmlns:p14="http://schemas.microsoft.com/office/powerpoint/2010/main" val="304282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7888" y="-99392"/>
            <a:ext cx="9684568" cy="1143000"/>
          </a:xfrm>
        </p:spPr>
        <p:txBody>
          <a:bodyPr>
            <a:normAutofit fontScale="90000"/>
          </a:bodyPr>
          <a:lstStyle/>
          <a:p>
            <a:r>
              <a:rPr lang="en-IN" sz="4000" u="sng" dirty="0"/>
              <a:t>Preprocessing techniques for images:</a:t>
            </a:r>
            <a:endParaRPr sz="4400" u="sng" dirty="0"/>
          </a:p>
        </p:txBody>
      </p:sp>
      <p:sp>
        <p:nvSpPr>
          <p:cNvPr id="14" name="Content Placeholder 13"/>
          <p:cNvSpPr>
            <a:spLocks noGrp="1"/>
          </p:cNvSpPr>
          <p:nvPr>
            <p:ph idx="1"/>
          </p:nvPr>
        </p:nvSpPr>
        <p:spPr>
          <a:xfrm>
            <a:off x="1508920" y="1844824"/>
            <a:ext cx="9144000" cy="4267200"/>
          </a:xfrm>
        </p:spPr>
        <p:txBody>
          <a:bodyPr>
            <a:normAutofit/>
          </a:bodyPr>
          <a:lstStyle/>
          <a:p>
            <a:pPr marL="0" indent="0">
              <a:buNone/>
            </a:pPr>
            <a:endParaRPr lang="en-IN" sz="2800" dirty="0"/>
          </a:p>
          <a:p>
            <a:pPr marL="0" indent="0">
              <a:buNone/>
            </a:pPr>
            <a:endParaRPr lang="en-IN" sz="2800" dirty="0"/>
          </a:p>
          <a:p>
            <a:endParaRPr sz="2800" dirty="0"/>
          </a:p>
        </p:txBody>
      </p:sp>
      <p:pic>
        <p:nvPicPr>
          <p:cNvPr id="5" name="Picture 4">
            <a:extLst>
              <a:ext uri="{FF2B5EF4-FFF2-40B4-BE49-F238E27FC236}">
                <a16:creationId xmlns:a16="http://schemas.microsoft.com/office/drawing/2014/main" id="{D3C7A2B9-B8B9-68B6-AF7D-9AA2BFCEA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153686"/>
            <a:ext cx="7836303" cy="2597283"/>
          </a:xfrm>
          <a:prstGeom prst="rect">
            <a:avLst/>
          </a:prstGeom>
        </p:spPr>
      </p:pic>
      <p:pic>
        <p:nvPicPr>
          <p:cNvPr id="7" name="Picture 6">
            <a:extLst>
              <a:ext uri="{FF2B5EF4-FFF2-40B4-BE49-F238E27FC236}">
                <a16:creationId xmlns:a16="http://schemas.microsoft.com/office/drawing/2014/main" id="{FD9242B2-36CB-1C1B-3934-D92695EC4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27" y="3861047"/>
            <a:ext cx="7836303" cy="2743341"/>
          </a:xfrm>
          <a:prstGeom prst="rect">
            <a:avLst/>
          </a:prstGeom>
        </p:spPr>
      </p:pic>
    </p:spTree>
    <p:extLst>
      <p:ext uri="{BB962C8B-B14F-4D97-AF65-F5344CB8AC3E}">
        <p14:creationId xmlns:p14="http://schemas.microsoft.com/office/powerpoint/2010/main" val="47694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5360" y="5949280"/>
            <a:ext cx="9144000" cy="1143000"/>
          </a:xfrm>
        </p:spPr>
        <p:txBody>
          <a:bodyPr>
            <a:noAutofit/>
          </a:bodyPr>
          <a:lstStyle/>
          <a:p>
            <a:pPr marL="514350" indent="-514350">
              <a:buFont typeface="Arial" panose="020B0604020202020204" pitchFamily="34" charset="0"/>
              <a:buChar char="•"/>
            </a:pPr>
            <a:r>
              <a:rPr lang="en-IN" sz="3200" i="0" dirty="0">
                <a:ln w="0"/>
                <a:effectLst>
                  <a:outerShdw blurRad="38100" dist="25400" dir="5400000" algn="ctr" rotWithShape="0">
                    <a:srgbClr val="6E747A">
                      <a:alpha val="43000"/>
                    </a:srgbClr>
                  </a:outerShdw>
                </a:effectLst>
                <a:latin typeface="Söhne"/>
              </a:rPr>
              <a:t>Median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median_wholedataset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a:t>
            </a:r>
            <a:r>
              <a:rPr lang="en-IN" sz="3200" b="0" i="0" dirty="0" err="1">
                <a:solidFill>
                  <a:srgbClr val="FFFFFF"/>
                </a:solidFill>
                <a:effectLst/>
                <a:latin typeface="Söhne Mono"/>
              </a:rPr>
              <a:t>filtersize</a:t>
            </a:r>
            <a:r>
              <a:rPr lang="en-IN" sz="3200" b="0" i="0" dirty="0">
                <a:solidFill>
                  <a:srgbClr val="FFFFFF"/>
                </a:solidFill>
                <a:effectLst/>
                <a:latin typeface="Söhne Mono"/>
              </a:rPr>
              <a:t>, size):</a:t>
            </a:r>
            <a:br>
              <a:rPr lang="en-IN" sz="3200" b="0" i="0" dirty="0">
                <a:solidFill>
                  <a:srgbClr val="FFFFFF"/>
                </a:solidFill>
                <a:effectLst/>
                <a:latin typeface="Söhne Mono"/>
              </a:rPr>
            </a:br>
            <a:br>
              <a:rPr lang="en-IN" sz="3200" b="0" i="0" dirty="0">
                <a:solidFill>
                  <a:srgbClr val="FFFFFF"/>
                </a:solidFill>
                <a:effectLst/>
                <a:latin typeface="Söhne Mono"/>
              </a:rPr>
            </a:br>
            <a:r>
              <a:rPr lang="en-IN" sz="3200" i="0" dirty="0">
                <a:ln w="0"/>
                <a:effectLst>
                  <a:outerShdw blurRad="38100" dist="25400" dir="5400000" algn="ctr" rotWithShape="0">
                    <a:srgbClr val="6E747A">
                      <a:alpha val="43000"/>
                    </a:srgbClr>
                  </a:outerShdw>
                </a:effectLst>
                <a:latin typeface="Söhne"/>
              </a:rPr>
              <a:t>Gaussian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GaussianFilter_wholedataset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sigma): </a:t>
            </a:r>
            <a:br>
              <a:rPr lang="en-IN" sz="3200" b="0" i="0" dirty="0">
                <a:solidFill>
                  <a:srgbClr val="FFFFFF"/>
                </a:solidFill>
                <a:effectLst/>
                <a:latin typeface="Söhne Mono"/>
              </a:rPr>
            </a:br>
            <a:br>
              <a:rPr lang="en-IN" sz="3200" b="0" i="0" dirty="0">
                <a:solidFill>
                  <a:srgbClr val="D1D5DB"/>
                </a:solidFill>
                <a:effectLst/>
                <a:latin typeface="Söhne"/>
              </a:rPr>
            </a:br>
            <a:r>
              <a:rPr lang="en-IN" sz="3200" i="0" dirty="0">
                <a:ln w="0"/>
                <a:effectLst>
                  <a:outerShdw blurRad="38100" dist="25400" dir="5400000" algn="ctr" rotWithShape="0">
                    <a:srgbClr val="6E747A">
                      <a:alpha val="43000"/>
                    </a:srgbClr>
                  </a:outerShdw>
                </a:effectLst>
                <a:latin typeface="Söhne"/>
              </a:rPr>
              <a:t>Bilateral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BilateralFilter_wholedataset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a:t>
            </a:r>
            <a:r>
              <a:rPr lang="en-IN" sz="3200" b="0" i="0" dirty="0" err="1">
                <a:solidFill>
                  <a:srgbClr val="FFFFFF"/>
                </a:solidFill>
                <a:effectLst/>
                <a:latin typeface="Söhne Mono"/>
              </a:rPr>
              <a:t>sigma_color</a:t>
            </a:r>
            <a:r>
              <a:rPr lang="en-IN" sz="3200" b="0" i="0" dirty="0">
                <a:solidFill>
                  <a:srgbClr val="FFFFFF"/>
                </a:solidFill>
                <a:effectLst/>
                <a:latin typeface="Söhne Mono"/>
              </a:rPr>
              <a:t>, </a:t>
            </a:r>
            <a:r>
              <a:rPr lang="en-IN" sz="3200" b="0" i="0" dirty="0" err="1">
                <a:solidFill>
                  <a:srgbClr val="FFFFFF"/>
                </a:solidFill>
                <a:effectLst/>
                <a:latin typeface="Söhne Mono"/>
              </a:rPr>
              <a:t>sigma_spatial</a:t>
            </a:r>
            <a:r>
              <a:rPr lang="en-IN" sz="3200" b="0" i="0" dirty="0">
                <a:solidFill>
                  <a:srgbClr val="FFFFFF"/>
                </a:solidFill>
                <a:effectLst/>
                <a:latin typeface="Söhne Mono"/>
              </a:rPr>
              <a:t>, </a:t>
            </a:r>
            <a:r>
              <a:rPr lang="en-IN" sz="3200" b="0" i="0" dirty="0" err="1">
                <a:solidFill>
                  <a:srgbClr val="FFFFFF"/>
                </a:solidFill>
                <a:effectLst/>
                <a:latin typeface="Söhne Mono"/>
              </a:rPr>
              <a:t>channel_axis</a:t>
            </a:r>
            <a:r>
              <a:rPr lang="en-IN" sz="3200" b="0" i="0" dirty="0">
                <a:solidFill>
                  <a:srgbClr val="FFFFFF"/>
                </a:solidFill>
                <a:effectLst/>
                <a:latin typeface="Söhne Mono"/>
              </a:rPr>
              <a:t>, size):</a:t>
            </a:r>
            <a:br>
              <a:rPr lang="en-IN" sz="3200" b="0" i="0" dirty="0">
                <a:solidFill>
                  <a:srgbClr val="FFFFFF"/>
                </a:solidFill>
                <a:effectLst/>
                <a:latin typeface="Söhne Mono"/>
              </a:rPr>
            </a:br>
            <a:br>
              <a:rPr lang="en-IN" sz="3200" b="0" i="0" dirty="0">
                <a:solidFill>
                  <a:srgbClr val="D1D5DB"/>
                </a:solidFill>
                <a:effectLst/>
                <a:latin typeface="Söhne"/>
              </a:rPr>
            </a:br>
            <a:br>
              <a:rPr lang="en-IN" sz="3200" b="0" i="0" dirty="0">
                <a:solidFill>
                  <a:srgbClr val="D1D5DB"/>
                </a:solidFill>
                <a:effectLst/>
                <a:latin typeface="Söhne"/>
              </a:rPr>
            </a:br>
            <a:endParaRPr lang="en-IN" sz="5400" dirty="0"/>
          </a:p>
        </p:txBody>
      </p:sp>
    </p:spTree>
    <p:extLst>
      <p:ext uri="{BB962C8B-B14F-4D97-AF65-F5344CB8AC3E}">
        <p14:creationId xmlns:p14="http://schemas.microsoft.com/office/powerpoint/2010/main" val="337391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7368" y="5085184"/>
            <a:ext cx="9144000" cy="1143000"/>
          </a:xfrm>
        </p:spPr>
        <p:txBody>
          <a:bodyPr>
            <a:noAutofit/>
          </a:bodyPr>
          <a:lstStyle/>
          <a:p>
            <a:r>
              <a:rPr lang="en-IN" sz="2800" i="0" dirty="0">
                <a:ln w="0"/>
                <a:effectLst>
                  <a:outerShdw blurRad="38100" dist="25400" dir="5400000" algn="ctr" rotWithShape="0">
                    <a:srgbClr val="6E747A">
                      <a:alpha val="43000"/>
                    </a:srgbClr>
                  </a:outerShdw>
                </a:effectLst>
                <a:latin typeface="Söhne"/>
              </a:rPr>
              <a:t>Anisotropic Filtering</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AnisotropicFilter_wholedataset</a:t>
            </a:r>
            <a:r>
              <a:rPr lang="en-IN" sz="2800" b="0" i="0" dirty="0">
                <a:solidFill>
                  <a:srgbClr val="FFFFFF"/>
                </a:solidFill>
                <a:effectLst/>
                <a:latin typeface="Söhne Mono"/>
              </a:rPr>
              <a:t>(</a:t>
            </a:r>
            <a:r>
              <a:rPr lang="en-IN" sz="2800" b="0" i="0" dirty="0" err="1">
                <a:solidFill>
                  <a:srgbClr val="FFFFFF"/>
                </a:solidFill>
                <a:effectLst/>
                <a:latin typeface="Söhne Mono"/>
              </a:rPr>
              <a:t>noised_dataset</a:t>
            </a:r>
            <a:r>
              <a:rPr lang="en-IN" sz="2800" b="0" i="0" dirty="0">
                <a:solidFill>
                  <a:srgbClr val="FFFFFF"/>
                </a:solidFill>
                <a:effectLst/>
                <a:latin typeface="Söhne Mono"/>
              </a:rPr>
              <a:t>, </a:t>
            </a:r>
            <a:r>
              <a:rPr lang="en-IN" sz="2800" b="0" i="0" dirty="0" err="1">
                <a:solidFill>
                  <a:srgbClr val="FFFFFF"/>
                </a:solidFill>
                <a:effectLst/>
                <a:latin typeface="Söhne Mono"/>
              </a:rPr>
              <a:t>niter</a:t>
            </a:r>
            <a:r>
              <a:rPr lang="en-IN" sz="2800" b="0" i="0" dirty="0">
                <a:solidFill>
                  <a:srgbClr val="FFFFFF"/>
                </a:solidFill>
                <a:effectLst/>
                <a:latin typeface="Söhne Mono"/>
              </a:rPr>
              <a:t>, kappa, gamma, option, size):</a:t>
            </a:r>
            <a:br>
              <a:rPr lang="en-IN" sz="2800" b="0" i="0" dirty="0">
                <a:solidFill>
                  <a:srgbClr val="FFFFFF"/>
                </a:solidFill>
                <a:effectLst/>
                <a:latin typeface="Söhne Mono"/>
              </a:rPr>
            </a:br>
            <a:br>
              <a:rPr lang="en-IN" sz="2800" b="0" i="0" dirty="0">
                <a:solidFill>
                  <a:srgbClr val="D1D5DB"/>
                </a:solidFill>
                <a:effectLst/>
                <a:latin typeface="Söhne"/>
              </a:rPr>
            </a:br>
            <a:r>
              <a:rPr lang="en-IN" sz="2800" i="0" dirty="0">
                <a:ln w="0"/>
                <a:effectLst>
                  <a:outerShdw blurRad="38100" dist="25400" dir="5400000" algn="ctr" rotWithShape="0">
                    <a:srgbClr val="6E747A">
                      <a:alpha val="43000"/>
                    </a:srgbClr>
                  </a:outerShdw>
                </a:effectLst>
                <a:latin typeface="Söhne"/>
              </a:rPr>
              <a:t>Wavelet Denoising</a:t>
            </a:r>
            <a:br>
              <a:rPr lang="en-IN" sz="2800" b="0" i="0" dirty="0">
                <a:solidFill>
                  <a:srgbClr val="D1D5DB"/>
                </a:solidFill>
                <a:effectLst/>
                <a:latin typeface="Söhne"/>
              </a:rPr>
            </a:br>
            <a:r>
              <a:rPr lang="en-IN" sz="2800" b="0" i="0" dirty="0">
                <a:solidFill>
                  <a:srgbClr val="FFFFFF"/>
                </a:solidFill>
                <a:effectLst/>
                <a:latin typeface="Söhne Mono"/>
              </a:rPr>
              <a:t> </a:t>
            </a: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wavelet_wholedataset</a:t>
            </a:r>
            <a:r>
              <a:rPr lang="en-IN" sz="2800" b="0" i="0" dirty="0">
                <a:solidFill>
                  <a:srgbClr val="FFFFFF"/>
                </a:solidFill>
                <a:effectLst/>
                <a:latin typeface="Söhne Mono"/>
              </a:rPr>
              <a:t>(</a:t>
            </a:r>
            <a:r>
              <a:rPr lang="en-IN" sz="2800" b="0" i="0" dirty="0" err="1">
                <a:solidFill>
                  <a:srgbClr val="FFFFFF"/>
                </a:solidFill>
                <a:effectLst/>
                <a:latin typeface="Söhne Mono"/>
              </a:rPr>
              <a:t>noised_dataset</a:t>
            </a:r>
            <a:r>
              <a:rPr lang="en-IN" sz="2800" b="0" i="0" dirty="0">
                <a:solidFill>
                  <a:srgbClr val="FFFFFF"/>
                </a:solidFill>
                <a:effectLst/>
                <a:latin typeface="Söhne Mono"/>
              </a:rPr>
              <a:t>, sigma, </a:t>
            </a:r>
            <a:r>
              <a:rPr lang="en-IN" sz="2800" b="0" i="0" dirty="0" err="1">
                <a:solidFill>
                  <a:srgbClr val="FFFFFF"/>
                </a:solidFill>
                <a:effectLst/>
                <a:latin typeface="Söhne Mono"/>
              </a:rPr>
              <a:t>wavelet_levels</a:t>
            </a:r>
            <a:r>
              <a:rPr lang="en-IN" sz="2800" b="0" i="0" dirty="0">
                <a:solidFill>
                  <a:srgbClr val="FFFFFF"/>
                </a:solidFill>
                <a:effectLst/>
                <a:latin typeface="Söhne Mono"/>
              </a:rPr>
              <a:t>, size): </a:t>
            </a:r>
            <a:br>
              <a:rPr lang="en-IN" sz="2800" b="0" i="0" dirty="0">
                <a:solidFill>
                  <a:srgbClr val="FFFFFF"/>
                </a:solidFill>
                <a:effectLst/>
                <a:latin typeface="Söhne Mono"/>
              </a:rPr>
            </a:br>
            <a:br>
              <a:rPr lang="en-IN" sz="2800" b="0" i="0" dirty="0">
                <a:solidFill>
                  <a:srgbClr val="D1D5DB"/>
                </a:solidFill>
                <a:effectLst/>
                <a:latin typeface="Söhne"/>
              </a:rPr>
            </a:br>
            <a:r>
              <a:rPr lang="en-IN" sz="2800" i="0" dirty="0">
                <a:ln w="0"/>
                <a:effectLst>
                  <a:outerShdw blurRad="38100" dist="25400" dir="5400000" algn="ctr" rotWithShape="0">
                    <a:srgbClr val="6E747A">
                      <a:alpha val="43000"/>
                    </a:srgbClr>
                  </a:outerShdw>
                </a:effectLst>
                <a:latin typeface="Söhne"/>
              </a:rPr>
              <a:t>Non-local Means Denoising</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non_local_mean</a:t>
            </a:r>
            <a:r>
              <a:rPr lang="en-IN" sz="2800" b="0" i="0" dirty="0">
                <a:solidFill>
                  <a:srgbClr val="FFFFFF"/>
                </a:solidFill>
                <a:effectLst/>
                <a:latin typeface="Söhne Mono"/>
              </a:rPr>
              <a:t>(image): </a:t>
            </a:r>
            <a:br>
              <a:rPr lang="en-IN" sz="2800" b="0" i="0" dirty="0">
                <a:solidFill>
                  <a:srgbClr val="FFFFFF"/>
                </a:solidFill>
                <a:effectLst/>
                <a:latin typeface="Söhne Mono"/>
              </a:rPr>
            </a:br>
            <a:br>
              <a:rPr lang="en-IN" sz="2800" b="0" i="0" dirty="0">
                <a:solidFill>
                  <a:srgbClr val="D1D5DB"/>
                </a:solidFill>
                <a:effectLst/>
                <a:latin typeface="Söhne"/>
              </a:rPr>
            </a:br>
            <a:r>
              <a:rPr lang="en-IN" sz="2800" b="0" i="0" dirty="0">
                <a:solidFill>
                  <a:srgbClr val="D1D5DB"/>
                </a:solidFill>
                <a:effectLst/>
                <a:latin typeface="Söhne"/>
              </a:rPr>
              <a:t>OpenCV Bilateral Filter</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a:solidFill>
                  <a:srgbClr val="F22C3D"/>
                </a:solidFill>
                <a:effectLst/>
                <a:latin typeface="Söhne Mono"/>
              </a:rPr>
              <a:t>cv2bilateralFilter</a:t>
            </a:r>
            <a:r>
              <a:rPr lang="en-IN" sz="2800" b="0" i="0" dirty="0">
                <a:solidFill>
                  <a:srgbClr val="FFFFFF"/>
                </a:solidFill>
                <a:effectLst/>
                <a:latin typeface="Söhne Mono"/>
              </a:rPr>
              <a:t>(image, d, </a:t>
            </a:r>
            <a:r>
              <a:rPr lang="en-IN" sz="2800" b="0" i="0" dirty="0" err="1">
                <a:solidFill>
                  <a:srgbClr val="FFFFFF"/>
                </a:solidFill>
                <a:effectLst/>
                <a:latin typeface="Söhne Mono"/>
              </a:rPr>
              <a:t>sigmaColor</a:t>
            </a:r>
            <a:r>
              <a:rPr lang="en-IN" sz="2800" b="0" i="0" dirty="0">
                <a:solidFill>
                  <a:srgbClr val="FFFFFF"/>
                </a:solidFill>
                <a:effectLst/>
                <a:latin typeface="Söhne Mono"/>
              </a:rPr>
              <a:t>, </a:t>
            </a:r>
            <a:r>
              <a:rPr lang="en-IN" sz="2800" b="0" i="0" dirty="0" err="1">
                <a:solidFill>
                  <a:srgbClr val="FFFFFF"/>
                </a:solidFill>
                <a:effectLst/>
                <a:latin typeface="Söhne Mono"/>
              </a:rPr>
              <a:t>sigmaSpace</a:t>
            </a:r>
            <a:r>
              <a:rPr lang="en-IN" sz="2800" b="0" i="0" dirty="0">
                <a:solidFill>
                  <a:srgbClr val="FFFFFF"/>
                </a:solidFill>
                <a:effectLst/>
                <a:latin typeface="Söhne Mono"/>
              </a:rPr>
              <a:t>):</a:t>
            </a:r>
            <a:br>
              <a:rPr lang="en-IN" sz="2800" b="0" i="0" dirty="0">
                <a:solidFill>
                  <a:srgbClr val="FFFFFF"/>
                </a:solidFill>
                <a:effectLst/>
                <a:latin typeface="Söhne Mono"/>
              </a:rPr>
            </a:br>
            <a:endParaRPr lang="en-IN" sz="2800" dirty="0"/>
          </a:p>
        </p:txBody>
      </p:sp>
      <p:pic>
        <p:nvPicPr>
          <p:cNvPr id="2" name="Picture 1">
            <a:extLst>
              <a:ext uri="{FF2B5EF4-FFF2-40B4-BE49-F238E27FC236}">
                <a16:creationId xmlns:a16="http://schemas.microsoft.com/office/drawing/2014/main" id="{CFBBB2D2-01AB-BC4D-4208-83C51453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3482625"/>
            <a:ext cx="6192688" cy="2880320"/>
          </a:xfrm>
          <a:prstGeom prst="rect">
            <a:avLst/>
          </a:prstGeom>
        </p:spPr>
      </p:pic>
    </p:spTree>
    <p:extLst>
      <p:ext uri="{BB962C8B-B14F-4D97-AF65-F5344CB8AC3E}">
        <p14:creationId xmlns:p14="http://schemas.microsoft.com/office/powerpoint/2010/main" val="81313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0A98-E07A-B82A-D69F-CB7BD91E1F3F}"/>
              </a:ext>
            </a:extLst>
          </p:cNvPr>
          <p:cNvSpPr>
            <a:spLocks noGrp="1"/>
          </p:cNvSpPr>
          <p:nvPr>
            <p:ph type="title"/>
          </p:nvPr>
        </p:nvSpPr>
        <p:spPr/>
        <p:txBody>
          <a:bodyPr>
            <a:normAutofit fontScale="90000"/>
          </a:bodyPr>
          <a:lstStyle/>
          <a:p>
            <a:r>
              <a:rPr lang="en-IN" sz="4400" u="sng" dirty="0"/>
              <a:t>Metrics to check preprocessing efficiency:</a:t>
            </a:r>
          </a:p>
        </p:txBody>
      </p:sp>
      <p:sp>
        <p:nvSpPr>
          <p:cNvPr id="3" name="Content Placeholder 2">
            <a:extLst>
              <a:ext uri="{FF2B5EF4-FFF2-40B4-BE49-F238E27FC236}">
                <a16:creationId xmlns:a16="http://schemas.microsoft.com/office/drawing/2014/main" id="{ACFD41EA-A97A-F98A-5D16-6C901390A8E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3600" b="1" i="0" dirty="0">
                <a:ln w="22225">
                  <a:solidFill>
                    <a:schemeClr val="accent2"/>
                  </a:solidFill>
                  <a:prstDash val="solid"/>
                </a:ln>
                <a:solidFill>
                  <a:schemeClr val="accent2">
                    <a:lumMod val="40000"/>
                    <a:lumOff val="60000"/>
                  </a:schemeClr>
                </a:solidFill>
                <a:latin typeface="Söhne"/>
              </a:rPr>
              <a:t>SSID </a:t>
            </a:r>
          </a:p>
          <a:p>
            <a:pPr marL="0" indent="0" algn="l">
              <a:buNone/>
            </a:pPr>
            <a:r>
              <a:rPr lang="en-US" sz="2800" b="0" i="0" dirty="0">
                <a:solidFill>
                  <a:srgbClr val="D1D5DB"/>
                </a:solidFill>
                <a:effectLst/>
                <a:latin typeface="Söhne"/>
              </a:rPr>
              <a:t>measures the sum of squared differences between pixel intensities in two images.</a:t>
            </a:r>
          </a:p>
          <a:p>
            <a:pPr algn="l">
              <a:buFont typeface="Arial" panose="020B0604020202020204" pitchFamily="34" charset="0"/>
              <a:buChar char="•"/>
            </a:pPr>
            <a:r>
              <a:rPr lang="en-US" sz="3500" b="1" i="0" dirty="0">
                <a:ln w="22225">
                  <a:solidFill>
                    <a:schemeClr val="accent2"/>
                  </a:solidFill>
                  <a:prstDash val="solid"/>
                </a:ln>
                <a:solidFill>
                  <a:schemeClr val="accent2">
                    <a:lumMod val="40000"/>
                    <a:lumOff val="60000"/>
                  </a:schemeClr>
                </a:solidFill>
                <a:latin typeface="Söhne"/>
              </a:rPr>
              <a:t>MSE </a:t>
            </a:r>
          </a:p>
          <a:p>
            <a:pPr marL="0" indent="0" algn="l">
              <a:buNone/>
            </a:pPr>
            <a:r>
              <a:rPr lang="en-US" sz="2800" b="0" i="0" dirty="0">
                <a:solidFill>
                  <a:srgbClr val="D1D5DB"/>
                </a:solidFill>
                <a:effectLst/>
                <a:latin typeface="Söhne"/>
              </a:rPr>
              <a:t>measures the average of squared differences between pixel intensities in two images.</a:t>
            </a:r>
          </a:p>
          <a:p>
            <a:pPr algn="l">
              <a:buFont typeface="Arial" panose="020B0604020202020204" pitchFamily="34" charset="0"/>
              <a:buChar char="•"/>
            </a:pPr>
            <a:r>
              <a:rPr lang="en-US" sz="3500" b="1" i="0" dirty="0">
                <a:ln w="22225">
                  <a:solidFill>
                    <a:schemeClr val="accent2"/>
                  </a:solidFill>
                  <a:prstDash val="solid"/>
                </a:ln>
                <a:solidFill>
                  <a:schemeClr val="accent2">
                    <a:lumMod val="40000"/>
                    <a:lumOff val="60000"/>
                  </a:schemeClr>
                </a:solidFill>
                <a:latin typeface="Söhne"/>
              </a:rPr>
              <a:t>PSNR </a:t>
            </a:r>
          </a:p>
          <a:p>
            <a:pPr marL="0" indent="0" algn="l">
              <a:buNone/>
            </a:pPr>
            <a:r>
              <a:rPr lang="en-US" sz="2800" b="0" i="0" dirty="0">
                <a:solidFill>
                  <a:srgbClr val="D1D5DB"/>
                </a:solidFill>
                <a:effectLst/>
                <a:latin typeface="Söhne"/>
              </a:rPr>
              <a:t>measures the ratio of peak signal power to the noise power in an image.</a:t>
            </a:r>
          </a:p>
          <a:p>
            <a:endParaRPr lang="en-IN" sz="2800" dirty="0"/>
          </a:p>
        </p:txBody>
      </p:sp>
    </p:spTree>
    <p:extLst>
      <p:ext uri="{BB962C8B-B14F-4D97-AF65-F5344CB8AC3E}">
        <p14:creationId xmlns:p14="http://schemas.microsoft.com/office/powerpoint/2010/main" val="380553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8E53DAB-8CA8-4AD4-3845-ACC46081AA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376" y="1844824"/>
            <a:ext cx="11309046" cy="2880320"/>
          </a:xfrm>
        </p:spPr>
      </p:pic>
    </p:spTree>
    <p:extLst>
      <p:ext uri="{BB962C8B-B14F-4D97-AF65-F5344CB8AC3E}">
        <p14:creationId xmlns:p14="http://schemas.microsoft.com/office/powerpoint/2010/main" val="30035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400" y="190500"/>
            <a:ext cx="9144000" cy="1143000"/>
          </a:xfrm>
        </p:spPr>
        <p:txBody>
          <a:bodyPr>
            <a:normAutofit/>
          </a:bodyPr>
          <a:lstStyle/>
          <a:p>
            <a:r>
              <a:rPr lang="en-IN" sz="4000" u="sng" dirty="0"/>
              <a:t>Steps we analysed:</a:t>
            </a:r>
            <a:endParaRPr sz="4000" u="sng" dirty="0"/>
          </a:p>
        </p:txBody>
      </p:sp>
      <p:sp>
        <p:nvSpPr>
          <p:cNvPr id="14" name="Content Placeholder 13"/>
          <p:cNvSpPr>
            <a:spLocks noGrp="1"/>
          </p:cNvSpPr>
          <p:nvPr>
            <p:ph idx="1"/>
          </p:nvPr>
        </p:nvSpPr>
        <p:spPr/>
        <p:txBody>
          <a:bodyPr>
            <a:normAutofit/>
          </a:bodyPr>
          <a:lstStyle/>
          <a:p>
            <a:r>
              <a:rPr lang="en-IN" sz="4000" dirty="0"/>
              <a:t>Preprocessing</a:t>
            </a:r>
          </a:p>
          <a:p>
            <a:r>
              <a:rPr lang="en-IN" sz="4000" dirty="0"/>
              <a:t>Segmentation</a:t>
            </a:r>
          </a:p>
          <a:p>
            <a:r>
              <a:rPr lang="en-IN" sz="4000" dirty="0"/>
              <a:t>Feature extraction</a:t>
            </a:r>
          </a:p>
          <a:p>
            <a:r>
              <a:rPr lang="en-IN" sz="4000" dirty="0"/>
              <a:t>Classification</a:t>
            </a:r>
          </a:p>
          <a:p>
            <a:r>
              <a:rPr lang="en-IN" sz="4000" dirty="0"/>
              <a:t>Detection</a:t>
            </a:r>
          </a:p>
        </p:txBody>
      </p:sp>
    </p:spTree>
    <p:extLst>
      <p:ext uri="{BB962C8B-B14F-4D97-AF65-F5344CB8AC3E}">
        <p14:creationId xmlns:p14="http://schemas.microsoft.com/office/powerpoint/2010/main" val="376532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000" u="sng" dirty="0"/>
              <a:t>Conclusion</a:t>
            </a:r>
            <a:endParaRPr sz="4000" u="sng" dirty="0"/>
          </a:p>
        </p:txBody>
      </p:sp>
      <p:sp>
        <p:nvSpPr>
          <p:cNvPr id="14" name="Content Placeholder 13"/>
          <p:cNvSpPr>
            <a:spLocks noGrp="1"/>
          </p:cNvSpPr>
          <p:nvPr>
            <p:ph idx="1"/>
          </p:nvPr>
        </p:nvSpPr>
        <p:spPr/>
        <p:txBody>
          <a:bodyPr>
            <a:normAutofit/>
          </a:bodyPr>
          <a:lstStyle/>
          <a:p>
            <a:r>
              <a:rPr lang="en-US" sz="2800" b="0" i="0" dirty="0">
                <a:solidFill>
                  <a:srgbClr val="D1D5DB"/>
                </a:solidFill>
                <a:effectLst/>
                <a:latin typeface="Söhne"/>
              </a:rPr>
              <a:t>Image processing techniques play a crucial role in the detection of kidney stones. </a:t>
            </a:r>
          </a:p>
          <a:p>
            <a:r>
              <a:rPr lang="en-US" sz="2800" b="0" i="0" dirty="0">
                <a:solidFill>
                  <a:srgbClr val="D1D5DB"/>
                </a:solidFill>
                <a:effectLst/>
                <a:latin typeface="Söhne"/>
              </a:rPr>
              <a:t>By analyzing medical images such as X-rays or CT scans, image processing algorithms can enhance image quality, extract relevant features, and assist in the identification and diagnosis of kidney stones. </a:t>
            </a:r>
          </a:p>
          <a:p>
            <a:endParaRPr sz="3200" dirty="0"/>
          </a:p>
        </p:txBody>
      </p:sp>
    </p:spTree>
    <p:extLst>
      <p:ext uri="{BB962C8B-B14F-4D97-AF65-F5344CB8AC3E}">
        <p14:creationId xmlns:p14="http://schemas.microsoft.com/office/powerpoint/2010/main" val="5623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400" u="sng" dirty="0"/>
              <a:t>Improvements:</a:t>
            </a:r>
            <a:endParaRPr sz="4400" u="sng" dirty="0"/>
          </a:p>
        </p:txBody>
      </p:sp>
      <p:sp>
        <p:nvSpPr>
          <p:cNvPr id="14" name="Content Placeholder 13"/>
          <p:cNvSpPr>
            <a:spLocks noGrp="1"/>
          </p:cNvSpPr>
          <p:nvPr>
            <p:ph idx="1"/>
          </p:nvPr>
        </p:nvSpPr>
        <p:spPr/>
        <p:txBody>
          <a:bodyPr>
            <a:normAutofit/>
          </a:bodyPr>
          <a:lstStyle/>
          <a:p>
            <a:r>
              <a:rPr lang="en-IN" sz="3200" dirty="0"/>
              <a:t>Adopt a better denoising technique and try for more accuracy.</a:t>
            </a:r>
          </a:p>
          <a:p>
            <a:r>
              <a:rPr lang="en-IN" sz="3200" dirty="0"/>
              <a:t>Reduce epochs by better preprocessing.</a:t>
            </a:r>
          </a:p>
          <a:p>
            <a:r>
              <a:rPr lang="en-IN" sz="3200" dirty="0"/>
              <a:t>Compare with other classifiers like k-means, Random forest , other neural network models.</a:t>
            </a:r>
          </a:p>
          <a:p>
            <a:r>
              <a:rPr lang="en-IN" sz="3200" dirty="0"/>
              <a:t>Build confusion matrix for each and compare </a:t>
            </a:r>
            <a:r>
              <a:rPr lang="en-IN" sz="3200" dirty="0" err="1"/>
              <a:t>parrallely</a:t>
            </a:r>
            <a:r>
              <a:rPr lang="en-IN" sz="3200" dirty="0"/>
              <a:t>.</a:t>
            </a:r>
            <a:endParaRPr sz="3200" dirty="0"/>
          </a:p>
        </p:txBody>
      </p:sp>
    </p:spTree>
    <p:extLst>
      <p:ext uri="{BB962C8B-B14F-4D97-AF65-F5344CB8AC3E}">
        <p14:creationId xmlns:p14="http://schemas.microsoft.com/office/powerpoint/2010/main" val="302148548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197</TotalTime>
  <Words>849</Words>
  <Application>Microsoft Office PowerPoint</Application>
  <PresentationFormat>Widescreen</PresentationFormat>
  <Paragraphs>77</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Candara</vt:lpstr>
      <vt:lpstr>Consolas</vt:lpstr>
      <vt:lpstr>Söhne</vt:lpstr>
      <vt:lpstr>Söhne Mono</vt:lpstr>
      <vt:lpstr>Tech Computer 16x9</vt:lpstr>
      <vt:lpstr>Image preprocessing</vt:lpstr>
      <vt:lpstr>Preprocessing techniques for images:</vt:lpstr>
      <vt:lpstr>Median Filtering def median_wholedataset(noised_dataset, filtersize, size):  Gaussian Filtering def GaussianFilter_wholedataset(noised_dataset, sigma):   Bilateral Filtering def BilateralFilter_wholedataset(noised_dataset, sigma_color, sigma_spatial, channel_axis, size):   </vt:lpstr>
      <vt:lpstr>Anisotropic Filtering def AnisotropicFilter_wholedataset(noised_dataset, niter, kappa, gamma, option, size):  Wavelet Denoising  def wavelet_wholedataset(noised_dataset, sigma, wavelet_levels, size):   Non-local Means Denoising def non_local_mean(image):   OpenCV Bilateral Filter def cv2bilateralFilter(image, d, sigmaColor, sigmaSpace): </vt:lpstr>
      <vt:lpstr>Metrics to check preprocessing efficiency:</vt:lpstr>
      <vt:lpstr>PowerPoint Presentation</vt:lpstr>
      <vt:lpstr>Steps we analysed:</vt:lpstr>
      <vt:lpstr>Conclusion</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Akshay Bhagwat</dc:creator>
  <cp:lastModifiedBy>Akshay Bhagwat</cp:lastModifiedBy>
  <cp:revision>8</cp:revision>
  <dcterms:created xsi:type="dcterms:W3CDTF">2023-06-27T14:04:09Z</dcterms:created>
  <dcterms:modified xsi:type="dcterms:W3CDTF">2023-06-27T17:51:25Z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