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65" r:id="rId3"/>
    <p:sldId id="266" r:id="rId4"/>
    <p:sldId id="267" r:id="rId5"/>
    <p:sldId id="268" r:id="rId6"/>
    <p:sldId id="269" r:id="rId7"/>
    <p:sldId id="276" r:id="rId8"/>
    <p:sldId id="277" r:id="rId9"/>
    <p:sldId id="278" r:id="rId10"/>
    <p:sldId id="279" r:id="rId11"/>
    <p:sldId id="280" r:id="rId12"/>
    <p:sldId id="281" r:id="rId13"/>
    <p:sldId id="272" r:id="rId14"/>
    <p:sldId id="273" r:id="rId15"/>
    <p:sldId id="270"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271" r:id="rId36"/>
    <p:sldId id="28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3" d="100"/>
          <a:sy n="73" d="100"/>
        </p:scale>
        <p:origin x="404" y="3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6/28/2023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6/28/2023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err="1">
                <a:solidFill>
                  <a:srgbClr val="D1D5DB"/>
                </a:solidFill>
                <a:effectLst/>
                <a:latin typeface="Söhne"/>
              </a:rPr>
              <a:t>Nedd</a:t>
            </a:r>
            <a:r>
              <a:rPr lang="en-US" b="0" i="0" dirty="0">
                <a:solidFill>
                  <a:srgbClr val="D1D5DB"/>
                </a:solidFill>
                <a:effectLst/>
                <a:latin typeface="Söhne"/>
              </a:rPr>
              <a:t> for preprocessing:</a:t>
            </a:r>
          </a:p>
          <a:p>
            <a:pPr algn="l">
              <a:buFont typeface="Arial" panose="020B0604020202020204" pitchFamily="34" charset="0"/>
              <a:buChar char="•"/>
            </a:pPr>
            <a:r>
              <a:rPr lang="en-US" b="0" i="0" dirty="0">
                <a:solidFill>
                  <a:srgbClr val="D1D5DB"/>
                </a:solidFill>
                <a:effectLst/>
                <a:latin typeface="Söhne"/>
              </a:rPr>
              <a:t>Noise reduction</a:t>
            </a:r>
          </a:p>
          <a:p>
            <a:pPr algn="l">
              <a:buFont typeface="Arial" panose="020B0604020202020204" pitchFamily="34" charset="0"/>
              <a:buChar char="•"/>
            </a:pPr>
            <a:r>
              <a:rPr lang="en-US" b="0" i="0" dirty="0">
                <a:solidFill>
                  <a:srgbClr val="D1D5DB"/>
                </a:solidFill>
                <a:effectLst/>
                <a:latin typeface="Söhne"/>
              </a:rPr>
              <a:t>Contrast enhancement</a:t>
            </a:r>
          </a:p>
          <a:p>
            <a:pPr algn="l">
              <a:buFont typeface="Arial" panose="020B0604020202020204" pitchFamily="34" charset="0"/>
              <a:buChar char="•"/>
            </a:pPr>
            <a:r>
              <a:rPr lang="en-US" b="0" i="0" dirty="0">
                <a:solidFill>
                  <a:srgbClr val="D1D5DB"/>
                </a:solidFill>
                <a:effectLst/>
                <a:latin typeface="Söhne"/>
              </a:rPr>
              <a:t>Image smoothing</a:t>
            </a:r>
          </a:p>
          <a:p>
            <a:pPr algn="l">
              <a:buFont typeface="Arial" panose="020B0604020202020204" pitchFamily="34" charset="0"/>
              <a:buChar char="•"/>
            </a:pPr>
            <a:r>
              <a:rPr lang="en-US" b="0" i="0" dirty="0">
                <a:solidFill>
                  <a:srgbClr val="D1D5DB"/>
                </a:solidFill>
                <a:effectLst/>
                <a:latin typeface="Söhne"/>
              </a:rPr>
              <a:t>Image resizing and scaling</a:t>
            </a:r>
          </a:p>
          <a:p>
            <a:pPr algn="l">
              <a:buFont typeface="Arial" panose="020B0604020202020204" pitchFamily="34" charset="0"/>
              <a:buChar char="•"/>
            </a:pPr>
            <a:r>
              <a:rPr lang="en-US" b="0" i="0" dirty="0">
                <a:solidFill>
                  <a:srgbClr val="D1D5DB"/>
                </a:solidFill>
                <a:effectLst/>
                <a:latin typeface="Söhne"/>
              </a:rPr>
              <a:t>Image rotation and alignment</a:t>
            </a:r>
          </a:p>
          <a:p>
            <a:pPr algn="l">
              <a:buFont typeface="Arial" panose="020B0604020202020204" pitchFamily="34" charset="0"/>
              <a:buChar char="•"/>
            </a:pPr>
            <a:r>
              <a:rPr lang="en-US" b="0" i="0" dirty="0">
                <a:solidFill>
                  <a:srgbClr val="D1D5DB"/>
                </a:solidFill>
                <a:effectLst/>
                <a:latin typeface="Söhne"/>
              </a:rPr>
              <a:t>Image normalization</a:t>
            </a:r>
          </a:p>
          <a:p>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9</a:t>
            </a:fld>
            <a:endParaRPr lang="en-IN"/>
          </a:p>
        </p:txBody>
      </p:sp>
    </p:spTree>
    <p:extLst>
      <p:ext uri="{BB962C8B-B14F-4D97-AF65-F5344CB8AC3E}">
        <p14:creationId xmlns:p14="http://schemas.microsoft.com/office/powerpoint/2010/main" val="408920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err="1"/>
              <a:t>Techniwues</a:t>
            </a:r>
            <a:endParaRPr lang="en-IN" dirty="0"/>
          </a:p>
          <a:p>
            <a:pPr marL="171450" indent="-171450">
              <a:buFont typeface="Arial" panose="020B0604020202020204" pitchFamily="34" charset="0"/>
              <a:buChar char="•"/>
            </a:pPr>
            <a:r>
              <a:rPr lang="en-IN" dirty="0"/>
              <a:t>How to choose which one?</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Trade off</a:t>
            </a:r>
          </a:p>
        </p:txBody>
      </p:sp>
      <p:sp>
        <p:nvSpPr>
          <p:cNvPr id="4" name="Slide Number Placeholder 3"/>
          <p:cNvSpPr>
            <a:spLocks noGrp="1"/>
          </p:cNvSpPr>
          <p:nvPr>
            <p:ph type="sldNum" sz="quarter" idx="5"/>
          </p:nvPr>
        </p:nvSpPr>
        <p:spPr/>
        <p:txBody>
          <a:bodyPr/>
          <a:lstStyle/>
          <a:p>
            <a:fld id="{5EE2CF44-2B13-41B4-A334-1CDF534EEBBF}" type="slidenum">
              <a:rPr lang="en-IN" smtClean="0"/>
              <a:t>10</a:t>
            </a:fld>
            <a:endParaRPr lang="en-IN"/>
          </a:p>
        </p:txBody>
      </p:sp>
    </p:spTree>
    <p:extLst>
      <p:ext uri="{BB962C8B-B14F-4D97-AF65-F5344CB8AC3E}">
        <p14:creationId xmlns:p14="http://schemas.microsoft.com/office/powerpoint/2010/main" val="3749925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0" i="0" dirty="0">
                <a:solidFill>
                  <a:srgbClr val="D1D5DB"/>
                </a:solidFill>
                <a:effectLst/>
                <a:latin typeface="Söhne"/>
              </a:rPr>
              <a:t>Median Filtering: Salt-and-pepper noise, spiky noise, preserving edges.</a:t>
            </a:r>
          </a:p>
          <a:p>
            <a:pPr algn="l">
              <a:buFont typeface="+mj-lt"/>
              <a:buAutoNum type="arabicPeriod"/>
            </a:pPr>
            <a:r>
              <a:rPr lang="en-IN" b="0" i="0" dirty="0">
                <a:solidFill>
                  <a:srgbClr val="D1D5DB"/>
                </a:solidFill>
                <a:effectLst/>
                <a:latin typeface="Söhne"/>
              </a:rPr>
              <a:t>Gaussian Filtering: Smoothing, Gaussian noise, blurring.</a:t>
            </a:r>
          </a:p>
          <a:p>
            <a:pPr algn="l">
              <a:buFont typeface="+mj-lt"/>
              <a:buAutoNum type="arabicPeriod"/>
            </a:pPr>
            <a:r>
              <a:rPr lang="en-IN" b="0" i="0" dirty="0">
                <a:solidFill>
                  <a:srgbClr val="D1D5DB"/>
                </a:solidFill>
                <a:effectLst/>
                <a:latin typeface="Söhne"/>
              </a:rPr>
              <a:t>Bilateral Filtering: Smoothing, preserving edges, fine details, spatial proximity, intensity similarity.</a:t>
            </a:r>
          </a:p>
          <a:p>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11</a:t>
            </a:fld>
            <a:endParaRPr lang="en-IN"/>
          </a:p>
        </p:txBody>
      </p:sp>
    </p:spTree>
    <p:extLst>
      <p:ext uri="{BB962C8B-B14F-4D97-AF65-F5344CB8AC3E}">
        <p14:creationId xmlns:p14="http://schemas.microsoft.com/office/powerpoint/2010/main" val="249235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0" i="0" dirty="0">
                <a:solidFill>
                  <a:srgbClr val="D1D5DB"/>
                </a:solidFill>
                <a:effectLst/>
                <a:latin typeface="Söhne"/>
              </a:rPr>
              <a:t>Anisotropic Filtering: Medical images, microscopic images, preserving edges, specific applications.</a:t>
            </a:r>
          </a:p>
          <a:p>
            <a:pPr algn="l">
              <a:buFont typeface="+mj-lt"/>
              <a:buAutoNum type="arabicPeriod"/>
            </a:pPr>
            <a:r>
              <a:rPr lang="en-IN" b="0" i="0" dirty="0">
                <a:solidFill>
                  <a:srgbClr val="D1D5DB"/>
                </a:solidFill>
                <a:effectLst/>
                <a:latin typeface="Söhne"/>
              </a:rPr>
              <a:t>Wavelet Denoising: Various types of images, wavelet transforms, frequency bands, image details.</a:t>
            </a:r>
          </a:p>
          <a:p>
            <a:pPr algn="l">
              <a:buFont typeface="+mj-lt"/>
              <a:buAutoNum type="arabicPeriod"/>
            </a:pPr>
            <a:r>
              <a:rPr lang="en-IN" b="0" i="0" dirty="0">
                <a:solidFill>
                  <a:srgbClr val="D1D5DB"/>
                </a:solidFill>
                <a:effectLst/>
                <a:latin typeface="Söhne"/>
              </a:rPr>
              <a:t>Non-local Means Denoising: Textures, structures, redundancy, image content.</a:t>
            </a:r>
          </a:p>
          <a:p>
            <a:pPr algn="l">
              <a:buFont typeface="+mj-lt"/>
              <a:buAutoNum type="arabicPeriod"/>
            </a:pPr>
            <a:r>
              <a:rPr lang="en-IN" b="0" i="0" dirty="0">
                <a:solidFill>
                  <a:srgbClr val="D1D5DB"/>
                </a:solidFill>
                <a:effectLst/>
                <a:latin typeface="Söhne"/>
              </a:rPr>
              <a:t>OpenCV Bilateral Filter: Smoothing, preserving edges, fine details, OpenCV library.</a:t>
            </a:r>
          </a:p>
          <a:p>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12</a:t>
            </a:fld>
            <a:endParaRPr lang="en-IN"/>
          </a:p>
        </p:txBody>
      </p:sp>
    </p:spTree>
    <p:extLst>
      <p:ext uri="{BB962C8B-B14F-4D97-AF65-F5344CB8AC3E}">
        <p14:creationId xmlns:p14="http://schemas.microsoft.com/office/powerpoint/2010/main" val="2828108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SSID (Sum of Squared Intensity Differences) is a metric used to evaluate the similarity or dissimilarity between two images. A lower SSID value indicates a higher similarity between the images.</a:t>
            </a:r>
          </a:p>
          <a:p>
            <a:pPr algn="l"/>
            <a:endParaRPr lang="en-US" b="0" i="0" dirty="0">
              <a:solidFill>
                <a:srgbClr val="D1D5DB"/>
              </a:solidFill>
              <a:effectLst/>
              <a:latin typeface="Söhne"/>
            </a:endParaRPr>
          </a:p>
          <a:p>
            <a:pPr algn="l"/>
            <a:r>
              <a:rPr lang="en-US" b="0" i="0" dirty="0">
                <a:solidFill>
                  <a:srgbClr val="D1D5DB"/>
                </a:solidFill>
                <a:effectLst/>
                <a:latin typeface="Söhne"/>
              </a:rPr>
              <a:t>MSE (Mean Squared Error) is another commonly used metric for image quality assessment. Similar to SSID, a lower MSE value indicates a higher similarity between the images.</a:t>
            </a:r>
          </a:p>
          <a:p>
            <a:pPr algn="l"/>
            <a:endParaRPr lang="en-US" b="0" i="0" dirty="0">
              <a:solidFill>
                <a:srgbClr val="D1D5DB"/>
              </a:solidFill>
              <a:effectLst/>
              <a:latin typeface="Söhne"/>
            </a:endParaRPr>
          </a:p>
          <a:p>
            <a:pPr algn="l"/>
            <a:r>
              <a:rPr lang="en-US" b="0" i="0" dirty="0">
                <a:solidFill>
                  <a:srgbClr val="D1D5DB"/>
                </a:solidFill>
                <a:effectLst/>
                <a:latin typeface="Söhne"/>
              </a:rPr>
              <a:t>Peak Signal-to-Noise Ratio (PSNR) is a metric used to quantify the quality of an image reconstruction or denoising process. It measures the ratio of the peak signal power to the noise power in an image. PSNR is often expressed in decibels (dB), and a higher PSNR value indicates a higher quality image.</a:t>
            </a:r>
          </a:p>
          <a:p>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13</a:t>
            </a:fld>
            <a:endParaRPr lang="en-IN"/>
          </a:p>
        </p:txBody>
      </p:sp>
    </p:spTree>
    <p:extLst>
      <p:ext uri="{BB962C8B-B14F-4D97-AF65-F5344CB8AC3E}">
        <p14:creationId xmlns:p14="http://schemas.microsoft.com/office/powerpoint/2010/main" val="204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SSID (Sum of Squared Intensity Differences) is a metric used to evaluate the similarity or dissimilarity between two images. A lower SSID value indicates a higher similarity between the images.</a:t>
            </a:r>
          </a:p>
          <a:p>
            <a:pPr algn="l"/>
            <a:endParaRPr lang="en-US" b="0" i="0" dirty="0">
              <a:solidFill>
                <a:srgbClr val="D1D5DB"/>
              </a:solidFill>
              <a:effectLst/>
              <a:latin typeface="Söhne"/>
            </a:endParaRPr>
          </a:p>
          <a:p>
            <a:pPr algn="l"/>
            <a:r>
              <a:rPr lang="en-US" b="0" i="0" dirty="0">
                <a:solidFill>
                  <a:srgbClr val="D1D5DB"/>
                </a:solidFill>
                <a:effectLst/>
                <a:latin typeface="Söhne"/>
              </a:rPr>
              <a:t>MSE (Mean Squared Error) is another commonly used metric for image quality assessment. Similar to SSID, a lower MSE value indicates a higher similarity between the images.</a:t>
            </a:r>
          </a:p>
          <a:p>
            <a:pPr algn="l"/>
            <a:endParaRPr lang="en-US" b="0" i="0" dirty="0">
              <a:solidFill>
                <a:srgbClr val="D1D5DB"/>
              </a:solidFill>
              <a:effectLst/>
              <a:latin typeface="Söhne"/>
            </a:endParaRPr>
          </a:p>
          <a:p>
            <a:pPr algn="l"/>
            <a:r>
              <a:rPr lang="en-US" b="0" i="0" dirty="0">
                <a:solidFill>
                  <a:srgbClr val="D1D5DB"/>
                </a:solidFill>
                <a:effectLst/>
                <a:latin typeface="Söhne"/>
              </a:rPr>
              <a:t>Peak Signal-to-Noise Ratio (PSNR) is a metric used to quantify the quality of an image reconstruction or denoising process. It measures the ratio of the peak signal power to the noise power in an image. PSNR is often expressed in decibels (dB), and a higher PSNR value indicates a higher quality image.</a:t>
            </a:r>
          </a:p>
          <a:p>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14</a:t>
            </a:fld>
            <a:endParaRPr lang="en-IN"/>
          </a:p>
        </p:txBody>
      </p:sp>
    </p:spTree>
    <p:extLst>
      <p:ext uri="{BB962C8B-B14F-4D97-AF65-F5344CB8AC3E}">
        <p14:creationId xmlns:p14="http://schemas.microsoft.com/office/powerpoint/2010/main" val="4255208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FFFFFF"/>
                </a:solidFill>
                <a:effectLst/>
                <a:latin typeface="Söhne"/>
              </a:rPr>
              <a:t>Preprocessing: Image preprocessing techniques such as noise reduction, image enhancement, and normalization can improve the quality and clarity of kidney stone images, making them easier to analyze.</a:t>
            </a:r>
          </a:p>
          <a:p>
            <a:pPr algn="l">
              <a:buFont typeface="+mj-lt"/>
              <a:buAutoNum type="arabicPeriod"/>
            </a:pPr>
            <a:r>
              <a:rPr lang="en-US" b="0" i="0" dirty="0">
                <a:solidFill>
                  <a:srgbClr val="FFFFFF"/>
                </a:solidFill>
                <a:effectLst/>
                <a:latin typeface="Söhne"/>
              </a:rPr>
              <a:t>Segmentation: Techniques like thresholding, region growing, or active contour models can be applied to segment kidney stones effectively.</a:t>
            </a:r>
          </a:p>
          <a:p>
            <a:pPr algn="l">
              <a:buFont typeface="+mj-lt"/>
              <a:buAutoNum type="arabicPeriod"/>
            </a:pPr>
            <a:r>
              <a:rPr lang="en-US" b="0" i="0" dirty="0">
                <a:solidFill>
                  <a:srgbClr val="FFFFFF"/>
                </a:solidFill>
                <a:effectLst/>
                <a:latin typeface="Söhne"/>
              </a:rPr>
              <a:t>Feature Extraction: Extracting relevant features from the segmented kidney stone regions can aid in characterization and classification. Features such as shape, texture, intensity, and size can provide valuable information for differentiating types of kidney stones.</a:t>
            </a:r>
          </a:p>
          <a:p>
            <a:pPr algn="l">
              <a:buFont typeface="+mj-lt"/>
              <a:buAutoNum type="arabicPeriod"/>
            </a:pPr>
            <a:r>
              <a:rPr lang="en-US" b="0" i="0" dirty="0">
                <a:solidFill>
                  <a:srgbClr val="FFFFFF"/>
                </a:solidFill>
                <a:effectLst/>
                <a:latin typeface="Söhne"/>
              </a:rPr>
              <a:t>Classification: Machine learning and pattern recognition algorithms can be employed to classify kidney stones based on their features</a:t>
            </a:r>
          </a:p>
          <a:p>
            <a:pPr algn="l">
              <a:buFont typeface="+mj-lt"/>
              <a:buAutoNum type="arabicPeriod"/>
            </a:pPr>
            <a:r>
              <a:rPr lang="en-US" b="0" i="0" dirty="0">
                <a:solidFill>
                  <a:srgbClr val="FFFFFF"/>
                </a:solidFill>
                <a:effectLst/>
                <a:latin typeface="Söhne"/>
              </a:rPr>
              <a:t>Detection and Localization: Once the kidney stones are segmented and classified, the precise detection and localization of stones within the kidney or urinary tract can be performed. </a:t>
            </a:r>
            <a:br>
              <a:rPr lang="en-US" b="0" i="0" dirty="0">
                <a:solidFill>
                  <a:srgbClr val="FFFFFF"/>
                </a:solidFill>
                <a:effectLst/>
                <a:latin typeface="Söhne"/>
              </a:rPr>
            </a:br>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15</a:t>
            </a:fld>
            <a:endParaRPr lang="en-IN"/>
          </a:p>
        </p:txBody>
      </p:sp>
    </p:spTree>
    <p:extLst>
      <p:ext uri="{BB962C8B-B14F-4D97-AF65-F5344CB8AC3E}">
        <p14:creationId xmlns:p14="http://schemas.microsoft.com/office/powerpoint/2010/main" val="11020739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6/28/2023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6/28/2023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6/28/2023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6/28/2023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160" y="2679683"/>
            <a:ext cx="10058400" cy="1711037"/>
          </a:xfrm>
        </p:spPr>
        <p:txBody>
          <a:bodyPr/>
          <a:lstStyle/>
          <a:p>
            <a:r>
              <a:rPr lang="en-IN" dirty="0"/>
              <a:t>Kidney stone detection using DIP</a:t>
            </a:r>
            <a:endParaRPr dirty="0"/>
          </a:p>
        </p:txBody>
      </p:sp>
      <p:sp>
        <p:nvSpPr>
          <p:cNvPr id="3" name="Subtitle 2"/>
          <p:cNvSpPr>
            <a:spLocks noGrp="1"/>
          </p:cNvSpPr>
          <p:nvPr>
            <p:ph type="subTitle" idx="1"/>
          </p:nvPr>
        </p:nvSpPr>
        <p:spPr>
          <a:xfrm>
            <a:off x="1099565" y="4293096"/>
            <a:ext cx="10058400" cy="2220416"/>
          </a:xfrm>
        </p:spPr>
        <p:txBody>
          <a:bodyPr>
            <a:normAutofit/>
          </a:bodyPr>
          <a:lstStyle/>
          <a:p>
            <a:r>
              <a:rPr lang="en-IN" sz="3200" dirty="0"/>
              <a:t>AKSHAY P BHAGWAT    1BI20CS017</a:t>
            </a:r>
          </a:p>
          <a:p>
            <a:r>
              <a:rPr lang="en-IN" sz="3200" dirty="0"/>
              <a:t>BENAKA ADITYA       1BI20CS039</a:t>
            </a:r>
          </a:p>
          <a:p>
            <a:r>
              <a:rPr lang="en-IN" sz="3200" dirty="0"/>
              <a:t>ARYAMAN JALALI      1BI20CS032</a:t>
            </a:r>
          </a:p>
          <a:p>
            <a:r>
              <a:rPr lang="en-IN" sz="3200" dirty="0"/>
              <a:t>AAYUSH              1BI20CS002</a:t>
            </a:r>
          </a:p>
          <a:p>
            <a:endParaRPr sz="32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77888" y="-99392"/>
            <a:ext cx="9684568" cy="1143000"/>
          </a:xfrm>
        </p:spPr>
        <p:txBody>
          <a:bodyPr>
            <a:normAutofit fontScale="90000"/>
          </a:bodyPr>
          <a:lstStyle/>
          <a:p>
            <a:r>
              <a:rPr lang="en-IN" sz="4000" u="sng" dirty="0"/>
              <a:t>Preprocessing techniques for images:</a:t>
            </a:r>
            <a:endParaRPr sz="4400" u="sng" dirty="0"/>
          </a:p>
        </p:txBody>
      </p:sp>
      <p:sp>
        <p:nvSpPr>
          <p:cNvPr id="14" name="Content Placeholder 13"/>
          <p:cNvSpPr>
            <a:spLocks noGrp="1"/>
          </p:cNvSpPr>
          <p:nvPr>
            <p:ph idx="1"/>
          </p:nvPr>
        </p:nvSpPr>
        <p:spPr>
          <a:xfrm>
            <a:off x="1508920" y="1844824"/>
            <a:ext cx="9144000" cy="4267200"/>
          </a:xfrm>
        </p:spPr>
        <p:txBody>
          <a:bodyPr>
            <a:normAutofit/>
          </a:bodyPr>
          <a:lstStyle/>
          <a:p>
            <a:pPr marL="0" indent="0">
              <a:buNone/>
            </a:pPr>
            <a:endParaRPr lang="en-IN" sz="2800" dirty="0"/>
          </a:p>
          <a:p>
            <a:pPr marL="0" indent="0">
              <a:buNone/>
            </a:pPr>
            <a:endParaRPr lang="en-IN" sz="2800" dirty="0"/>
          </a:p>
          <a:p>
            <a:endParaRPr sz="2800" dirty="0"/>
          </a:p>
        </p:txBody>
      </p:sp>
      <p:pic>
        <p:nvPicPr>
          <p:cNvPr id="5" name="Picture 4">
            <a:extLst>
              <a:ext uri="{FF2B5EF4-FFF2-40B4-BE49-F238E27FC236}">
                <a16:creationId xmlns:a16="http://schemas.microsoft.com/office/drawing/2014/main" id="{D3C7A2B9-B8B9-68B6-AF7D-9AA2BFCEA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528" y="1153686"/>
            <a:ext cx="7836303" cy="2597283"/>
          </a:xfrm>
          <a:prstGeom prst="rect">
            <a:avLst/>
          </a:prstGeom>
        </p:spPr>
      </p:pic>
      <p:pic>
        <p:nvPicPr>
          <p:cNvPr id="7" name="Picture 6">
            <a:extLst>
              <a:ext uri="{FF2B5EF4-FFF2-40B4-BE49-F238E27FC236}">
                <a16:creationId xmlns:a16="http://schemas.microsoft.com/office/drawing/2014/main" id="{FD9242B2-36CB-1C1B-3934-D92695EC40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527" y="3861047"/>
            <a:ext cx="7836303" cy="2743341"/>
          </a:xfrm>
          <a:prstGeom prst="rect">
            <a:avLst/>
          </a:prstGeom>
        </p:spPr>
      </p:pic>
    </p:spTree>
    <p:extLst>
      <p:ext uri="{BB962C8B-B14F-4D97-AF65-F5344CB8AC3E}">
        <p14:creationId xmlns:p14="http://schemas.microsoft.com/office/powerpoint/2010/main" val="47694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35360" y="5949280"/>
            <a:ext cx="9144000" cy="1143000"/>
          </a:xfrm>
        </p:spPr>
        <p:txBody>
          <a:bodyPr>
            <a:noAutofit/>
          </a:bodyPr>
          <a:lstStyle/>
          <a:p>
            <a:pPr marL="514350" indent="-514350">
              <a:buFont typeface="Arial" panose="020B0604020202020204" pitchFamily="34" charset="0"/>
              <a:buChar char="•"/>
            </a:pPr>
            <a:r>
              <a:rPr lang="en-IN" sz="3200" i="0" dirty="0">
                <a:ln w="0"/>
                <a:effectLst>
                  <a:outerShdw blurRad="38100" dist="25400" dir="5400000" algn="ctr" rotWithShape="0">
                    <a:srgbClr val="6E747A">
                      <a:alpha val="43000"/>
                    </a:srgbClr>
                  </a:outerShdw>
                </a:effectLst>
                <a:latin typeface="Söhne"/>
              </a:rPr>
              <a:t>Median Filtering</a:t>
            </a:r>
            <a:br>
              <a:rPr lang="en-IN" sz="3200" b="0" i="0" dirty="0">
                <a:solidFill>
                  <a:srgbClr val="D1D5DB"/>
                </a:solidFill>
                <a:effectLst/>
                <a:latin typeface="Söhne"/>
              </a:rPr>
            </a:br>
            <a:r>
              <a:rPr lang="en-IN" sz="3200" b="0" i="0" dirty="0">
                <a:solidFill>
                  <a:srgbClr val="2E95D3"/>
                </a:solidFill>
                <a:effectLst/>
                <a:latin typeface="Söhne Mono"/>
              </a:rPr>
              <a:t>def</a:t>
            </a:r>
            <a:r>
              <a:rPr lang="en-IN" sz="3200" b="0" i="0" dirty="0">
                <a:solidFill>
                  <a:srgbClr val="FFFFFF"/>
                </a:solidFill>
                <a:effectLst/>
                <a:latin typeface="Söhne Mono"/>
              </a:rPr>
              <a:t> </a:t>
            </a:r>
            <a:r>
              <a:rPr lang="en-IN" sz="3200" b="0" i="0" dirty="0" err="1">
                <a:solidFill>
                  <a:srgbClr val="F22C3D"/>
                </a:solidFill>
                <a:effectLst/>
                <a:latin typeface="Söhne Mono"/>
              </a:rPr>
              <a:t>median_wholedataset</a:t>
            </a:r>
            <a:r>
              <a:rPr lang="en-IN" sz="3200" b="0" i="0" dirty="0">
                <a:solidFill>
                  <a:srgbClr val="FFFFFF"/>
                </a:solidFill>
                <a:effectLst/>
                <a:latin typeface="Söhne Mono"/>
              </a:rPr>
              <a:t>(</a:t>
            </a:r>
            <a:r>
              <a:rPr lang="en-IN" sz="3200" b="0" i="0" dirty="0" err="1">
                <a:solidFill>
                  <a:srgbClr val="FFFFFF"/>
                </a:solidFill>
                <a:effectLst/>
                <a:latin typeface="Söhne Mono"/>
              </a:rPr>
              <a:t>noised_dataset</a:t>
            </a:r>
            <a:r>
              <a:rPr lang="en-IN" sz="3200" b="0" i="0" dirty="0">
                <a:solidFill>
                  <a:srgbClr val="FFFFFF"/>
                </a:solidFill>
                <a:effectLst/>
                <a:latin typeface="Söhne Mono"/>
              </a:rPr>
              <a:t>, </a:t>
            </a:r>
            <a:r>
              <a:rPr lang="en-IN" sz="3200" b="0" i="0" dirty="0" err="1">
                <a:solidFill>
                  <a:srgbClr val="FFFFFF"/>
                </a:solidFill>
                <a:effectLst/>
                <a:latin typeface="Söhne Mono"/>
              </a:rPr>
              <a:t>filtersize</a:t>
            </a:r>
            <a:r>
              <a:rPr lang="en-IN" sz="3200" b="0" i="0" dirty="0">
                <a:solidFill>
                  <a:srgbClr val="FFFFFF"/>
                </a:solidFill>
                <a:effectLst/>
                <a:latin typeface="Söhne Mono"/>
              </a:rPr>
              <a:t>, size):</a:t>
            </a:r>
            <a:br>
              <a:rPr lang="en-IN" sz="3200" b="0" i="0" dirty="0">
                <a:solidFill>
                  <a:srgbClr val="FFFFFF"/>
                </a:solidFill>
                <a:effectLst/>
                <a:latin typeface="Söhne Mono"/>
              </a:rPr>
            </a:br>
            <a:br>
              <a:rPr lang="en-IN" sz="3200" b="0" i="0" dirty="0">
                <a:solidFill>
                  <a:srgbClr val="FFFFFF"/>
                </a:solidFill>
                <a:effectLst/>
                <a:latin typeface="Söhne Mono"/>
              </a:rPr>
            </a:br>
            <a:r>
              <a:rPr lang="en-IN" sz="3200" i="0" dirty="0">
                <a:ln w="0"/>
                <a:effectLst>
                  <a:outerShdw blurRad="38100" dist="25400" dir="5400000" algn="ctr" rotWithShape="0">
                    <a:srgbClr val="6E747A">
                      <a:alpha val="43000"/>
                    </a:srgbClr>
                  </a:outerShdw>
                </a:effectLst>
                <a:latin typeface="Söhne"/>
              </a:rPr>
              <a:t>Gaussian Filtering</a:t>
            </a:r>
            <a:br>
              <a:rPr lang="en-IN" sz="3200" b="0" i="0" dirty="0">
                <a:solidFill>
                  <a:srgbClr val="D1D5DB"/>
                </a:solidFill>
                <a:effectLst/>
                <a:latin typeface="Söhne"/>
              </a:rPr>
            </a:br>
            <a:r>
              <a:rPr lang="en-IN" sz="3200" b="0" i="0" dirty="0">
                <a:solidFill>
                  <a:srgbClr val="2E95D3"/>
                </a:solidFill>
                <a:effectLst/>
                <a:latin typeface="Söhne Mono"/>
              </a:rPr>
              <a:t>def</a:t>
            </a:r>
            <a:r>
              <a:rPr lang="en-IN" sz="3200" b="0" i="0" dirty="0">
                <a:solidFill>
                  <a:srgbClr val="FFFFFF"/>
                </a:solidFill>
                <a:effectLst/>
                <a:latin typeface="Söhne Mono"/>
              </a:rPr>
              <a:t> </a:t>
            </a:r>
            <a:r>
              <a:rPr lang="en-IN" sz="3200" b="0" i="0" dirty="0" err="1">
                <a:solidFill>
                  <a:srgbClr val="F22C3D"/>
                </a:solidFill>
                <a:effectLst/>
                <a:latin typeface="Söhne Mono"/>
              </a:rPr>
              <a:t>GaussianFilter_wholedataset</a:t>
            </a:r>
            <a:r>
              <a:rPr lang="en-IN" sz="3200" b="0" i="0" dirty="0">
                <a:solidFill>
                  <a:srgbClr val="FFFFFF"/>
                </a:solidFill>
                <a:effectLst/>
                <a:latin typeface="Söhne Mono"/>
              </a:rPr>
              <a:t>(</a:t>
            </a:r>
            <a:r>
              <a:rPr lang="en-IN" sz="3200" b="0" i="0" dirty="0" err="1">
                <a:solidFill>
                  <a:srgbClr val="FFFFFF"/>
                </a:solidFill>
                <a:effectLst/>
                <a:latin typeface="Söhne Mono"/>
              </a:rPr>
              <a:t>noised_dataset</a:t>
            </a:r>
            <a:r>
              <a:rPr lang="en-IN" sz="3200" b="0" i="0" dirty="0">
                <a:solidFill>
                  <a:srgbClr val="FFFFFF"/>
                </a:solidFill>
                <a:effectLst/>
                <a:latin typeface="Söhne Mono"/>
              </a:rPr>
              <a:t>, sigma): </a:t>
            </a:r>
            <a:br>
              <a:rPr lang="en-IN" sz="3200" b="0" i="0" dirty="0">
                <a:solidFill>
                  <a:srgbClr val="FFFFFF"/>
                </a:solidFill>
                <a:effectLst/>
                <a:latin typeface="Söhne Mono"/>
              </a:rPr>
            </a:br>
            <a:br>
              <a:rPr lang="en-IN" sz="3200" b="0" i="0" dirty="0">
                <a:solidFill>
                  <a:srgbClr val="D1D5DB"/>
                </a:solidFill>
                <a:effectLst/>
                <a:latin typeface="Söhne"/>
              </a:rPr>
            </a:br>
            <a:r>
              <a:rPr lang="en-IN" sz="3200" i="0" dirty="0">
                <a:ln w="0"/>
                <a:effectLst>
                  <a:outerShdw blurRad="38100" dist="25400" dir="5400000" algn="ctr" rotWithShape="0">
                    <a:srgbClr val="6E747A">
                      <a:alpha val="43000"/>
                    </a:srgbClr>
                  </a:outerShdw>
                </a:effectLst>
                <a:latin typeface="Söhne"/>
              </a:rPr>
              <a:t>Bilateral Filtering</a:t>
            </a:r>
            <a:br>
              <a:rPr lang="en-IN" sz="3200" b="0" i="0" dirty="0">
                <a:solidFill>
                  <a:srgbClr val="D1D5DB"/>
                </a:solidFill>
                <a:effectLst/>
                <a:latin typeface="Söhne"/>
              </a:rPr>
            </a:br>
            <a:r>
              <a:rPr lang="en-IN" sz="3200" b="0" i="0" dirty="0">
                <a:solidFill>
                  <a:srgbClr val="2E95D3"/>
                </a:solidFill>
                <a:effectLst/>
                <a:latin typeface="Söhne Mono"/>
              </a:rPr>
              <a:t>def</a:t>
            </a:r>
            <a:r>
              <a:rPr lang="en-IN" sz="3200" b="0" i="0" dirty="0">
                <a:solidFill>
                  <a:srgbClr val="FFFFFF"/>
                </a:solidFill>
                <a:effectLst/>
                <a:latin typeface="Söhne Mono"/>
              </a:rPr>
              <a:t> </a:t>
            </a:r>
            <a:r>
              <a:rPr lang="en-IN" sz="3200" b="0" i="0" dirty="0" err="1">
                <a:solidFill>
                  <a:srgbClr val="F22C3D"/>
                </a:solidFill>
                <a:effectLst/>
                <a:latin typeface="Söhne Mono"/>
              </a:rPr>
              <a:t>BilateralFilter_wholedataset</a:t>
            </a:r>
            <a:r>
              <a:rPr lang="en-IN" sz="3200" b="0" i="0" dirty="0">
                <a:solidFill>
                  <a:srgbClr val="FFFFFF"/>
                </a:solidFill>
                <a:effectLst/>
                <a:latin typeface="Söhne Mono"/>
              </a:rPr>
              <a:t>(</a:t>
            </a:r>
            <a:r>
              <a:rPr lang="en-IN" sz="3200" b="0" i="0" dirty="0" err="1">
                <a:solidFill>
                  <a:srgbClr val="FFFFFF"/>
                </a:solidFill>
                <a:effectLst/>
                <a:latin typeface="Söhne Mono"/>
              </a:rPr>
              <a:t>noised_dataset</a:t>
            </a:r>
            <a:r>
              <a:rPr lang="en-IN" sz="3200" b="0" i="0" dirty="0">
                <a:solidFill>
                  <a:srgbClr val="FFFFFF"/>
                </a:solidFill>
                <a:effectLst/>
                <a:latin typeface="Söhne Mono"/>
              </a:rPr>
              <a:t>, </a:t>
            </a:r>
            <a:r>
              <a:rPr lang="en-IN" sz="3200" b="0" i="0" dirty="0" err="1">
                <a:solidFill>
                  <a:srgbClr val="FFFFFF"/>
                </a:solidFill>
                <a:effectLst/>
                <a:latin typeface="Söhne Mono"/>
              </a:rPr>
              <a:t>sigma_color</a:t>
            </a:r>
            <a:r>
              <a:rPr lang="en-IN" sz="3200" b="0" i="0" dirty="0">
                <a:solidFill>
                  <a:srgbClr val="FFFFFF"/>
                </a:solidFill>
                <a:effectLst/>
                <a:latin typeface="Söhne Mono"/>
              </a:rPr>
              <a:t>, </a:t>
            </a:r>
            <a:r>
              <a:rPr lang="en-IN" sz="3200" b="0" i="0" dirty="0" err="1">
                <a:solidFill>
                  <a:srgbClr val="FFFFFF"/>
                </a:solidFill>
                <a:effectLst/>
                <a:latin typeface="Söhne Mono"/>
              </a:rPr>
              <a:t>sigma_spatial</a:t>
            </a:r>
            <a:r>
              <a:rPr lang="en-IN" sz="3200" b="0" i="0" dirty="0">
                <a:solidFill>
                  <a:srgbClr val="FFFFFF"/>
                </a:solidFill>
                <a:effectLst/>
                <a:latin typeface="Söhne Mono"/>
              </a:rPr>
              <a:t>, </a:t>
            </a:r>
            <a:r>
              <a:rPr lang="en-IN" sz="3200" b="0" i="0" dirty="0" err="1">
                <a:solidFill>
                  <a:srgbClr val="FFFFFF"/>
                </a:solidFill>
                <a:effectLst/>
                <a:latin typeface="Söhne Mono"/>
              </a:rPr>
              <a:t>channel_axis</a:t>
            </a:r>
            <a:r>
              <a:rPr lang="en-IN" sz="3200" b="0" i="0" dirty="0">
                <a:solidFill>
                  <a:srgbClr val="FFFFFF"/>
                </a:solidFill>
                <a:effectLst/>
                <a:latin typeface="Söhne Mono"/>
              </a:rPr>
              <a:t>, size):</a:t>
            </a:r>
            <a:br>
              <a:rPr lang="en-IN" sz="3200" b="0" i="0" dirty="0">
                <a:solidFill>
                  <a:srgbClr val="FFFFFF"/>
                </a:solidFill>
                <a:effectLst/>
                <a:latin typeface="Söhne Mono"/>
              </a:rPr>
            </a:br>
            <a:br>
              <a:rPr lang="en-IN" sz="3200" b="0" i="0" dirty="0">
                <a:solidFill>
                  <a:srgbClr val="D1D5DB"/>
                </a:solidFill>
                <a:effectLst/>
                <a:latin typeface="Söhne"/>
              </a:rPr>
            </a:br>
            <a:br>
              <a:rPr lang="en-IN" sz="3200" b="0" i="0" dirty="0">
                <a:solidFill>
                  <a:srgbClr val="D1D5DB"/>
                </a:solidFill>
                <a:effectLst/>
                <a:latin typeface="Söhne"/>
              </a:rPr>
            </a:br>
            <a:endParaRPr lang="en-IN" sz="5400" dirty="0"/>
          </a:p>
        </p:txBody>
      </p:sp>
    </p:spTree>
    <p:extLst>
      <p:ext uri="{BB962C8B-B14F-4D97-AF65-F5344CB8AC3E}">
        <p14:creationId xmlns:p14="http://schemas.microsoft.com/office/powerpoint/2010/main" val="3373915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7368" y="5085184"/>
            <a:ext cx="9144000" cy="1143000"/>
          </a:xfrm>
        </p:spPr>
        <p:txBody>
          <a:bodyPr>
            <a:noAutofit/>
          </a:bodyPr>
          <a:lstStyle/>
          <a:p>
            <a:r>
              <a:rPr lang="en-IN" sz="2800" i="0" dirty="0">
                <a:ln w="0"/>
                <a:effectLst>
                  <a:outerShdw blurRad="38100" dist="25400" dir="5400000" algn="ctr" rotWithShape="0">
                    <a:srgbClr val="6E747A">
                      <a:alpha val="43000"/>
                    </a:srgbClr>
                  </a:outerShdw>
                </a:effectLst>
                <a:latin typeface="Söhne"/>
              </a:rPr>
              <a:t>Anisotropic Filtering</a:t>
            </a:r>
            <a:br>
              <a:rPr lang="en-IN" sz="2800" b="0" i="0" dirty="0">
                <a:solidFill>
                  <a:srgbClr val="D1D5DB"/>
                </a:solidFill>
                <a:effectLst/>
                <a:latin typeface="Söhne"/>
              </a:rPr>
            </a:br>
            <a:r>
              <a:rPr lang="en-IN" sz="2800" b="0" i="0" dirty="0">
                <a:solidFill>
                  <a:srgbClr val="2E95D3"/>
                </a:solidFill>
                <a:effectLst/>
                <a:latin typeface="Söhne Mono"/>
              </a:rPr>
              <a:t>def</a:t>
            </a:r>
            <a:r>
              <a:rPr lang="en-IN" sz="2800" b="0" i="0" dirty="0">
                <a:solidFill>
                  <a:srgbClr val="FFFFFF"/>
                </a:solidFill>
                <a:effectLst/>
                <a:latin typeface="Söhne Mono"/>
              </a:rPr>
              <a:t> </a:t>
            </a:r>
            <a:r>
              <a:rPr lang="en-IN" sz="2800" b="0" i="0" dirty="0" err="1">
                <a:solidFill>
                  <a:srgbClr val="F22C3D"/>
                </a:solidFill>
                <a:effectLst/>
                <a:latin typeface="Söhne Mono"/>
              </a:rPr>
              <a:t>AnisotropicFilter_wholedataset</a:t>
            </a:r>
            <a:r>
              <a:rPr lang="en-IN" sz="2800" b="0" i="0" dirty="0">
                <a:solidFill>
                  <a:srgbClr val="FFFFFF"/>
                </a:solidFill>
                <a:effectLst/>
                <a:latin typeface="Söhne Mono"/>
              </a:rPr>
              <a:t>(</a:t>
            </a:r>
            <a:r>
              <a:rPr lang="en-IN" sz="2800" b="0" i="0" dirty="0" err="1">
                <a:solidFill>
                  <a:srgbClr val="FFFFFF"/>
                </a:solidFill>
                <a:effectLst/>
                <a:latin typeface="Söhne Mono"/>
              </a:rPr>
              <a:t>noised_dataset</a:t>
            </a:r>
            <a:r>
              <a:rPr lang="en-IN" sz="2800" b="0" i="0" dirty="0">
                <a:solidFill>
                  <a:srgbClr val="FFFFFF"/>
                </a:solidFill>
                <a:effectLst/>
                <a:latin typeface="Söhne Mono"/>
              </a:rPr>
              <a:t>, </a:t>
            </a:r>
            <a:r>
              <a:rPr lang="en-IN" sz="2800" b="0" i="0" dirty="0" err="1">
                <a:solidFill>
                  <a:srgbClr val="FFFFFF"/>
                </a:solidFill>
                <a:effectLst/>
                <a:latin typeface="Söhne Mono"/>
              </a:rPr>
              <a:t>niter</a:t>
            </a:r>
            <a:r>
              <a:rPr lang="en-IN" sz="2800" b="0" i="0" dirty="0">
                <a:solidFill>
                  <a:srgbClr val="FFFFFF"/>
                </a:solidFill>
                <a:effectLst/>
                <a:latin typeface="Söhne Mono"/>
              </a:rPr>
              <a:t>, kappa, gamma, option, size):</a:t>
            </a:r>
            <a:br>
              <a:rPr lang="en-IN" sz="2800" b="0" i="0" dirty="0">
                <a:solidFill>
                  <a:srgbClr val="FFFFFF"/>
                </a:solidFill>
                <a:effectLst/>
                <a:latin typeface="Söhne Mono"/>
              </a:rPr>
            </a:br>
            <a:br>
              <a:rPr lang="en-IN" sz="2800" b="0" i="0" dirty="0">
                <a:solidFill>
                  <a:srgbClr val="D1D5DB"/>
                </a:solidFill>
                <a:effectLst/>
                <a:latin typeface="Söhne"/>
              </a:rPr>
            </a:br>
            <a:r>
              <a:rPr lang="en-IN" sz="2800" i="0" dirty="0">
                <a:ln w="0"/>
                <a:effectLst>
                  <a:outerShdw blurRad="38100" dist="25400" dir="5400000" algn="ctr" rotWithShape="0">
                    <a:srgbClr val="6E747A">
                      <a:alpha val="43000"/>
                    </a:srgbClr>
                  </a:outerShdw>
                </a:effectLst>
                <a:latin typeface="Söhne"/>
              </a:rPr>
              <a:t>Wavelet Denoising</a:t>
            </a:r>
            <a:br>
              <a:rPr lang="en-IN" sz="2800" b="0" i="0" dirty="0">
                <a:solidFill>
                  <a:srgbClr val="D1D5DB"/>
                </a:solidFill>
                <a:effectLst/>
                <a:latin typeface="Söhne"/>
              </a:rPr>
            </a:br>
            <a:r>
              <a:rPr lang="en-IN" sz="2800" b="0" i="0" dirty="0">
                <a:solidFill>
                  <a:srgbClr val="FFFFFF"/>
                </a:solidFill>
                <a:effectLst/>
                <a:latin typeface="Söhne Mono"/>
              </a:rPr>
              <a:t> </a:t>
            </a:r>
            <a:r>
              <a:rPr lang="en-IN" sz="2800" b="0" i="0" dirty="0">
                <a:solidFill>
                  <a:srgbClr val="2E95D3"/>
                </a:solidFill>
                <a:effectLst/>
                <a:latin typeface="Söhne Mono"/>
              </a:rPr>
              <a:t>def</a:t>
            </a:r>
            <a:r>
              <a:rPr lang="en-IN" sz="2800" b="0" i="0" dirty="0">
                <a:solidFill>
                  <a:srgbClr val="FFFFFF"/>
                </a:solidFill>
                <a:effectLst/>
                <a:latin typeface="Söhne Mono"/>
              </a:rPr>
              <a:t> </a:t>
            </a:r>
            <a:r>
              <a:rPr lang="en-IN" sz="2800" b="0" i="0" dirty="0" err="1">
                <a:solidFill>
                  <a:srgbClr val="F22C3D"/>
                </a:solidFill>
                <a:effectLst/>
                <a:latin typeface="Söhne Mono"/>
              </a:rPr>
              <a:t>wavelet_wholedataset</a:t>
            </a:r>
            <a:r>
              <a:rPr lang="en-IN" sz="2800" b="0" i="0" dirty="0">
                <a:solidFill>
                  <a:srgbClr val="FFFFFF"/>
                </a:solidFill>
                <a:effectLst/>
                <a:latin typeface="Söhne Mono"/>
              </a:rPr>
              <a:t>(</a:t>
            </a:r>
            <a:r>
              <a:rPr lang="en-IN" sz="2800" b="0" i="0" dirty="0" err="1">
                <a:solidFill>
                  <a:srgbClr val="FFFFFF"/>
                </a:solidFill>
                <a:effectLst/>
                <a:latin typeface="Söhne Mono"/>
              </a:rPr>
              <a:t>noised_dataset</a:t>
            </a:r>
            <a:r>
              <a:rPr lang="en-IN" sz="2800" b="0" i="0" dirty="0">
                <a:solidFill>
                  <a:srgbClr val="FFFFFF"/>
                </a:solidFill>
                <a:effectLst/>
                <a:latin typeface="Söhne Mono"/>
              </a:rPr>
              <a:t>, sigma, </a:t>
            </a:r>
            <a:r>
              <a:rPr lang="en-IN" sz="2800" b="0" i="0" dirty="0" err="1">
                <a:solidFill>
                  <a:srgbClr val="FFFFFF"/>
                </a:solidFill>
                <a:effectLst/>
                <a:latin typeface="Söhne Mono"/>
              </a:rPr>
              <a:t>wavelet_levels</a:t>
            </a:r>
            <a:r>
              <a:rPr lang="en-IN" sz="2800" b="0" i="0" dirty="0">
                <a:solidFill>
                  <a:srgbClr val="FFFFFF"/>
                </a:solidFill>
                <a:effectLst/>
                <a:latin typeface="Söhne Mono"/>
              </a:rPr>
              <a:t>, size): </a:t>
            </a:r>
            <a:br>
              <a:rPr lang="en-IN" sz="2800" b="0" i="0" dirty="0">
                <a:solidFill>
                  <a:srgbClr val="FFFFFF"/>
                </a:solidFill>
                <a:effectLst/>
                <a:latin typeface="Söhne Mono"/>
              </a:rPr>
            </a:br>
            <a:br>
              <a:rPr lang="en-IN" sz="2800" b="0" i="0" dirty="0">
                <a:solidFill>
                  <a:srgbClr val="D1D5DB"/>
                </a:solidFill>
                <a:effectLst/>
                <a:latin typeface="Söhne"/>
              </a:rPr>
            </a:br>
            <a:r>
              <a:rPr lang="en-IN" sz="2800" i="0" dirty="0">
                <a:ln w="0"/>
                <a:effectLst>
                  <a:outerShdw blurRad="38100" dist="25400" dir="5400000" algn="ctr" rotWithShape="0">
                    <a:srgbClr val="6E747A">
                      <a:alpha val="43000"/>
                    </a:srgbClr>
                  </a:outerShdw>
                </a:effectLst>
                <a:latin typeface="Söhne"/>
              </a:rPr>
              <a:t>Non-local Means Denoising</a:t>
            </a:r>
            <a:br>
              <a:rPr lang="en-IN" sz="2800" b="0" i="0" dirty="0">
                <a:solidFill>
                  <a:srgbClr val="D1D5DB"/>
                </a:solidFill>
                <a:effectLst/>
                <a:latin typeface="Söhne"/>
              </a:rPr>
            </a:br>
            <a:r>
              <a:rPr lang="en-IN" sz="2800" b="0" i="0" dirty="0">
                <a:solidFill>
                  <a:srgbClr val="2E95D3"/>
                </a:solidFill>
                <a:effectLst/>
                <a:latin typeface="Söhne Mono"/>
              </a:rPr>
              <a:t>def</a:t>
            </a:r>
            <a:r>
              <a:rPr lang="en-IN" sz="2800" b="0" i="0" dirty="0">
                <a:solidFill>
                  <a:srgbClr val="FFFFFF"/>
                </a:solidFill>
                <a:effectLst/>
                <a:latin typeface="Söhne Mono"/>
              </a:rPr>
              <a:t> </a:t>
            </a:r>
            <a:r>
              <a:rPr lang="en-IN" sz="2800" b="0" i="0" dirty="0" err="1">
                <a:solidFill>
                  <a:srgbClr val="F22C3D"/>
                </a:solidFill>
                <a:effectLst/>
                <a:latin typeface="Söhne Mono"/>
              </a:rPr>
              <a:t>non_local_mean</a:t>
            </a:r>
            <a:r>
              <a:rPr lang="en-IN" sz="2800" b="0" i="0" dirty="0">
                <a:solidFill>
                  <a:srgbClr val="FFFFFF"/>
                </a:solidFill>
                <a:effectLst/>
                <a:latin typeface="Söhne Mono"/>
              </a:rPr>
              <a:t>(image): </a:t>
            </a:r>
            <a:br>
              <a:rPr lang="en-IN" sz="2800" b="0" i="0" dirty="0">
                <a:solidFill>
                  <a:srgbClr val="FFFFFF"/>
                </a:solidFill>
                <a:effectLst/>
                <a:latin typeface="Söhne Mono"/>
              </a:rPr>
            </a:br>
            <a:br>
              <a:rPr lang="en-IN" sz="2800" b="0" i="0" dirty="0">
                <a:solidFill>
                  <a:srgbClr val="D1D5DB"/>
                </a:solidFill>
                <a:effectLst/>
                <a:latin typeface="Söhne"/>
              </a:rPr>
            </a:br>
            <a:r>
              <a:rPr lang="en-IN" sz="2800" b="0" i="0" dirty="0">
                <a:solidFill>
                  <a:srgbClr val="D1D5DB"/>
                </a:solidFill>
                <a:effectLst/>
                <a:latin typeface="Söhne"/>
              </a:rPr>
              <a:t>OpenCV Bilateral Filter</a:t>
            </a:r>
            <a:br>
              <a:rPr lang="en-IN" sz="2800" b="0" i="0" dirty="0">
                <a:solidFill>
                  <a:srgbClr val="D1D5DB"/>
                </a:solidFill>
                <a:effectLst/>
                <a:latin typeface="Söhne"/>
              </a:rPr>
            </a:br>
            <a:r>
              <a:rPr lang="en-IN" sz="2800" b="0" i="0" dirty="0">
                <a:solidFill>
                  <a:srgbClr val="2E95D3"/>
                </a:solidFill>
                <a:effectLst/>
                <a:latin typeface="Söhne Mono"/>
              </a:rPr>
              <a:t>def</a:t>
            </a:r>
            <a:r>
              <a:rPr lang="en-IN" sz="2800" b="0" i="0" dirty="0">
                <a:solidFill>
                  <a:srgbClr val="FFFFFF"/>
                </a:solidFill>
                <a:effectLst/>
                <a:latin typeface="Söhne Mono"/>
              </a:rPr>
              <a:t> </a:t>
            </a:r>
            <a:r>
              <a:rPr lang="en-IN" sz="2800" b="0" i="0" dirty="0">
                <a:solidFill>
                  <a:srgbClr val="F22C3D"/>
                </a:solidFill>
                <a:effectLst/>
                <a:latin typeface="Söhne Mono"/>
              </a:rPr>
              <a:t>cv2bilateralFilter</a:t>
            </a:r>
            <a:r>
              <a:rPr lang="en-IN" sz="2800" b="0" i="0" dirty="0">
                <a:solidFill>
                  <a:srgbClr val="FFFFFF"/>
                </a:solidFill>
                <a:effectLst/>
                <a:latin typeface="Söhne Mono"/>
              </a:rPr>
              <a:t>(image, d, </a:t>
            </a:r>
            <a:r>
              <a:rPr lang="en-IN" sz="2800" b="0" i="0" dirty="0" err="1">
                <a:solidFill>
                  <a:srgbClr val="FFFFFF"/>
                </a:solidFill>
                <a:effectLst/>
                <a:latin typeface="Söhne Mono"/>
              </a:rPr>
              <a:t>sigmaColor</a:t>
            </a:r>
            <a:r>
              <a:rPr lang="en-IN" sz="2800" b="0" i="0" dirty="0">
                <a:solidFill>
                  <a:srgbClr val="FFFFFF"/>
                </a:solidFill>
                <a:effectLst/>
                <a:latin typeface="Söhne Mono"/>
              </a:rPr>
              <a:t>, </a:t>
            </a:r>
            <a:r>
              <a:rPr lang="en-IN" sz="2800" b="0" i="0" dirty="0" err="1">
                <a:solidFill>
                  <a:srgbClr val="FFFFFF"/>
                </a:solidFill>
                <a:effectLst/>
                <a:latin typeface="Söhne Mono"/>
              </a:rPr>
              <a:t>sigmaSpace</a:t>
            </a:r>
            <a:r>
              <a:rPr lang="en-IN" sz="2800" b="0" i="0" dirty="0">
                <a:solidFill>
                  <a:srgbClr val="FFFFFF"/>
                </a:solidFill>
                <a:effectLst/>
                <a:latin typeface="Söhne Mono"/>
              </a:rPr>
              <a:t>):</a:t>
            </a:r>
            <a:br>
              <a:rPr lang="en-IN" sz="2800" b="0" i="0" dirty="0">
                <a:solidFill>
                  <a:srgbClr val="FFFFFF"/>
                </a:solidFill>
                <a:effectLst/>
                <a:latin typeface="Söhne Mono"/>
              </a:rPr>
            </a:br>
            <a:endParaRPr lang="en-IN" sz="2800" dirty="0"/>
          </a:p>
        </p:txBody>
      </p:sp>
      <p:pic>
        <p:nvPicPr>
          <p:cNvPr id="2" name="Picture 1">
            <a:extLst>
              <a:ext uri="{FF2B5EF4-FFF2-40B4-BE49-F238E27FC236}">
                <a16:creationId xmlns:a16="http://schemas.microsoft.com/office/drawing/2014/main" id="{CFBBB2D2-01AB-BC4D-4208-83C514531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928" y="3482625"/>
            <a:ext cx="6192688" cy="2880320"/>
          </a:xfrm>
          <a:prstGeom prst="rect">
            <a:avLst/>
          </a:prstGeom>
        </p:spPr>
      </p:pic>
    </p:spTree>
    <p:extLst>
      <p:ext uri="{BB962C8B-B14F-4D97-AF65-F5344CB8AC3E}">
        <p14:creationId xmlns:p14="http://schemas.microsoft.com/office/powerpoint/2010/main" val="81313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0A98-E07A-B82A-D69F-CB7BD91E1F3F}"/>
              </a:ext>
            </a:extLst>
          </p:cNvPr>
          <p:cNvSpPr>
            <a:spLocks noGrp="1"/>
          </p:cNvSpPr>
          <p:nvPr>
            <p:ph type="title"/>
          </p:nvPr>
        </p:nvSpPr>
        <p:spPr/>
        <p:txBody>
          <a:bodyPr>
            <a:normAutofit fontScale="90000"/>
          </a:bodyPr>
          <a:lstStyle/>
          <a:p>
            <a:r>
              <a:rPr lang="en-IN" sz="4400" u="sng" dirty="0"/>
              <a:t>Metrics to check preprocessing efficiency:</a:t>
            </a:r>
          </a:p>
        </p:txBody>
      </p:sp>
      <p:sp>
        <p:nvSpPr>
          <p:cNvPr id="3" name="Content Placeholder 2">
            <a:extLst>
              <a:ext uri="{FF2B5EF4-FFF2-40B4-BE49-F238E27FC236}">
                <a16:creationId xmlns:a16="http://schemas.microsoft.com/office/drawing/2014/main" id="{ACFD41EA-A97A-F98A-5D16-6C901390A8E7}"/>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sz="3600" b="1" i="0" dirty="0">
                <a:ln w="22225">
                  <a:solidFill>
                    <a:schemeClr val="accent2"/>
                  </a:solidFill>
                  <a:prstDash val="solid"/>
                </a:ln>
                <a:solidFill>
                  <a:schemeClr val="accent2">
                    <a:lumMod val="40000"/>
                    <a:lumOff val="60000"/>
                  </a:schemeClr>
                </a:solidFill>
                <a:latin typeface="Söhne"/>
              </a:rPr>
              <a:t>SSID </a:t>
            </a:r>
          </a:p>
          <a:p>
            <a:pPr marL="0" indent="0" algn="l">
              <a:buNone/>
            </a:pPr>
            <a:r>
              <a:rPr lang="en-US" sz="2800" b="0" i="0" dirty="0">
                <a:solidFill>
                  <a:srgbClr val="D1D5DB"/>
                </a:solidFill>
                <a:effectLst/>
                <a:latin typeface="Söhne"/>
              </a:rPr>
              <a:t>measures the sum of squared differences between pixel intensities in two images.</a:t>
            </a:r>
          </a:p>
          <a:p>
            <a:pPr algn="l">
              <a:buFont typeface="Arial" panose="020B0604020202020204" pitchFamily="34" charset="0"/>
              <a:buChar char="•"/>
            </a:pPr>
            <a:r>
              <a:rPr lang="en-US" sz="3500" b="1" i="0" dirty="0">
                <a:ln w="22225">
                  <a:solidFill>
                    <a:schemeClr val="accent2"/>
                  </a:solidFill>
                  <a:prstDash val="solid"/>
                </a:ln>
                <a:solidFill>
                  <a:schemeClr val="accent2">
                    <a:lumMod val="40000"/>
                    <a:lumOff val="60000"/>
                  </a:schemeClr>
                </a:solidFill>
                <a:latin typeface="Söhne"/>
              </a:rPr>
              <a:t>MSE </a:t>
            </a:r>
          </a:p>
          <a:p>
            <a:pPr marL="0" indent="0" algn="l">
              <a:buNone/>
            </a:pPr>
            <a:r>
              <a:rPr lang="en-US" sz="2800" b="0" i="0" dirty="0">
                <a:solidFill>
                  <a:srgbClr val="D1D5DB"/>
                </a:solidFill>
                <a:effectLst/>
                <a:latin typeface="Söhne"/>
              </a:rPr>
              <a:t>measures the average of squared differences between pixel intensities in two images.</a:t>
            </a:r>
          </a:p>
          <a:p>
            <a:pPr algn="l">
              <a:buFont typeface="Arial" panose="020B0604020202020204" pitchFamily="34" charset="0"/>
              <a:buChar char="•"/>
            </a:pPr>
            <a:r>
              <a:rPr lang="en-US" sz="3500" b="1" i="0" dirty="0">
                <a:ln w="22225">
                  <a:solidFill>
                    <a:schemeClr val="accent2"/>
                  </a:solidFill>
                  <a:prstDash val="solid"/>
                </a:ln>
                <a:solidFill>
                  <a:schemeClr val="accent2">
                    <a:lumMod val="40000"/>
                    <a:lumOff val="60000"/>
                  </a:schemeClr>
                </a:solidFill>
                <a:latin typeface="Söhne"/>
              </a:rPr>
              <a:t>PSNR </a:t>
            </a:r>
          </a:p>
          <a:p>
            <a:pPr marL="0" indent="0" algn="l">
              <a:buNone/>
            </a:pPr>
            <a:r>
              <a:rPr lang="en-US" sz="2800" b="0" i="0" dirty="0">
                <a:solidFill>
                  <a:srgbClr val="D1D5DB"/>
                </a:solidFill>
                <a:effectLst/>
                <a:latin typeface="Söhne"/>
              </a:rPr>
              <a:t>measures the ratio of peak signal power to the noise power in an image.</a:t>
            </a:r>
          </a:p>
          <a:p>
            <a:endParaRPr lang="en-IN" sz="2800" dirty="0"/>
          </a:p>
        </p:txBody>
      </p:sp>
    </p:spTree>
    <p:extLst>
      <p:ext uri="{BB962C8B-B14F-4D97-AF65-F5344CB8AC3E}">
        <p14:creationId xmlns:p14="http://schemas.microsoft.com/office/powerpoint/2010/main" val="380553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8E53DAB-8CA8-4AD4-3845-ACC46081AA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9376" y="1844824"/>
            <a:ext cx="11309046" cy="2880320"/>
          </a:xfrm>
        </p:spPr>
      </p:pic>
    </p:spTree>
    <p:extLst>
      <p:ext uri="{BB962C8B-B14F-4D97-AF65-F5344CB8AC3E}">
        <p14:creationId xmlns:p14="http://schemas.microsoft.com/office/powerpoint/2010/main" val="300358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5400" y="190500"/>
            <a:ext cx="9144000" cy="1143000"/>
          </a:xfrm>
        </p:spPr>
        <p:txBody>
          <a:bodyPr>
            <a:normAutofit/>
          </a:bodyPr>
          <a:lstStyle/>
          <a:p>
            <a:r>
              <a:rPr lang="en-IN" sz="4000" u="sng" dirty="0"/>
              <a:t>Steps we analysed:</a:t>
            </a:r>
            <a:endParaRPr sz="4000" u="sng" dirty="0"/>
          </a:p>
        </p:txBody>
      </p:sp>
      <p:sp>
        <p:nvSpPr>
          <p:cNvPr id="14" name="Content Placeholder 13"/>
          <p:cNvSpPr>
            <a:spLocks noGrp="1"/>
          </p:cNvSpPr>
          <p:nvPr>
            <p:ph idx="1"/>
          </p:nvPr>
        </p:nvSpPr>
        <p:spPr/>
        <p:txBody>
          <a:bodyPr>
            <a:normAutofit/>
          </a:bodyPr>
          <a:lstStyle/>
          <a:p>
            <a:r>
              <a:rPr lang="en-IN" sz="4000" dirty="0"/>
              <a:t>Preprocessing</a:t>
            </a:r>
          </a:p>
          <a:p>
            <a:r>
              <a:rPr lang="en-IN" sz="4000" dirty="0"/>
              <a:t>Segmentation</a:t>
            </a:r>
          </a:p>
          <a:p>
            <a:r>
              <a:rPr lang="en-IN" sz="4000" dirty="0"/>
              <a:t>Feature extraction</a:t>
            </a:r>
          </a:p>
          <a:p>
            <a:r>
              <a:rPr lang="en-IN" sz="4000" dirty="0"/>
              <a:t>Classification</a:t>
            </a:r>
          </a:p>
          <a:p>
            <a:r>
              <a:rPr lang="en-IN" sz="4000" dirty="0"/>
              <a:t>Detection</a:t>
            </a:r>
          </a:p>
        </p:txBody>
      </p:sp>
    </p:spTree>
    <p:extLst>
      <p:ext uri="{BB962C8B-B14F-4D97-AF65-F5344CB8AC3E}">
        <p14:creationId xmlns:p14="http://schemas.microsoft.com/office/powerpoint/2010/main" val="3765324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55F8-0F93-71DF-0849-ECEA45D06D14}"/>
              </a:ext>
            </a:extLst>
          </p:cNvPr>
          <p:cNvSpPr>
            <a:spLocks noGrp="1"/>
          </p:cNvSpPr>
          <p:nvPr>
            <p:ph type="title"/>
          </p:nvPr>
        </p:nvSpPr>
        <p:spPr/>
        <p:txBody>
          <a:bodyPr/>
          <a:lstStyle/>
          <a:p>
            <a:r>
              <a:rPr lang="en-US" dirty="0"/>
              <a:t>Analysis </a:t>
            </a:r>
            <a:endParaRPr lang="en-IN" dirty="0"/>
          </a:p>
        </p:txBody>
      </p:sp>
      <p:sp>
        <p:nvSpPr>
          <p:cNvPr id="3" name="Content Placeholder 2">
            <a:extLst>
              <a:ext uri="{FF2B5EF4-FFF2-40B4-BE49-F238E27FC236}">
                <a16:creationId xmlns:a16="http://schemas.microsoft.com/office/drawing/2014/main" id="{C8E50DC1-F30D-B5D1-6566-E60932505D7D}"/>
              </a:ext>
            </a:extLst>
          </p:cNvPr>
          <p:cNvSpPr>
            <a:spLocks noGrp="1"/>
          </p:cNvSpPr>
          <p:nvPr>
            <p:ph idx="1"/>
          </p:nvPr>
        </p:nvSpPr>
        <p:spPr/>
        <p:txBody>
          <a:bodyPr/>
          <a:lstStyle/>
          <a:p>
            <a:pPr marL="0" indent="0">
              <a:buNone/>
            </a:pPr>
            <a:r>
              <a:rPr lang="en-US" sz="2400" dirty="0"/>
              <a:t>Analysis include </a:t>
            </a:r>
          </a:p>
          <a:p>
            <a:r>
              <a:rPr lang="en-US" sz="2400" dirty="0"/>
              <a:t>Cropping </a:t>
            </a:r>
          </a:p>
          <a:p>
            <a:r>
              <a:rPr lang="en-US" sz="2400" dirty="0"/>
              <a:t>Edge detection </a:t>
            </a:r>
          </a:p>
          <a:p>
            <a:r>
              <a:rPr lang="en-US" sz="2400" dirty="0"/>
              <a:t>Threshold masking </a:t>
            </a:r>
          </a:p>
          <a:p>
            <a:endParaRPr lang="en-US" dirty="0"/>
          </a:p>
          <a:p>
            <a:endParaRPr lang="en-IN" dirty="0"/>
          </a:p>
        </p:txBody>
      </p:sp>
    </p:spTree>
    <p:extLst>
      <p:ext uri="{BB962C8B-B14F-4D97-AF65-F5344CB8AC3E}">
        <p14:creationId xmlns:p14="http://schemas.microsoft.com/office/powerpoint/2010/main" val="2272650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79376" y="-4591"/>
            <a:ext cx="9144000" cy="1143000"/>
          </a:xfrm>
        </p:spPr>
        <p:txBody>
          <a:bodyPr/>
          <a:lstStyle/>
          <a:p>
            <a:r>
              <a:rPr lang="en-US" dirty="0"/>
              <a:t>Cropping </a:t>
            </a:r>
            <a:endParaRPr dirty="0"/>
          </a:p>
        </p:txBody>
      </p:sp>
      <p:sp>
        <p:nvSpPr>
          <p:cNvPr id="14" name="Content Placeholder 13"/>
          <p:cNvSpPr>
            <a:spLocks noGrp="1"/>
          </p:cNvSpPr>
          <p:nvPr>
            <p:ph idx="1"/>
          </p:nvPr>
        </p:nvSpPr>
        <p:spPr>
          <a:xfrm>
            <a:off x="699958" y="1266056"/>
            <a:ext cx="9144000" cy="4267200"/>
          </a:xfrm>
        </p:spPr>
        <p:txBody>
          <a:bodyPr>
            <a:normAutofit/>
          </a:bodyPr>
          <a:lstStyle/>
          <a:p>
            <a:r>
              <a:rPr lang="en-US" sz="2200" dirty="0"/>
              <a:t>This function takes an image as input and returns a cropped version of that image.</a:t>
            </a:r>
          </a:p>
          <a:p>
            <a:r>
              <a:rPr lang="en-US" sz="2200" b="0" i="0" dirty="0">
                <a:solidFill>
                  <a:schemeClr val="tx1"/>
                </a:solidFill>
                <a:effectLst/>
              </a:rPr>
              <a:t>The purpose of this code is to crop the input image, specifically selecting a region of interest within the image defined by the percentage values (24% and 78%) of its height and width. By adjusting these percentage values, you can control the size and location of the crop within the image</a:t>
            </a:r>
            <a:r>
              <a:rPr lang="en-US" sz="2200" b="0" i="0" dirty="0">
                <a:solidFill>
                  <a:srgbClr val="374151"/>
                </a:solidFill>
                <a:effectLst/>
              </a:rPr>
              <a:t>.</a:t>
            </a:r>
          </a:p>
          <a:p>
            <a:endParaRPr dirty="0"/>
          </a:p>
          <a:p>
            <a:endParaRPr dirty="0"/>
          </a:p>
        </p:txBody>
      </p:sp>
      <p:pic>
        <p:nvPicPr>
          <p:cNvPr id="6" name="Picture 5">
            <a:extLst>
              <a:ext uri="{FF2B5EF4-FFF2-40B4-BE49-F238E27FC236}">
                <a16:creationId xmlns:a16="http://schemas.microsoft.com/office/drawing/2014/main" id="{E44C9891-C5E7-6116-9BEC-D05CB5EDF27F}"/>
              </a:ext>
            </a:extLst>
          </p:cNvPr>
          <p:cNvPicPr>
            <a:picLocks noChangeAspect="1"/>
          </p:cNvPicPr>
          <p:nvPr/>
        </p:nvPicPr>
        <p:blipFill>
          <a:blip r:embed="rId2"/>
          <a:stretch>
            <a:fillRect/>
          </a:stretch>
        </p:blipFill>
        <p:spPr>
          <a:xfrm>
            <a:off x="1624925" y="3645024"/>
            <a:ext cx="7998451" cy="2736312"/>
          </a:xfrm>
          <a:prstGeom prst="rect">
            <a:avLst/>
          </a:prstGeom>
        </p:spPr>
      </p:pic>
    </p:spTree>
    <p:extLst>
      <p:ext uri="{BB962C8B-B14F-4D97-AF65-F5344CB8AC3E}">
        <p14:creationId xmlns:p14="http://schemas.microsoft.com/office/powerpoint/2010/main" val="1025185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detection</a:t>
            </a:r>
            <a:endParaRPr dirty="0"/>
          </a:p>
        </p:txBody>
      </p:sp>
      <p:sp>
        <p:nvSpPr>
          <p:cNvPr id="4" name="Content Placeholder 3">
            <a:extLst>
              <a:ext uri="{FF2B5EF4-FFF2-40B4-BE49-F238E27FC236}">
                <a16:creationId xmlns:a16="http://schemas.microsoft.com/office/drawing/2014/main" id="{FF41617C-F3DB-9AFA-D7DD-D8F1CAF92F5B}"/>
              </a:ext>
            </a:extLst>
          </p:cNvPr>
          <p:cNvSpPr>
            <a:spLocks noGrp="1"/>
          </p:cNvSpPr>
          <p:nvPr>
            <p:ph idx="1"/>
          </p:nvPr>
        </p:nvSpPr>
        <p:spPr/>
        <p:txBody>
          <a:bodyPr>
            <a:normAutofit fontScale="92500" lnSpcReduction="10000"/>
          </a:bodyPr>
          <a:lstStyle/>
          <a:p>
            <a:r>
              <a:rPr lang="en-US" sz="2400" dirty="0">
                <a:solidFill>
                  <a:schemeClr val="tx1"/>
                </a:solidFill>
              </a:rPr>
              <a:t>The method used for edge detection is the canny edge detection technique.</a:t>
            </a:r>
          </a:p>
          <a:p>
            <a:r>
              <a:rPr lang="en-IN" sz="2400" dirty="0">
                <a:solidFill>
                  <a:schemeClr val="tx1"/>
                </a:solidFill>
                <a:effectLst/>
                <a:ea typeface="Calibri" panose="020F0502020204030204" pitchFamily="34" charset="0"/>
              </a:rPr>
              <a:t>The Canny algorithm detects edges by looking for intensity gradients within the specified threshold range. </a:t>
            </a:r>
          </a:p>
          <a:p>
            <a:pPr algn="l"/>
            <a:r>
              <a:rPr lang="en-US" sz="2400" dirty="0">
                <a:solidFill>
                  <a:schemeClr val="tx1"/>
                </a:solidFill>
              </a:rPr>
              <a:t>T</a:t>
            </a:r>
            <a:r>
              <a:rPr lang="en-US" sz="2400" b="0" i="0" dirty="0">
                <a:solidFill>
                  <a:schemeClr val="tx1"/>
                </a:solidFill>
                <a:effectLst/>
              </a:rPr>
              <a:t>he general criteria for edge detection include:</a:t>
            </a:r>
          </a:p>
          <a:p>
            <a:pPr algn="l">
              <a:buFont typeface="+mj-lt"/>
              <a:buAutoNum type="arabicPeriod"/>
            </a:pPr>
            <a:r>
              <a:rPr lang="en-US" sz="2400" b="0" i="0" dirty="0">
                <a:solidFill>
                  <a:schemeClr val="tx1"/>
                </a:solidFill>
                <a:effectLst/>
              </a:rPr>
              <a:t>Detection of edge with low error rate, which means that the detection should accurately catch as many edges shown in the image as possible</a:t>
            </a:r>
          </a:p>
          <a:p>
            <a:pPr algn="l">
              <a:buFont typeface="+mj-lt"/>
              <a:buAutoNum type="arabicPeriod"/>
            </a:pPr>
            <a:r>
              <a:rPr lang="en-US" sz="2400" b="0" i="0" dirty="0">
                <a:solidFill>
                  <a:schemeClr val="tx1"/>
                </a:solidFill>
                <a:effectLst/>
              </a:rPr>
              <a:t>The edge point detected from the operator should accurately localize on the center of the edge.</a:t>
            </a:r>
          </a:p>
          <a:p>
            <a:pPr algn="l">
              <a:buFont typeface="+mj-lt"/>
              <a:buAutoNum type="arabicPeriod"/>
            </a:pPr>
            <a:r>
              <a:rPr lang="en-US" sz="2400" b="0" i="0" dirty="0">
                <a:solidFill>
                  <a:schemeClr val="tx1"/>
                </a:solidFill>
                <a:effectLst/>
              </a:rPr>
              <a:t>A given edge in the image should only be marked once, and where possible, image noise should not create false edges.</a:t>
            </a:r>
          </a:p>
          <a:p>
            <a:endParaRPr lang="en-US" b="0" i="0" dirty="0">
              <a:solidFill>
                <a:schemeClr val="tx1"/>
              </a:solidFill>
              <a:effectLst/>
              <a:latin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2116190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7408" y="1556792"/>
            <a:ext cx="9324528" cy="4270375"/>
          </a:xfrm>
        </p:spPr>
        <p:txBody>
          <a:bodyPr/>
          <a:lstStyle/>
          <a:p>
            <a:r>
              <a:rPr lang="en-US" sz="2200" dirty="0">
                <a:solidFill>
                  <a:schemeClr val="tx1"/>
                </a:solidFill>
              </a:rPr>
              <a:t>The function takes three arguments : the input image (Image), the lower threshold value for edge detection (100 in this case), and the higher threshold value for edge detection (200 in this case). </a:t>
            </a:r>
          </a:p>
          <a:p>
            <a:r>
              <a:rPr lang="en-IN" sz="2200" dirty="0">
                <a:solidFill>
                  <a:schemeClr val="tx1"/>
                </a:solidFill>
                <a:effectLst/>
                <a:ea typeface="Calibri" panose="020F0502020204030204" pitchFamily="34" charset="0"/>
              </a:rPr>
              <a:t>Pixels with gradient values below the lower threshold are considered non-edges, while pixels with gradient values above the higher threshold are considered edges. </a:t>
            </a:r>
            <a:endParaRPr lang="en-IN" sz="2200" dirty="0">
              <a:solidFill>
                <a:schemeClr val="tx1"/>
              </a:solidFill>
              <a:ea typeface="Calibri" panose="020F0502020204030204" pitchFamily="34" charset="0"/>
            </a:endParaRPr>
          </a:p>
          <a:p>
            <a:r>
              <a:rPr lang="en-IN" sz="2200" dirty="0">
                <a:solidFill>
                  <a:schemeClr val="tx1"/>
                </a:solidFill>
                <a:effectLst/>
                <a:ea typeface="Times New Roman" panose="02020603050405020304" pitchFamily="18" charset="0"/>
              </a:rPr>
              <a:t>Pixels with gradient values between the two thresholds are classified as edges if they are connected to pixels above the higher threshold.</a:t>
            </a:r>
          </a:p>
          <a:p>
            <a:endParaRPr lang="en-IN" sz="1800"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dirty="0">
              <a:solidFill>
                <a:schemeClr val="tx1"/>
              </a:solidFill>
            </a:endParaRPr>
          </a:p>
        </p:txBody>
      </p:sp>
      <p:pic>
        <p:nvPicPr>
          <p:cNvPr id="8" name="Picture 7">
            <a:extLst>
              <a:ext uri="{FF2B5EF4-FFF2-40B4-BE49-F238E27FC236}">
                <a16:creationId xmlns:a16="http://schemas.microsoft.com/office/drawing/2014/main" id="{CCB3FF03-1A7D-A84F-C1ED-99876C09323C}"/>
              </a:ext>
            </a:extLst>
          </p:cNvPr>
          <p:cNvPicPr>
            <a:picLocks noChangeAspect="1"/>
          </p:cNvPicPr>
          <p:nvPr/>
        </p:nvPicPr>
        <p:blipFill>
          <a:blip r:embed="rId2"/>
          <a:stretch>
            <a:fillRect/>
          </a:stretch>
        </p:blipFill>
        <p:spPr>
          <a:xfrm>
            <a:off x="983432" y="231773"/>
            <a:ext cx="5616624" cy="1181004"/>
          </a:xfrm>
          <a:prstGeom prst="rect">
            <a:avLst/>
          </a:prstGeom>
        </p:spPr>
      </p:pic>
      <p:pic>
        <p:nvPicPr>
          <p:cNvPr id="13" name="Picture 12">
            <a:extLst>
              <a:ext uri="{FF2B5EF4-FFF2-40B4-BE49-F238E27FC236}">
                <a16:creationId xmlns:a16="http://schemas.microsoft.com/office/drawing/2014/main" id="{85314543-B7EC-1FF6-5A38-C3B25F81EBA0}"/>
              </a:ext>
            </a:extLst>
          </p:cNvPr>
          <p:cNvPicPr>
            <a:picLocks noChangeAspect="1"/>
          </p:cNvPicPr>
          <p:nvPr/>
        </p:nvPicPr>
        <p:blipFill>
          <a:blip r:embed="rId3"/>
          <a:stretch>
            <a:fillRect/>
          </a:stretch>
        </p:blipFill>
        <p:spPr>
          <a:xfrm>
            <a:off x="8976320" y="4221088"/>
            <a:ext cx="2781443" cy="2512640"/>
          </a:xfrm>
          <a:prstGeom prst="rect">
            <a:avLst/>
          </a:prstGeom>
        </p:spPr>
      </p:pic>
    </p:spTree>
    <p:extLst>
      <p:ext uri="{BB962C8B-B14F-4D97-AF65-F5344CB8AC3E}">
        <p14:creationId xmlns:p14="http://schemas.microsoft.com/office/powerpoint/2010/main" val="347849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IN" sz="4000" dirty="0"/>
              <a:t>Biology and anatomy of kidney</a:t>
            </a:r>
            <a:endParaRPr sz="4000" dirty="0"/>
          </a:p>
        </p:txBody>
      </p:sp>
      <p:sp>
        <p:nvSpPr>
          <p:cNvPr id="14" name="Content Placeholder 13"/>
          <p:cNvSpPr>
            <a:spLocks noGrp="1"/>
          </p:cNvSpPr>
          <p:nvPr>
            <p:ph idx="1"/>
          </p:nvPr>
        </p:nvSpPr>
        <p:spPr/>
        <p:txBody>
          <a:bodyPr>
            <a:normAutofit/>
          </a:bodyPr>
          <a:lstStyle/>
          <a:p>
            <a:r>
              <a:rPr lang="en-IN" sz="2800" dirty="0"/>
              <a:t>Where is kidney in the body?</a:t>
            </a:r>
          </a:p>
          <a:p>
            <a:pPr marL="0" indent="0">
              <a:buNone/>
            </a:pPr>
            <a:r>
              <a:rPr lang="en-IN" sz="2800" dirty="0"/>
              <a:t>Between 12</a:t>
            </a:r>
            <a:r>
              <a:rPr lang="en-IN" sz="2800" baseline="30000" dirty="0"/>
              <a:t>th</a:t>
            </a:r>
            <a:r>
              <a:rPr lang="en-IN" sz="2800" dirty="0"/>
              <a:t> thoracic and 3</a:t>
            </a:r>
            <a:r>
              <a:rPr lang="en-IN" sz="2800" baseline="30000" dirty="0"/>
              <a:t>rd</a:t>
            </a:r>
            <a:r>
              <a:rPr lang="en-IN" sz="2800" dirty="0"/>
              <a:t> lumbar </a:t>
            </a:r>
            <a:r>
              <a:rPr lang="en-IN" sz="2800" dirty="0" err="1"/>
              <a:t>vertibrae</a:t>
            </a:r>
            <a:endParaRPr lang="en-IN" sz="2800" dirty="0"/>
          </a:p>
          <a:p>
            <a:endParaRPr lang="en-IN" sz="2800" dirty="0"/>
          </a:p>
          <a:p>
            <a:pPr marL="0" indent="0">
              <a:buNone/>
            </a:pPr>
            <a:endParaRPr lang="en-IN" sz="2800" dirty="0"/>
          </a:p>
          <a:p>
            <a:pPr marL="0" indent="0">
              <a:buNone/>
            </a:pPr>
            <a:endParaRPr lang="en-IN" sz="2800" dirty="0"/>
          </a:p>
          <a:p>
            <a:endParaRPr sz="2800" dirty="0"/>
          </a:p>
        </p:txBody>
      </p:sp>
      <p:pic>
        <p:nvPicPr>
          <p:cNvPr id="3" name="Picture 2">
            <a:extLst>
              <a:ext uri="{FF2B5EF4-FFF2-40B4-BE49-F238E27FC236}">
                <a16:creationId xmlns:a16="http://schemas.microsoft.com/office/drawing/2014/main" id="{63DE5C21-4E46-4546-9CCB-C17FB626B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024" y="3146639"/>
            <a:ext cx="3254161" cy="3254161"/>
          </a:xfrm>
          <a:prstGeom prst="rect">
            <a:avLst/>
          </a:prstGeom>
        </p:spPr>
      </p:pic>
      <p:pic>
        <p:nvPicPr>
          <p:cNvPr id="5" name="Picture 4">
            <a:extLst>
              <a:ext uri="{FF2B5EF4-FFF2-40B4-BE49-F238E27FC236}">
                <a16:creationId xmlns:a16="http://schemas.microsoft.com/office/drawing/2014/main" id="{5C78ECB3-25B6-A578-6C62-CED880897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399" y="3146639"/>
            <a:ext cx="3176249" cy="3263032"/>
          </a:xfrm>
          <a:prstGeom prst="rect">
            <a:avLst/>
          </a:prstGeom>
        </p:spPr>
      </p:pic>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Threshold masking using OSTU method  </a:t>
            </a:r>
            <a:endParaRPr dirty="0"/>
          </a:p>
        </p:txBody>
      </p:sp>
      <p:sp>
        <p:nvSpPr>
          <p:cNvPr id="5" name="Content Placeholder 4">
            <a:extLst>
              <a:ext uri="{FF2B5EF4-FFF2-40B4-BE49-F238E27FC236}">
                <a16:creationId xmlns:a16="http://schemas.microsoft.com/office/drawing/2014/main" id="{6F93C517-04CE-20D9-FF45-0E1AF28AF6A1}"/>
              </a:ext>
            </a:extLst>
          </p:cNvPr>
          <p:cNvSpPr>
            <a:spLocks noGrp="1"/>
          </p:cNvSpPr>
          <p:nvPr>
            <p:ph idx="1"/>
          </p:nvPr>
        </p:nvSpPr>
        <p:spPr/>
        <p:txBody>
          <a:bodyPr>
            <a:normAutofit/>
          </a:bodyPr>
          <a:lstStyle/>
          <a:p>
            <a:r>
              <a:rPr lang="en-US" sz="2200" b="0" i="0" dirty="0">
                <a:solidFill>
                  <a:schemeClr val="tx1"/>
                </a:solidFill>
                <a:effectLst/>
              </a:rPr>
              <a:t>Thresholding is a technique used to separate regions of an image based on pixel intensity</a:t>
            </a:r>
          </a:p>
          <a:p>
            <a:r>
              <a:rPr lang="en-US" sz="2200" b="0" i="0" dirty="0">
                <a:solidFill>
                  <a:schemeClr val="tx1"/>
                </a:solidFill>
                <a:effectLst/>
              </a:rPr>
              <a:t>It converts a grayscale image into a binary image where pixels are either classified as foreground (white) or background (black) based on a specified threshold. </a:t>
            </a:r>
            <a:endParaRPr lang="en-US" sz="2200" dirty="0">
              <a:solidFill>
                <a:schemeClr val="tx1"/>
              </a:solidFill>
            </a:endParaRPr>
          </a:p>
          <a:p>
            <a:r>
              <a:rPr lang="en-US" sz="2200" b="0" i="0" dirty="0">
                <a:solidFill>
                  <a:schemeClr val="tx1"/>
                </a:solidFill>
                <a:effectLst/>
              </a:rPr>
              <a:t>Otsu's method is employed to automatically determine an optimal threshold value based on the image's histogram.</a:t>
            </a:r>
            <a:endParaRPr lang="en-IN" sz="2200" dirty="0">
              <a:solidFill>
                <a:schemeClr val="tx1"/>
              </a:solidFill>
            </a:endParaRPr>
          </a:p>
        </p:txBody>
      </p:sp>
      <p:pic>
        <p:nvPicPr>
          <p:cNvPr id="7" name="Picture 6">
            <a:extLst>
              <a:ext uri="{FF2B5EF4-FFF2-40B4-BE49-F238E27FC236}">
                <a16:creationId xmlns:a16="http://schemas.microsoft.com/office/drawing/2014/main" id="{A201870B-B6A2-7B2F-2119-CE4FBD274884}"/>
              </a:ext>
            </a:extLst>
          </p:cNvPr>
          <p:cNvPicPr>
            <a:picLocks noChangeAspect="1"/>
          </p:cNvPicPr>
          <p:nvPr/>
        </p:nvPicPr>
        <p:blipFill>
          <a:blip r:embed="rId2"/>
          <a:stretch>
            <a:fillRect/>
          </a:stretch>
        </p:blipFill>
        <p:spPr>
          <a:xfrm>
            <a:off x="8120890" y="4221088"/>
            <a:ext cx="2521080" cy="2425825"/>
          </a:xfrm>
          <a:prstGeom prst="rect">
            <a:avLst/>
          </a:prstGeom>
        </p:spPr>
      </p:pic>
    </p:spTree>
    <p:extLst>
      <p:ext uri="{BB962C8B-B14F-4D97-AF65-F5344CB8AC3E}">
        <p14:creationId xmlns:p14="http://schemas.microsoft.com/office/powerpoint/2010/main" val="1153027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363B-A02A-7CA3-A1B3-71D7D2BAE3E2}"/>
              </a:ext>
            </a:extLst>
          </p:cNvPr>
          <p:cNvSpPr>
            <a:spLocks noGrp="1"/>
          </p:cNvSpPr>
          <p:nvPr>
            <p:ph type="title"/>
          </p:nvPr>
        </p:nvSpPr>
        <p:spPr/>
        <p:txBody>
          <a:bodyPr/>
          <a:lstStyle/>
          <a:p>
            <a:r>
              <a:rPr lang="en-US" dirty="0"/>
              <a:t>Mask of an image</a:t>
            </a:r>
            <a:endParaRPr lang="en-IN" dirty="0"/>
          </a:p>
        </p:txBody>
      </p:sp>
      <p:sp>
        <p:nvSpPr>
          <p:cNvPr id="3" name="Content Placeholder 2">
            <a:extLst>
              <a:ext uri="{FF2B5EF4-FFF2-40B4-BE49-F238E27FC236}">
                <a16:creationId xmlns:a16="http://schemas.microsoft.com/office/drawing/2014/main" id="{3E7BCF88-457E-3246-3798-35F4AB9A6E71}"/>
              </a:ext>
            </a:extLst>
          </p:cNvPr>
          <p:cNvSpPr>
            <a:spLocks noGrp="1"/>
          </p:cNvSpPr>
          <p:nvPr>
            <p:ph idx="1"/>
          </p:nvPr>
        </p:nvSpPr>
        <p:spPr/>
        <p:txBody>
          <a:bodyPr/>
          <a:lstStyle/>
          <a:p>
            <a:r>
              <a:rPr lang="en-US" sz="2200" dirty="0"/>
              <a:t>HSV or Hue Saturation Value is used to separate image luminance from color information.</a:t>
            </a:r>
          </a:p>
          <a:p>
            <a:r>
              <a:rPr lang="en-US" sz="2200" dirty="0"/>
              <a:t> Hue, in the context of color and graphics, refers to the attribute of a visible light due to which it is differentiated from or similar to the primary colors</a:t>
            </a:r>
          </a:p>
          <a:p>
            <a:r>
              <a:rPr lang="en-US" sz="2200" dirty="0"/>
              <a:t>It is the attribute that permits colors to be classified as red, yellow, green, blue, or an intermediate color. Saturation pertains the amount of white light mixed with a hue.</a:t>
            </a:r>
          </a:p>
          <a:p>
            <a:endParaRPr lang="en-IN" dirty="0"/>
          </a:p>
        </p:txBody>
      </p:sp>
      <p:pic>
        <p:nvPicPr>
          <p:cNvPr id="5" name="Picture 4">
            <a:extLst>
              <a:ext uri="{FF2B5EF4-FFF2-40B4-BE49-F238E27FC236}">
                <a16:creationId xmlns:a16="http://schemas.microsoft.com/office/drawing/2014/main" id="{EDED9629-6076-8534-018B-A3555E68CD13}"/>
              </a:ext>
            </a:extLst>
          </p:cNvPr>
          <p:cNvPicPr>
            <a:picLocks noChangeAspect="1"/>
          </p:cNvPicPr>
          <p:nvPr/>
        </p:nvPicPr>
        <p:blipFill>
          <a:blip r:embed="rId2"/>
          <a:stretch>
            <a:fillRect/>
          </a:stretch>
        </p:blipFill>
        <p:spPr>
          <a:xfrm>
            <a:off x="5220044" y="4581128"/>
            <a:ext cx="5447956" cy="2105537"/>
          </a:xfrm>
          <a:prstGeom prst="rect">
            <a:avLst/>
          </a:prstGeom>
        </p:spPr>
      </p:pic>
    </p:spTree>
    <p:extLst>
      <p:ext uri="{BB962C8B-B14F-4D97-AF65-F5344CB8AC3E}">
        <p14:creationId xmlns:p14="http://schemas.microsoft.com/office/powerpoint/2010/main" val="2076352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3" y="385481"/>
            <a:ext cx="9117106" cy="869577"/>
          </a:xfrm>
        </p:spPr>
        <p:txBody>
          <a:bodyPr/>
          <a:lstStyle/>
          <a:p>
            <a:r>
              <a:rPr lang="en-GB" dirty="0"/>
              <a:t>Splitting Data:</a:t>
            </a:r>
            <a:endParaRPr dirty="0"/>
          </a:p>
        </p:txBody>
      </p:sp>
      <p:sp>
        <p:nvSpPr>
          <p:cNvPr id="3" name="Text Placeholder 2"/>
          <p:cNvSpPr>
            <a:spLocks noGrp="1"/>
          </p:cNvSpPr>
          <p:nvPr>
            <p:ph type="body" idx="1"/>
          </p:nvPr>
        </p:nvSpPr>
        <p:spPr>
          <a:xfrm>
            <a:off x="1165412" y="1586288"/>
            <a:ext cx="9144000" cy="4751760"/>
          </a:xfrm>
        </p:spPr>
        <p:txBody>
          <a:bodyPr vert="horz" lIns="91440" tIns="45720" rIns="91440" bIns="45720" rtlCol="0" anchor="t">
            <a:normAutofit/>
          </a:bodyPr>
          <a:lstStyle/>
          <a:p>
            <a:pPr marL="342900" indent="-342900">
              <a:buChar char="•"/>
            </a:pPr>
            <a:r>
              <a:rPr lang="en-US" sz="2400" dirty="0">
                <a:solidFill>
                  <a:srgbClr val="D1D5DB"/>
                </a:solidFill>
                <a:ea typeface="+mj-lt"/>
                <a:cs typeface="+mj-lt"/>
              </a:rPr>
              <a:t>We usually split the data as: </a:t>
            </a:r>
            <a:endParaRPr lang="en-US" sz="2400" dirty="0"/>
          </a:p>
          <a:p>
            <a:r>
              <a:rPr lang="en-US" sz="2400" dirty="0">
                <a:solidFill>
                  <a:srgbClr val="D1D5DB"/>
                </a:solidFill>
                <a:ea typeface="+mj-lt"/>
                <a:cs typeface="+mj-lt"/>
              </a:rPr>
              <a:t>           </a:t>
            </a:r>
            <a:endParaRPr lang="en-US" sz="2400">
              <a:solidFill>
                <a:srgbClr val="92D050"/>
              </a:solidFill>
              <a:ea typeface="+mj-lt"/>
              <a:cs typeface="+mj-lt"/>
            </a:endParaRPr>
          </a:p>
          <a:p>
            <a:r>
              <a:rPr lang="en-US" sz="2400" dirty="0">
                <a:solidFill>
                  <a:srgbClr val="D1D5DB"/>
                </a:solidFill>
                <a:ea typeface="+mj-lt"/>
                <a:cs typeface="+mj-lt"/>
              </a:rPr>
              <a:t>               Training Set and Testing Set</a:t>
            </a:r>
            <a:endParaRPr lang="en-US" sz="2400" dirty="0">
              <a:solidFill>
                <a:srgbClr val="D1D5DB"/>
              </a:solidFill>
            </a:endParaRPr>
          </a:p>
          <a:p>
            <a:endParaRPr lang="en-US" sz="2400" dirty="0">
              <a:solidFill>
                <a:srgbClr val="D1D5DB"/>
              </a:solidFill>
              <a:latin typeface="Consolas"/>
              <a:ea typeface="+mj-lt"/>
              <a:cs typeface="+mj-lt"/>
            </a:endParaRPr>
          </a:p>
          <a:p>
            <a:endParaRPr lang="en-US" sz="2400" dirty="0">
              <a:solidFill>
                <a:srgbClr val="D1D5DB"/>
              </a:solidFill>
              <a:latin typeface="Consolas"/>
              <a:ea typeface="+mj-lt"/>
              <a:cs typeface="+mj-lt"/>
            </a:endParaRPr>
          </a:p>
          <a:p>
            <a:endParaRPr lang="en-US" sz="2400" dirty="0">
              <a:solidFill>
                <a:srgbClr val="D1D5DB"/>
              </a:solidFill>
              <a:latin typeface="Consolas"/>
              <a:ea typeface="+mj-lt"/>
              <a:cs typeface="+mj-lt"/>
            </a:endParaRPr>
          </a:p>
          <a:p>
            <a:pPr marL="342900" indent="-342900">
              <a:buChar char="•"/>
            </a:pPr>
            <a:endParaRPr lang="en-US" sz="2400" dirty="0">
              <a:solidFill>
                <a:srgbClr val="D1D5DB"/>
              </a:solidFill>
              <a:latin typeface="Consolas"/>
              <a:ea typeface="+mj-lt"/>
              <a:cs typeface="+mj-lt"/>
            </a:endParaRPr>
          </a:p>
          <a:p>
            <a:pPr marL="342900" indent="-342900">
              <a:buChar char="•"/>
            </a:pPr>
            <a:r>
              <a:rPr lang="en-US" sz="2400" dirty="0">
                <a:solidFill>
                  <a:srgbClr val="D1D5DB"/>
                </a:solidFill>
                <a:latin typeface="Consolas"/>
                <a:ea typeface="+mj-lt"/>
                <a:cs typeface="+mj-lt"/>
              </a:rPr>
              <a:t>The split is done to evaluate how well the machine learning model can generalize to new and unseen data. </a:t>
            </a:r>
            <a:endParaRPr lang="en-US" sz="2400">
              <a:solidFill>
                <a:srgbClr val="92D050"/>
              </a:solidFill>
              <a:latin typeface="Consolas"/>
              <a:ea typeface="+mj-lt"/>
              <a:cs typeface="+mj-lt"/>
            </a:endParaRPr>
          </a:p>
          <a:p>
            <a:pPr marL="342900" indent="-342900">
              <a:buChar char="•"/>
            </a:pPr>
            <a:endParaRPr lang="en-US" dirty="0">
              <a:solidFill>
                <a:srgbClr val="D1D5DB"/>
              </a:solidFill>
              <a:latin typeface="Consolas"/>
              <a:ea typeface="+mj-lt"/>
              <a:cs typeface="+mj-lt"/>
            </a:endParaRPr>
          </a:p>
          <a:p>
            <a:pPr marL="342900" indent="-342900">
              <a:buChar char="•"/>
            </a:pPr>
            <a:endParaRPr lang="en-US" dirty="0">
              <a:solidFill>
                <a:srgbClr val="D1D5DB"/>
              </a:solidFill>
              <a:latin typeface="Consolas"/>
              <a:ea typeface="+mj-lt"/>
              <a:cs typeface="+mj-lt"/>
            </a:endParaRPr>
          </a:p>
          <a:p>
            <a:endParaRPr lang="en-US" dirty="0">
              <a:solidFill>
                <a:srgbClr val="D1D5DB"/>
              </a:solidFill>
            </a:endParaRPr>
          </a:p>
          <a:p>
            <a:pPr lvl="1"/>
            <a:endParaRPr lang="en-US" dirty="0">
              <a:solidFill>
                <a:srgbClr val="D1D5DB"/>
              </a:solidFill>
              <a:latin typeface="Consolas"/>
            </a:endParaRPr>
          </a:p>
        </p:txBody>
      </p:sp>
    </p:spTree>
    <p:extLst>
      <p:ext uri="{BB962C8B-B14F-4D97-AF65-F5344CB8AC3E}">
        <p14:creationId xmlns:p14="http://schemas.microsoft.com/office/powerpoint/2010/main" val="3444435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1" y="2168993"/>
            <a:ext cx="9144000" cy="3469808"/>
          </a:xfrm>
        </p:spPr>
        <p:txBody>
          <a:bodyPr vert="horz" lIns="91440" tIns="45720" rIns="91440" bIns="45720" rtlCol="0" anchor="t">
            <a:normAutofit/>
          </a:bodyPr>
          <a:lstStyle/>
          <a:p>
            <a:pPr marL="342900" indent="-342900">
              <a:buChar char="•"/>
            </a:pPr>
            <a:r>
              <a:rPr lang="en-US" sz="2400" dirty="0">
                <a:solidFill>
                  <a:srgbClr val="D1D5DB"/>
                </a:solidFill>
                <a:ea typeface="+mj-lt"/>
                <a:cs typeface="+mj-lt"/>
              </a:rPr>
              <a:t>The training set is used to train the model. It consists of input samples and their corresponding output labels. </a:t>
            </a:r>
          </a:p>
          <a:p>
            <a:pPr marL="342900" indent="-342900">
              <a:buChar char="•"/>
            </a:pPr>
            <a:endParaRPr lang="en-US" sz="2400" dirty="0">
              <a:solidFill>
                <a:srgbClr val="D1D5DB"/>
              </a:solidFill>
              <a:ea typeface="+mj-lt"/>
              <a:cs typeface="+mj-lt"/>
            </a:endParaRPr>
          </a:p>
          <a:p>
            <a:pPr marL="342900" indent="-342900">
              <a:buChar char="•"/>
            </a:pPr>
            <a:endParaRPr lang="en-US" sz="2400" dirty="0">
              <a:solidFill>
                <a:srgbClr val="D1D5DB"/>
              </a:solidFill>
              <a:ea typeface="+mj-lt"/>
              <a:cs typeface="+mj-lt"/>
            </a:endParaRPr>
          </a:p>
          <a:p>
            <a:pPr marL="342900" indent="-342900">
              <a:buChar char="•"/>
            </a:pPr>
            <a:r>
              <a:rPr lang="en-US" sz="2400" dirty="0">
                <a:solidFill>
                  <a:srgbClr val="D1D5DB"/>
                </a:solidFill>
                <a:ea typeface="+mj-lt"/>
                <a:cs typeface="+mj-lt"/>
              </a:rPr>
              <a:t>The model learns from the training set by adjusting its internal parameters based on the input-output relationships in the data.</a:t>
            </a:r>
            <a:endParaRPr lang="en-US" sz="2400">
              <a:solidFill>
                <a:srgbClr val="D1D5DB"/>
              </a:solidFill>
            </a:endParaRPr>
          </a:p>
          <a:p>
            <a:endParaRPr lang="en-US" sz="2400" dirty="0">
              <a:solidFill>
                <a:srgbClr val="D1D5DB"/>
              </a:solidFill>
              <a:latin typeface="Consolas"/>
              <a:ea typeface="+mj-lt"/>
              <a:cs typeface="+mj-lt"/>
            </a:endParaRPr>
          </a:p>
          <a:p>
            <a:endParaRPr lang="en-US" sz="2400" dirty="0">
              <a:solidFill>
                <a:srgbClr val="D1D5DB"/>
              </a:solidFill>
              <a:latin typeface="Consolas"/>
              <a:ea typeface="+mj-lt"/>
              <a:cs typeface="+mj-lt"/>
            </a:endParaRPr>
          </a:p>
          <a:p>
            <a:endParaRPr lang="en-US" sz="2400" dirty="0">
              <a:solidFill>
                <a:srgbClr val="D1D5DB"/>
              </a:solidFill>
              <a:latin typeface="Consolas"/>
              <a:ea typeface="+mj-lt"/>
              <a:cs typeface="+mj-lt"/>
            </a:endParaRPr>
          </a:p>
          <a:p>
            <a:pPr marL="342900" indent="-342900">
              <a:buChar char="•"/>
            </a:pPr>
            <a:endParaRPr lang="en-US" sz="2400" dirty="0">
              <a:solidFill>
                <a:srgbClr val="D1D5DB"/>
              </a:solidFill>
              <a:latin typeface="Consolas"/>
              <a:ea typeface="+mj-lt"/>
              <a:cs typeface="+mj-lt"/>
            </a:endParaRPr>
          </a:p>
          <a:p>
            <a:pPr marL="342900" indent="-342900">
              <a:buChar char="•"/>
            </a:pPr>
            <a:endParaRPr lang="en-US" sz="2400" dirty="0">
              <a:solidFill>
                <a:srgbClr val="D1D5DB"/>
              </a:solidFill>
              <a:latin typeface="Consolas"/>
              <a:ea typeface="+mj-lt"/>
              <a:cs typeface="+mj-lt"/>
            </a:endParaRPr>
          </a:p>
          <a:p>
            <a:pPr marL="342900" indent="-342900">
              <a:buChar char="•"/>
            </a:pPr>
            <a:endParaRPr lang="en-US" dirty="0">
              <a:solidFill>
                <a:srgbClr val="D1D5DB"/>
              </a:solidFill>
              <a:latin typeface="Consolas"/>
              <a:ea typeface="+mj-lt"/>
              <a:cs typeface="+mj-lt"/>
            </a:endParaRPr>
          </a:p>
          <a:p>
            <a:pPr marL="342900" indent="-342900">
              <a:buChar char="•"/>
            </a:pPr>
            <a:endParaRPr lang="en-US" dirty="0">
              <a:solidFill>
                <a:srgbClr val="D1D5DB"/>
              </a:solidFill>
              <a:latin typeface="Consolas"/>
              <a:ea typeface="+mj-lt"/>
              <a:cs typeface="+mj-lt"/>
            </a:endParaRPr>
          </a:p>
          <a:p>
            <a:endParaRPr lang="en-US" dirty="0">
              <a:solidFill>
                <a:srgbClr val="D1D5DB"/>
              </a:solidFill>
            </a:endParaRPr>
          </a:p>
          <a:p>
            <a:pPr lvl="1"/>
            <a:endParaRPr lang="en-US" dirty="0">
              <a:solidFill>
                <a:srgbClr val="D1D5DB"/>
              </a:solidFill>
              <a:latin typeface="Consolas"/>
            </a:endParaRPr>
          </a:p>
        </p:txBody>
      </p:sp>
      <p:sp>
        <p:nvSpPr>
          <p:cNvPr id="4" name="TextBox 3">
            <a:extLst>
              <a:ext uri="{FF2B5EF4-FFF2-40B4-BE49-F238E27FC236}">
                <a16:creationId xmlns:a16="http://schemas.microsoft.com/office/drawing/2014/main" id="{F5136971-4CAF-6C6B-02D7-2DB51D9A2414}"/>
              </a:ext>
            </a:extLst>
          </p:cNvPr>
          <p:cNvSpPr txBox="1"/>
          <p:nvPr/>
        </p:nvSpPr>
        <p:spPr>
          <a:xfrm>
            <a:off x="1183340" y="564776"/>
            <a:ext cx="637390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5400" dirty="0">
                <a:latin typeface="Consolas"/>
              </a:rPr>
              <a:t>Training set-</a:t>
            </a:r>
          </a:p>
        </p:txBody>
      </p:sp>
    </p:spTree>
    <p:extLst>
      <p:ext uri="{BB962C8B-B14F-4D97-AF65-F5344CB8AC3E}">
        <p14:creationId xmlns:p14="http://schemas.microsoft.com/office/powerpoint/2010/main" val="3860971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58472" y="1980734"/>
            <a:ext cx="9511552" cy="4025618"/>
          </a:xfrm>
        </p:spPr>
        <p:txBody>
          <a:bodyPr vert="horz" lIns="91440" tIns="45720" rIns="91440" bIns="45720" rtlCol="0" anchor="t">
            <a:normAutofit/>
          </a:bodyPr>
          <a:lstStyle/>
          <a:p>
            <a:pPr marL="342900" indent="-342900">
              <a:buChar char="•"/>
            </a:pPr>
            <a:r>
              <a:rPr lang="en-US" sz="2400" dirty="0">
                <a:solidFill>
                  <a:srgbClr val="D1D5DB"/>
                </a:solidFill>
                <a:ea typeface="+mj-lt"/>
                <a:cs typeface="+mj-lt"/>
              </a:rPr>
              <a:t>The testing set, on the other hand, is used to evaluate the performance of the trained model. </a:t>
            </a:r>
            <a:endParaRPr lang="en-US"/>
          </a:p>
          <a:p>
            <a:pPr marL="342900" indent="-342900">
              <a:buChar char="•"/>
            </a:pPr>
            <a:endParaRPr lang="en-US" sz="2400" dirty="0">
              <a:solidFill>
                <a:srgbClr val="D1D5DB"/>
              </a:solidFill>
              <a:ea typeface="+mj-lt"/>
              <a:cs typeface="+mj-lt"/>
            </a:endParaRPr>
          </a:p>
          <a:p>
            <a:pPr marL="342900" indent="-342900">
              <a:buChar char="•"/>
            </a:pPr>
            <a:r>
              <a:rPr lang="en-US" sz="2400" dirty="0">
                <a:solidFill>
                  <a:srgbClr val="D1D5DB"/>
                </a:solidFill>
                <a:ea typeface="+mj-lt"/>
                <a:cs typeface="+mj-lt"/>
              </a:rPr>
              <a:t>It consists of input samples that the model has not seen during training. </a:t>
            </a:r>
            <a:endParaRPr lang="en-US">
              <a:solidFill>
                <a:srgbClr val="92D050"/>
              </a:solidFill>
              <a:ea typeface="+mj-lt"/>
              <a:cs typeface="+mj-lt"/>
            </a:endParaRPr>
          </a:p>
          <a:p>
            <a:pPr marL="342900" indent="-342900">
              <a:buChar char="•"/>
            </a:pPr>
            <a:endParaRPr lang="en-US" sz="2400" dirty="0">
              <a:solidFill>
                <a:srgbClr val="D1D5DB"/>
              </a:solidFill>
              <a:ea typeface="+mj-lt"/>
              <a:cs typeface="+mj-lt"/>
            </a:endParaRPr>
          </a:p>
          <a:p>
            <a:pPr marL="342900" indent="-342900">
              <a:buChar char="•"/>
            </a:pPr>
            <a:r>
              <a:rPr lang="en-US" sz="2400" dirty="0">
                <a:solidFill>
                  <a:srgbClr val="D1D5DB"/>
                </a:solidFill>
                <a:ea typeface="+mj-lt"/>
                <a:cs typeface="+mj-lt"/>
              </a:rPr>
              <a:t>The model predicts the output labels for these samples, and their predictions are compared against the true labels to assess how well the model generalizes to unseen data.</a:t>
            </a:r>
            <a:endParaRPr lang="en-US"/>
          </a:p>
          <a:p>
            <a:endParaRPr lang="en-US" sz="2400" dirty="0">
              <a:solidFill>
                <a:srgbClr val="D1D5DB"/>
              </a:solidFill>
              <a:ea typeface="+mj-lt"/>
              <a:cs typeface="+mj-lt"/>
            </a:endParaRPr>
          </a:p>
          <a:p>
            <a:endParaRPr lang="en-US" sz="2400" dirty="0">
              <a:solidFill>
                <a:srgbClr val="D1D5DB"/>
              </a:solidFill>
              <a:ea typeface="+mj-lt"/>
              <a:cs typeface="+mj-lt"/>
            </a:endParaRPr>
          </a:p>
          <a:p>
            <a:endParaRPr lang="en-US" sz="2400" dirty="0">
              <a:solidFill>
                <a:srgbClr val="D1D5DB"/>
              </a:solidFill>
            </a:endParaRPr>
          </a:p>
          <a:p>
            <a:pPr marL="342900" indent="-342900">
              <a:buChar char="•"/>
            </a:pPr>
            <a:endParaRPr lang="en-US" sz="2400" dirty="0">
              <a:solidFill>
                <a:srgbClr val="D1D5DB"/>
              </a:solidFill>
              <a:latin typeface="Consolas"/>
              <a:ea typeface="+mj-lt"/>
              <a:cs typeface="+mj-lt"/>
            </a:endParaRPr>
          </a:p>
          <a:p>
            <a:pPr marL="342900" indent="-342900">
              <a:buChar char="•"/>
            </a:pPr>
            <a:endParaRPr lang="en-US" sz="2400" dirty="0">
              <a:solidFill>
                <a:srgbClr val="D1D5DB"/>
              </a:solidFill>
              <a:latin typeface="Consolas"/>
              <a:ea typeface="+mj-lt"/>
              <a:cs typeface="+mj-lt"/>
            </a:endParaRPr>
          </a:p>
          <a:p>
            <a:pPr marL="342900" indent="-342900">
              <a:buChar char="•"/>
            </a:pPr>
            <a:endParaRPr lang="en-US" dirty="0">
              <a:solidFill>
                <a:srgbClr val="D1D5DB"/>
              </a:solidFill>
              <a:latin typeface="Consolas"/>
              <a:ea typeface="+mj-lt"/>
              <a:cs typeface="+mj-lt"/>
            </a:endParaRPr>
          </a:p>
          <a:p>
            <a:pPr marL="342900" indent="-342900">
              <a:buChar char="•"/>
            </a:pPr>
            <a:endParaRPr lang="en-US" dirty="0">
              <a:solidFill>
                <a:srgbClr val="D1D5DB"/>
              </a:solidFill>
              <a:latin typeface="Consolas"/>
              <a:ea typeface="+mj-lt"/>
              <a:cs typeface="+mj-lt"/>
            </a:endParaRPr>
          </a:p>
          <a:p>
            <a:endParaRPr lang="en-US" dirty="0">
              <a:solidFill>
                <a:srgbClr val="D1D5DB"/>
              </a:solidFill>
              <a:latin typeface="Consolas"/>
              <a:ea typeface="+mj-lt"/>
              <a:cs typeface="+mj-lt"/>
            </a:endParaRPr>
          </a:p>
          <a:p>
            <a:pPr lvl="1"/>
            <a:endParaRPr lang="en-US" dirty="0">
              <a:solidFill>
                <a:srgbClr val="D1D5DB"/>
              </a:solidFill>
              <a:latin typeface="Candara"/>
              <a:ea typeface="+mj-lt"/>
              <a:cs typeface="+mj-lt"/>
            </a:endParaRPr>
          </a:p>
        </p:txBody>
      </p:sp>
      <p:sp>
        <p:nvSpPr>
          <p:cNvPr id="4" name="TextBox 3">
            <a:extLst>
              <a:ext uri="{FF2B5EF4-FFF2-40B4-BE49-F238E27FC236}">
                <a16:creationId xmlns:a16="http://schemas.microsoft.com/office/drawing/2014/main" id="{F5136971-4CAF-6C6B-02D7-2DB51D9A2414}"/>
              </a:ext>
            </a:extLst>
          </p:cNvPr>
          <p:cNvSpPr txBox="1"/>
          <p:nvPr/>
        </p:nvSpPr>
        <p:spPr>
          <a:xfrm>
            <a:off x="1183340" y="564776"/>
            <a:ext cx="637390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5400" dirty="0">
                <a:latin typeface="Consolas"/>
              </a:rPr>
              <a:t>Testing set-</a:t>
            </a:r>
          </a:p>
        </p:txBody>
      </p:sp>
    </p:spTree>
    <p:extLst>
      <p:ext uri="{BB962C8B-B14F-4D97-AF65-F5344CB8AC3E}">
        <p14:creationId xmlns:p14="http://schemas.microsoft.com/office/powerpoint/2010/main" val="3889049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descr="Graphical user interface, text, application, email&#10;&#10;Description automatically generated">
            <a:extLst>
              <a:ext uri="{FF2B5EF4-FFF2-40B4-BE49-F238E27FC236}">
                <a16:creationId xmlns:a16="http://schemas.microsoft.com/office/drawing/2014/main" id="{B0A183DE-1BC2-B2A6-B0A1-5ADDBE4EAD53}"/>
              </a:ext>
            </a:extLst>
          </p:cNvPr>
          <p:cNvPicPr>
            <a:picLocks noGrp="1" noChangeAspect="1"/>
          </p:cNvPicPr>
          <p:nvPr>
            <p:ph idx="1"/>
          </p:nvPr>
        </p:nvPicPr>
        <p:blipFill>
          <a:blip r:embed="rId2"/>
          <a:stretch>
            <a:fillRect/>
          </a:stretch>
        </p:blipFill>
        <p:spPr>
          <a:xfrm>
            <a:off x="684959" y="456921"/>
            <a:ext cx="10822080" cy="5639358"/>
          </a:xfrm>
        </p:spPr>
      </p:pic>
      <p:sp>
        <p:nvSpPr>
          <p:cNvPr id="21" name="TextBox 20">
            <a:extLst>
              <a:ext uri="{FF2B5EF4-FFF2-40B4-BE49-F238E27FC236}">
                <a16:creationId xmlns:a16="http://schemas.microsoft.com/office/drawing/2014/main" id="{32490A02-51FF-1AA6-DFC1-92788A4D1617}"/>
              </a:ext>
            </a:extLst>
          </p:cNvPr>
          <p:cNvSpPr txBox="1"/>
          <p:nvPr/>
        </p:nvSpPr>
        <p:spPr>
          <a:xfrm>
            <a:off x="2554940" y="1515036"/>
            <a:ext cx="5199528"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50" dirty="0">
                <a:solidFill>
                  <a:schemeClr val="bg1"/>
                </a:solidFill>
                <a:latin typeface="Consolas"/>
              </a:rPr>
              <a:t>4D-array(1609 samples,128*128 pixels and 3 </a:t>
            </a:r>
            <a:r>
              <a:rPr lang="en-GB" sz="1050" dirty="0" err="1">
                <a:solidFill>
                  <a:schemeClr val="bg1"/>
                </a:solidFill>
                <a:latin typeface="Consolas"/>
              </a:rPr>
              <a:t>color</a:t>
            </a:r>
            <a:r>
              <a:rPr lang="en-GB" sz="1050" dirty="0">
                <a:solidFill>
                  <a:schemeClr val="bg1"/>
                </a:solidFill>
                <a:latin typeface="Consolas"/>
              </a:rPr>
              <a:t> channel </a:t>
            </a:r>
            <a:r>
              <a:rPr lang="en-GB" sz="1050" dirty="0" err="1">
                <a:solidFill>
                  <a:schemeClr val="bg1"/>
                </a:solidFill>
                <a:latin typeface="Consolas"/>
              </a:rPr>
              <a:t>rgb</a:t>
            </a:r>
          </a:p>
        </p:txBody>
      </p:sp>
      <p:sp>
        <p:nvSpPr>
          <p:cNvPr id="22" name="TextBox 21">
            <a:extLst>
              <a:ext uri="{FF2B5EF4-FFF2-40B4-BE49-F238E27FC236}">
                <a16:creationId xmlns:a16="http://schemas.microsoft.com/office/drawing/2014/main" id="{B6D9EEAD-4E56-369C-5826-F2EDE1BFB83A}"/>
              </a:ext>
            </a:extLst>
          </p:cNvPr>
          <p:cNvSpPr txBox="1"/>
          <p:nvPr/>
        </p:nvSpPr>
        <p:spPr>
          <a:xfrm>
            <a:off x="1452282" y="1837765"/>
            <a:ext cx="514574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dirty="0">
                <a:solidFill>
                  <a:schemeClr val="bg1"/>
                </a:solidFill>
              </a:rPr>
              <a:t>Shape of labels 1D array with 1609 samples</a:t>
            </a:r>
          </a:p>
        </p:txBody>
      </p:sp>
    </p:spTree>
    <p:extLst>
      <p:ext uri="{BB962C8B-B14F-4D97-AF65-F5344CB8AC3E}">
        <p14:creationId xmlns:p14="http://schemas.microsoft.com/office/powerpoint/2010/main" val="1390365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9983FA-7CEE-4FB7-A048-11E1F862678C}"/>
              </a:ext>
            </a:extLst>
          </p:cNvPr>
          <p:cNvSpPr>
            <a:spLocks noGrp="1"/>
          </p:cNvSpPr>
          <p:nvPr>
            <p:ph type="title"/>
          </p:nvPr>
        </p:nvSpPr>
        <p:spPr>
          <a:xfrm>
            <a:off x="331694" y="519953"/>
            <a:ext cx="9144000" cy="1143000"/>
          </a:xfrm>
        </p:spPr>
        <p:txBody>
          <a:bodyPr/>
          <a:lstStyle/>
          <a:p>
            <a:r>
              <a:rPr lang="en-GB" dirty="0"/>
              <a:t>CONVOLUTIONAL NEURAL NETWORK(CNN):</a:t>
            </a:r>
            <a:endParaRPr lang="en-US" dirty="0"/>
          </a:p>
          <a:p>
            <a:endParaRPr lang="en-GB" dirty="0"/>
          </a:p>
        </p:txBody>
      </p:sp>
      <p:sp>
        <p:nvSpPr>
          <p:cNvPr id="8" name="Content Placeholder 7">
            <a:extLst>
              <a:ext uri="{FF2B5EF4-FFF2-40B4-BE49-F238E27FC236}">
                <a16:creationId xmlns:a16="http://schemas.microsoft.com/office/drawing/2014/main" id="{FC187544-AD2F-F3D6-B388-110C87839F1A}"/>
              </a:ext>
            </a:extLst>
          </p:cNvPr>
          <p:cNvSpPr>
            <a:spLocks noGrp="1"/>
          </p:cNvSpPr>
          <p:nvPr>
            <p:ph idx="1"/>
          </p:nvPr>
        </p:nvSpPr>
        <p:spPr/>
        <p:txBody>
          <a:bodyPr vert="horz" lIns="91440" tIns="45720" rIns="91440" bIns="45720" rtlCol="0" anchor="t">
            <a:normAutofit/>
          </a:bodyPr>
          <a:lstStyle/>
          <a:p>
            <a:r>
              <a:rPr lang="en-GB" sz="2400" dirty="0">
                <a:solidFill>
                  <a:srgbClr val="D1D5DB"/>
                </a:solidFill>
                <a:latin typeface="Consolas"/>
                <a:ea typeface="+mn-lt"/>
                <a:cs typeface="+mn-lt"/>
              </a:rPr>
              <a:t>A Convolutional Neural Network (CNN) is a deep learning algorithm specifically designed for </a:t>
            </a:r>
            <a:r>
              <a:rPr lang="en-GB" sz="2400" err="1">
                <a:solidFill>
                  <a:srgbClr val="D1D5DB"/>
                </a:solidFill>
                <a:latin typeface="Consolas"/>
                <a:ea typeface="+mn-lt"/>
                <a:cs typeface="+mn-lt"/>
              </a:rPr>
              <a:t>analyzing</a:t>
            </a:r>
            <a:r>
              <a:rPr lang="en-GB" sz="2400" dirty="0">
                <a:solidFill>
                  <a:srgbClr val="D1D5DB"/>
                </a:solidFill>
                <a:latin typeface="Consolas"/>
                <a:ea typeface="+mn-lt"/>
                <a:cs typeface="+mn-lt"/>
              </a:rPr>
              <a:t> visual data such as images and videos. </a:t>
            </a:r>
          </a:p>
          <a:p>
            <a:r>
              <a:rPr lang="en-GB" sz="2400" dirty="0">
                <a:solidFill>
                  <a:srgbClr val="D1D5DB"/>
                </a:solidFill>
                <a:latin typeface="Consolas"/>
                <a:ea typeface="+mn-lt"/>
                <a:cs typeface="+mn-lt"/>
              </a:rPr>
              <a:t>It is a type of artificial neural network inspired by the organization and functionality of the visual cortex in the human brain.</a:t>
            </a:r>
          </a:p>
          <a:p>
            <a:r>
              <a:rPr lang="en-GB" sz="2400" dirty="0">
                <a:solidFill>
                  <a:srgbClr val="D1D5DB"/>
                </a:solidFill>
                <a:latin typeface="Consolas"/>
                <a:ea typeface="+mn-lt"/>
                <a:cs typeface="+mn-lt"/>
              </a:rPr>
              <a:t>The key component of a CNN is the convolutional layer. This layer performs a series of convolutions on the input image using a set of learnable filters, also known as kernels.</a:t>
            </a:r>
            <a:endParaRPr lang="en-GB" sz="2400" dirty="0">
              <a:solidFill>
                <a:srgbClr val="D1D5DB"/>
              </a:solidFill>
              <a:latin typeface="Consolas"/>
            </a:endParaRPr>
          </a:p>
        </p:txBody>
      </p:sp>
    </p:spTree>
    <p:extLst>
      <p:ext uri="{BB962C8B-B14F-4D97-AF65-F5344CB8AC3E}">
        <p14:creationId xmlns:p14="http://schemas.microsoft.com/office/powerpoint/2010/main" val="129623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C187544-AD2F-F3D6-B388-110C87839F1A}"/>
              </a:ext>
            </a:extLst>
          </p:cNvPr>
          <p:cNvSpPr>
            <a:spLocks noGrp="1"/>
          </p:cNvSpPr>
          <p:nvPr>
            <p:ph idx="1"/>
          </p:nvPr>
        </p:nvSpPr>
        <p:spPr>
          <a:xfrm>
            <a:off x="672353" y="959223"/>
            <a:ext cx="10614212" cy="5020234"/>
          </a:xfrm>
        </p:spPr>
        <p:txBody>
          <a:bodyPr vert="horz" lIns="91440" tIns="45720" rIns="91440" bIns="45720" rtlCol="0" anchor="t">
            <a:noAutofit/>
          </a:bodyPr>
          <a:lstStyle/>
          <a:p>
            <a:r>
              <a:rPr lang="en-GB" sz="2400" dirty="0">
                <a:solidFill>
                  <a:srgbClr val="D1D5DB"/>
                </a:solidFill>
                <a:latin typeface="Consolas"/>
                <a:ea typeface="+mn-lt"/>
                <a:cs typeface="+mn-lt"/>
              </a:rPr>
              <a:t>Each filter detects specific local features, such as edges, corners, or textures, by sliding across the image and computing dot products at each position. </a:t>
            </a:r>
            <a:endParaRPr lang="en-GB" sz="2400">
              <a:solidFill>
                <a:srgbClr val="D9D9D9"/>
              </a:solidFill>
              <a:latin typeface="Consolas"/>
              <a:ea typeface="+mn-lt"/>
              <a:cs typeface="+mn-lt"/>
            </a:endParaRPr>
          </a:p>
          <a:p>
            <a:r>
              <a:rPr lang="en-GB" sz="2400" dirty="0">
                <a:solidFill>
                  <a:srgbClr val="D1D5DB"/>
                </a:solidFill>
                <a:latin typeface="Consolas"/>
                <a:ea typeface="+mn-lt"/>
                <a:cs typeface="+mn-lt"/>
              </a:rPr>
              <a:t>The resulting feature maps preserve spatial relationships and highlight important patterns in the input image.</a:t>
            </a:r>
            <a:endParaRPr lang="en-GB" sz="2400">
              <a:solidFill>
                <a:srgbClr val="D9D9D9"/>
              </a:solidFill>
              <a:latin typeface="Consolas"/>
              <a:ea typeface="+mn-lt"/>
              <a:cs typeface="+mn-lt"/>
            </a:endParaRPr>
          </a:p>
          <a:p>
            <a:r>
              <a:rPr lang="en-GB" sz="2400" dirty="0">
                <a:solidFill>
                  <a:srgbClr val="D1D5DB"/>
                </a:solidFill>
                <a:latin typeface="Consolas"/>
                <a:ea typeface="+mn-lt"/>
                <a:cs typeface="+mn-lt"/>
              </a:rPr>
              <a:t>Typically, a CNN consists of multiple convolutional layers interleaved with activation functions (e.g., </a:t>
            </a:r>
            <a:r>
              <a:rPr lang="en-GB" sz="2400" err="1">
                <a:solidFill>
                  <a:srgbClr val="D1D5DB"/>
                </a:solidFill>
                <a:latin typeface="Consolas"/>
                <a:ea typeface="+mn-lt"/>
                <a:cs typeface="+mn-lt"/>
              </a:rPr>
              <a:t>ReLU</a:t>
            </a:r>
            <a:r>
              <a:rPr lang="en-GB" sz="2400" dirty="0">
                <a:solidFill>
                  <a:srgbClr val="D1D5DB"/>
                </a:solidFill>
                <a:latin typeface="Consolas"/>
                <a:ea typeface="+mn-lt"/>
                <a:cs typeface="+mn-lt"/>
              </a:rPr>
              <a:t>-Rectified Linear Unit), pooling layers (e.g., max pooling), and fully connected layers at the end.</a:t>
            </a:r>
          </a:p>
          <a:p>
            <a:r>
              <a:rPr lang="en-GB" sz="2400" dirty="0">
                <a:solidFill>
                  <a:srgbClr val="D1D5DB"/>
                </a:solidFill>
                <a:latin typeface="Consolas"/>
                <a:ea typeface="+mn-lt"/>
                <a:cs typeface="+mn-lt"/>
              </a:rPr>
              <a:t>We also use optimization algorithms like Adam(Adaptive Moment Estimation) which helps to provide efficient and adaptive learning rates during the training process.</a:t>
            </a:r>
          </a:p>
        </p:txBody>
      </p:sp>
    </p:spTree>
    <p:extLst>
      <p:ext uri="{BB962C8B-B14F-4D97-AF65-F5344CB8AC3E}">
        <p14:creationId xmlns:p14="http://schemas.microsoft.com/office/powerpoint/2010/main" val="3877859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building, window&#10;&#10;Description automatically generated">
            <a:extLst>
              <a:ext uri="{FF2B5EF4-FFF2-40B4-BE49-F238E27FC236}">
                <a16:creationId xmlns:a16="http://schemas.microsoft.com/office/drawing/2014/main" id="{1750E431-46DD-B5E8-BD75-4E2C1651ABFE}"/>
              </a:ext>
            </a:extLst>
          </p:cNvPr>
          <p:cNvPicPr>
            <a:picLocks noGrp="1" noChangeAspect="1"/>
          </p:cNvPicPr>
          <p:nvPr>
            <p:ph idx="1"/>
          </p:nvPr>
        </p:nvPicPr>
        <p:blipFill>
          <a:blip r:embed="rId2"/>
          <a:stretch>
            <a:fillRect/>
          </a:stretch>
        </p:blipFill>
        <p:spPr>
          <a:xfrm>
            <a:off x="1028979" y="976031"/>
            <a:ext cx="10017498" cy="4914900"/>
          </a:xfrm>
        </p:spPr>
      </p:pic>
    </p:spTree>
    <p:extLst>
      <p:ext uri="{BB962C8B-B14F-4D97-AF65-F5344CB8AC3E}">
        <p14:creationId xmlns:p14="http://schemas.microsoft.com/office/powerpoint/2010/main" val="1769569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9983FA-7CEE-4FB7-A048-11E1F862678C}"/>
              </a:ext>
            </a:extLst>
          </p:cNvPr>
          <p:cNvSpPr>
            <a:spLocks noGrp="1"/>
          </p:cNvSpPr>
          <p:nvPr>
            <p:ph type="title"/>
          </p:nvPr>
        </p:nvSpPr>
        <p:spPr/>
        <p:txBody>
          <a:bodyPr/>
          <a:lstStyle/>
          <a:p>
            <a:r>
              <a:rPr lang="en-GB" dirty="0"/>
              <a:t>Epoch-</a:t>
            </a:r>
          </a:p>
        </p:txBody>
      </p:sp>
      <p:sp>
        <p:nvSpPr>
          <p:cNvPr id="8" name="Content Placeholder 7">
            <a:extLst>
              <a:ext uri="{FF2B5EF4-FFF2-40B4-BE49-F238E27FC236}">
                <a16:creationId xmlns:a16="http://schemas.microsoft.com/office/drawing/2014/main" id="{FC187544-AD2F-F3D6-B388-110C87839F1A}"/>
              </a:ext>
            </a:extLst>
          </p:cNvPr>
          <p:cNvSpPr>
            <a:spLocks noGrp="1"/>
          </p:cNvSpPr>
          <p:nvPr>
            <p:ph idx="1"/>
          </p:nvPr>
        </p:nvSpPr>
        <p:spPr/>
        <p:txBody>
          <a:bodyPr vert="horz" lIns="91440" tIns="45720" rIns="91440" bIns="45720" rtlCol="0" anchor="t">
            <a:normAutofit/>
          </a:bodyPr>
          <a:lstStyle/>
          <a:p>
            <a:r>
              <a:rPr lang="en-GB" sz="2400" dirty="0"/>
              <a:t>It is used to measure the progress of the training process.</a:t>
            </a:r>
          </a:p>
          <a:p>
            <a:r>
              <a:rPr lang="en-GB" sz="2400" dirty="0"/>
              <a:t>We have a certain way in which we use epoch, which is:</a:t>
            </a:r>
          </a:p>
          <a:p>
            <a:pPr lvl="1"/>
            <a:r>
              <a:rPr lang="en-GB" sz="2400" dirty="0">
                <a:solidFill>
                  <a:srgbClr val="D1D5DB"/>
                </a:solidFill>
                <a:latin typeface="Consolas"/>
                <a:ea typeface="+mn-lt"/>
                <a:cs typeface="+mn-lt"/>
              </a:rPr>
              <a:t>Split your dataset</a:t>
            </a:r>
          </a:p>
          <a:p>
            <a:pPr lvl="1"/>
            <a:r>
              <a:rPr lang="en-GB" sz="2400" dirty="0">
                <a:solidFill>
                  <a:srgbClr val="D1D5DB"/>
                </a:solidFill>
                <a:latin typeface="Consolas"/>
                <a:ea typeface="+mn-lt"/>
                <a:cs typeface="+mn-lt"/>
              </a:rPr>
              <a:t>Define the number of epochs</a:t>
            </a:r>
          </a:p>
          <a:p>
            <a:pPr lvl="1"/>
            <a:r>
              <a:rPr lang="en-GB" sz="2400" dirty="0">
                <a:solidFill>
                  <a:srgbClr val="D1D5DB"/>
                </a:solidFill>
                <a:latin typeface="Consolas"/>
                <a:ea typeface="+mn-lt"/>
                <a:cs typeface="+mn-lt"/>
              </a:rPr>
              <a:t>Training loop</a:t>
            </a:r>
          </a:p>
          <a:p>
            <a:pPr lvl="1"/>
            <a:r>
              <a:rPr lang="en-GB" sz="2400" dirty="0">
                <a:solidFill>
                  <a:srgbClr val="D1D5DB"/>
                </a:solidFill>
                <a:latin typeface="Consolas"/>
                <a:ea typeface="+mn-lt"/>
                <a:cs typeface="+mn-lt"/>
              </a:rPr>
              <a:t>Validation</a:t>
            </a:r>
          </a:p>
          <a:p>
            <a:pPr lvl="1"/>
            <a:r>
              <a:rPr lang="en-GB" sz="2400" dirty="0">
                <a:solidFill>
                  <a:srgbClr val="D1D5DB"/>
                </a:solidFill>
                <a:latin typeface="Consolas"/>
                <a:ea typeface="+mn-lt"/>
                <a:cs typeface="+mn-lt"/>
              </a:rPr>
              <a:t>Repeat until convergence</a:t>
            </a:r>
          </a:p>
          <a:p>
            <a:pPr lvl="1"/>
            <a:r>
              <a:rPr lang="en-GB" sz="2400" dirty="0">
                <a:solidFill>
                  <a:srgbClr val="D1D5DB"/>
                </a:solidFill>
                <a:latin typeface="Consolas"/>
                <a:ea typeface="+mn-lt"/>
                <a:cs typeface="+mn-lt"/>
              </a:rPr>
              <a:t>Test the model</a:t>
            </a:r>
            <a:endParaRPr lang="en-GB" sz="2400" dirty="0">
              <a:solidFill>
                <a:srgbClr val="D1D5DB"/>
              </a:solidFill>
              <a:latin typeface="Consolas"/>
            </a:endParaRPr>
          </a:p>
        </p:txBody>
      </p:sp>
    </p:spTree>
    <p:extLst>
      <p:ext uri="{BB962C8B-B14F-4D97-AF65-F5344CB8AC3E}">
        <p14:creationId xmlns:p14="http://schemas.microsoft.com/office/powerpoint/2010/main" val="3447531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IN" sz="4000" dirty="0"/>
              <a:t>Biology and anatomy of kidney</a:t>
            </a:r>
            <a:endParaRPr sz="4000" dirty="0"/>
          </a:p>
        </p:txBody>
      </p:sp>
      <p:sp>
        <p:nvSpPr>
          <p:cNvPr id="14" name="Content Placeholder 13"/>
          <p:cNvSpPr>
            <a:spLocks noGrp="1"/>
          </p:cNvSpPr>
          <p:nvPr>
            <p:ph idx="1"/>
          </p:nvPr>
        </p:nvSpPr>
        <p:spPr/>
        <p:txBody>
          <a:bodyPr>
            <a:normAutofit/>
          </a:bodyPr>
          <a:lstStyle/>
          <a:p>
            <a:r>
              <a:rPr lang="en-IN" sz="2800" dirty="0"/>
              <a:t>Function of kidney?</a:t>
            </a:r>
          </a:p>
          <a:p>
            <a:pPr marL="0" indent="0">
              <a:buNone/>
            </a:pPr>
            <a:r>
              <a:rPr lang="en-IN" sz="2800" dirty="0"/>
              <a:t>Filtering blood, excreting toxins, minerals &amp; vitamins.</a:t>
            </a:r>
          </a:p>
          <a:p>
            <a:pPr marL="0" indent="0">
              <a:buNone/>
            </a:pPr>
            <a:r>
              <a:rPr lang="en-IN" sz="2800" dirty="0"/>
              <a:t>Electrolyte balance, Ph balance, blood pressure</a:t>
            </a:r>
          </a:p>
          <a:p>
            <a:r>
              <a:rPr lang="en-IN" sz="2800" dirty="0"/>
              <a:t>What causes kidney stones? And density of kidney stones</a:t>
            </a:r>
          </a:p>
          <a:p>
            <a:pPr marL="0" indent="0">
              <a:buNone/>
            </a:pPr>
            <a:endParaRPr lang="en-IN" sz="2800" dirty="0"/>
          </a:p>
          <a:p>
            <a:endParaRPr sz="2800" dirty="0"/>
          </a:p>
        </p:txBody>
      </p:sp>
    </p:spTree>
    <p:extLst>
      <p:ext uri="{BB962C8B-B14F-4D97-AF65-F5344CB8AC3E}">
        <p14:creationId xmlns:p14="http://schemas.microsoft.com/office/powerpoint/2010/main" val="2088770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9983FA-7CEE-4FB7-A048-11E1F862678C}"/>
              </a:ext>
            </a:extLst>
          </p:cNvPr>
          <p:cNvSpPr>
            <a:spLocks noGrp="1"/>
          </p:cNvSpPr>
          <p:nvPr>
            <p:ph type="title"/>
          </p:nvPr>
        </p:nvSpPr>
        <p:spPr>
          <a:xfrm>
            <a:off x="672353" y="215153"/>
            <a:ext cx="9144000" cy="1143000"/>
          </a:xfrm>
        </p:spPr>
        <p:txBody>
          <a:bodyPr/>
          <a:lstStyle/>
          <a:p>
            <a:r>
              <a:rPr lang="en-GB" dirty="0">
                <a:latin typeface="Consolas"/>
                <a:ea typeface="Söhne"/>
                <a:cs typeface="Söhne"/>
              </a:rPr>
              <a:t>Support Vector Machine (SVM):</a:t>
            </a:r>
            <a:endParaRPr lang="en-GB" dirty="0">
              <a:latin typeface="Consolas"/>
            </a:endParaRPr>
          </a:p>
        </p:txBody>
      </p:sp>
      <p:sp>
        <p:nvSpPr>
          <p:cNvPr id="8" name="Content Placeholder 7">
            <a:extLst>
              <a:ext uri="{FF2B5EF4-FFF2-40B4-BE49-F238E27FC236}">
                <a16:creationId xmlns:a16="http://schemas.microsoft.com/office/drawing/2014/main" id="{FC187544-AD2F-F3D6-B388-110C87839F1A}"/>
              </a:ext>
            </a:extLst>
          </p:cNvPr>
          <p:cNvSpPr>
            <a:spLocks noGrp="1"/>
          </p:cNvSpPr>
          <p:nvPr>
            <p:ph idx="1"/>
          </p:nvPr>
        </p:nvSpPr>
        <p:spPr/>
        <p:txBody>
          <a:bodyPr vert="horz" lIns="91440" tIns="45720" rIns="91440" bIns="45720" rtlCol="0" anchor="t">
            <a:normAutofit/>
          </a:bodyPr>
          <a:lstStyle/>
          <a:p>
            <a:r>
              <a:rPr lang="en-GB" sz="2400" dirty="0">
                <a:solidFill>
                  <a:srgbClr val="D1D5DB"/>
                </a:solidFill>
                <a:latin typeface="Consolas"/>
                <a:ea typeface="+mn-lt"/>
                <a:cs typeface="+mn-lt"/>
              </a:rPr>
              <a:t>A Support Vector Machine (SVM) classifier is a supervised machine learning algorithm used for classification and regression tasks.</a:t>
            </a:r>
            <a:endParaRPr lang="en-GB" sz="2400">
              <a:solidFill>
                <a:srgbClr val="D9D9D9"/>
              </a:solidFill>
              <a:latin typeface="Consolas"/>
              <a:ea typeface="+mn-lt"/>
              <a:cs typeface="+mn-lt"/>
            </a:endParaRPr>
          </a:p>
          <a:p>
            <a:r>
              <a:rPr lang="en-GB" sz="2400" dirty="0">
                <a:solidFill>
                  <a:srgbClr val="D1D5DB"/>
                </a:solidFill>
                <a:latin typeface="Consolas"/>
                <a:ea typeface="+mn-lt"/>
                <a:cs typeface="+mn-lt"/>
              </a:rPr>
              <a:t> It is particularly effective for solving binary classification problems, where the goal is to separate data points into two distinct classes.</a:t>
            </a:r>
          </a:p>
          <a:p>
            <a:r>
              <a:rPr lang="en-GB" sz="2400" dirty="0">
                <a:solidFill>
                  <a:srgbClr val="D1D5DB"/>
                </a:solidFill>
                <a:latin typeface="Consolas"/>
                <a:ea typeface="+mn-lt"/>
                <a:cs typeface="+mn-lt"/>
              </a:rPr>
              <a:t>SVMs have several advantages, including their ability to handle high-dimensional data, handle nonlinear decision boundaries, and generalize well to unseen data (by using hyperplanes).</a:t>
            </a:r>
            <a:endParaRPr lang="en-GB" sz="2400" dirty="0">
              <a:solidFill>
                <a:srgbClr val="D1D5DB"/>
              </a:solidFill>
              <a:latin typeface="Consolas"/>
            </a:endParaRPr>
          </a:p>
        </p:txBody>
      </p:sp>
    </p:spTree>
    <p:extLst>
      <p:ext uri="{BB962C8B-B14F-4D97-AF65-F5344CB8AC3E}">
        <p14:creationId xmlns:p14="http://schemas.microsoft.com/office/powerpoint/2010/main" val="3160171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9983FA-7CEE-4FB7-A048-11E1F862678C}"/>
              </a:ext>
            </a:extLst>
          </p:cNvPr>
          <p:cNvSpPr>
            <a:spLocks noGrp="1"/>
          </p:cNvSpPr>
          <p:nvPr>
            <p:ph type="title"/>
          </p:nvPr>
        </p:nvSpPr>
        <p:spPr/>
        <p:txBody>
          <a:bodyPr/>
          <a:lstStyle/>
          <a:p>
            <a:r>
              <a:rPr lang="en-GB" dirty="0"/>
              <a:t>Other classifiers are:</a:t>
            </a:r>
          </a:p>
        </p:txBody>
      </p:sp>
      <p:sp>
        <p:nvSpPr>
          <p:cNvPr id="8" name="Content Placeholder 7">
            <a:extLst>
              <a:ext uri="{FF2B5EF4-FFF2-40B4-BE49-F238E27FC236}">
                <a16:creationId xmlns:a16="http://schemas.microsoft.com/office/drawing/2014/main" id="{FC187544-AD2F-F3D6-B388-110C87839F1A}"/>
              </a:ext>
            </a:extLst>
          </p:cNvPr>
          <p:cNvSpPr>
            <a:spLocks noGrp="1"/>
          </p:cNvSpPr>
          <p:nvPr>
            <p:ph idx="1"/>
          </p:nvPr>
        </p:nvSpPr>
        <p:spPr/>
        <p:txBody>
          <a:bodyPr vert="horz" lIns="91440" tIns="45720" rIns="91440" bIns="45720" rtlCol="0" anchor="t">
            <a:normAutofit/>
          </a:bodyPr>
          <a:lstStyle/>
          <a:p>
            <a:r>
              <a:rPr lang="en-GB" sz="2400" dirty="0">
                <a:latin typeface="Consolas"/>
              </a:rPr>
              <a:t>Random forest</a:t>
            </a:r>
          </a:p>
          <a:p>
            <a:r>
              <a:rPr lang="en-GB" sz="2400" dirty="0">
                <a:latin typeface="Consolas"/>
              </a:rPr>
              <a:t>Naïve Bayes</a:t>
            </a:r>
            <a:endParaRPr lang="en-GB" dirty="0">
              <a:solidFill>
                <a:srgbClr val="D1D5DB"/>
              </a:solidFill>
              <a:latin typeface="Consolas"/>
              <a:ea typeface="+mn-lt"/>
              <a:cs typeface="+mn-lt"/>
            </a:endParaRPr>
          </a:p>
          <a:p>
            <a:r>
              <a:rPr lang="en-GB" sz="2400" dirty="0">
                <a:latin typeface="Consolas"/>
              </a:rPr>
              <a:t>Decision Trees</a:t>
            </a:r>
          </a:p>
          <a:p>
            <a:r>
              <a:rPr lang="en-GB" sz="2400" dirty="0">
                <a:latin typeface="Consolas"/>
              </a:rPr>
              <a:t>Logistic regression</a:t>
            </a:r>
          </a:p>
          <a:p>
            <a:r>
              <a:rPr lang="en-GB" sz="2400" dirty="0">
                <a:latin typeface="Consolas"/>
              </a:rPr>
              <a:t>K-Nearest Neighbours</a:t>
            </a:r>
          </a:p>
          <a:p>
            <a:endParaRPr lang="en-GB" sz="2400" dirty="0">
              <a:latin typeface="Consolas"/>
            </a:endParaRPr>
          </a:p>
        </p:txBody>
      </p:sp>
    </p:spTree>
    <p:extLst>
      <p:ext uri="{BB962C8B-B14F-4D97-AF65-F5344CB8AC3E}">
        <p14:creationId xmlns:p14="http://schemas.microsoft.com/office/powerpoint/2010/main" val="1691228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9983FA-7CEE-4FB7-A048-11E1F862678C}"/>
              </a:ext>
            </a:extLst>
          </p:cNvPr>
          <p:cNvSpPr>
            <a:spLocks noGrp="1"/>
          </p:cNvSpPr>
          <p:nvPr>
            <p:ph type="title"/>
          </p:nvPr>
        </p:nvSpPr>
        <p:spPr>
          <a:xfrm>
            <a:off x="1030941" y="206188"/>
            <a:ext cx="9144000" cy="1143000"/>
          </a:xfrm>
        </p:spPr>
        <p:txBody>
          <a:bodyPr/>
          <a:lstStyle/>
          <a:p>
            <a:r>
              <a:rPr lang="en-GB" dirty="0"/>
              <a:t>Confusion matrix:</a:t>
            </a:r>
          </a:p>
        </p:txBody>
      </p:sp>
      <p:sp>
        <p:nvSpPr>
          <p:cNvPr id="8" name="Content Placeholder 7">
            <a:extLst>
              <a:ext uri="{FF2B5EF4-FFF2-40B4-BE49-F238E27FC236}">
                <a16:creationId xmlns:a16="http://schemas.microsoft.com/office/drawing/2014/main" id="{FC187544-AD2F-F3D6-B388-110C87839F1A}"/>
              </a:ext>
            </a:extLst>
          </p:cNvPr>
          <p:cNvSpPr>
            <a:spLocks noGrp="1"/>
          </p:cNvSpPr>
          <p:nvPr>
            <p:ph idx="1"/>
          </p:nvPr>
        </p:nvSpPr>
        <p:spPr>
          <a:xfrm>
            <a:off x="1524000" y="2008094"/>
            <a:ext cx="9144000" cy="4267200"/>
          </a:xfrm>
        </p:spPr>
        <p:txBody>
          <a:bodyPr vert="horz" lIns="91440" tIns="45720" rIns="91440" bIns="45720" rtlCol="0" anchor="t">
            <a:normAutofit/>
          </a:bodyPr>
          <a:lstStyle/>
          <a:p>
            <a:r>
              <a:rPr lang="en-GB" sz="2400" dirty="0">
                <a:solidFill>
                  <a:srgbClr val="D1D5DB"/>
                </a:solidFill>
                <a:latin typeface="Consolas"/>
                <a:ea typeface="+mn-lt"/>
                <a:cs typeface="+mn-lt"/>
              </a:rPr>
              <a:t>The confusion matrix is a tabular representation that summarizes the performance of a classification model.</a:t>
            </a:r>
            <a:endParaRPr lang="en-GB" sz="2400" dirty="0">
              <a:solidFill>
                <a:srgbClr val="D9D9D9"/>
              </a:solidFill>
              <a:latin typeface="Consolas"/>
              <a:ea typeface="+mn-lt"/>
              <a:cs typeface="+mn-lt"/>
            </a:endParaRPr>
          </a:p>
          <a:p>
            <a:r>
              <a:rPr lang="en-GB" sz="2400" dirty="0">
                <a:solidFill>
                  <a:srgbClr val="D1D5DB"/>
                </a:solidFill>
                <a:latin typeface="Consolas"/>
                <a:ea typeface="+mn-lt"/>
                <a:cs typeface="+mn-lt"/>
              </a:rPr>
              <a:t> It provides valuable insights into the true positive (TP), true negative (TN), false positive (FP), and false negative (FN) predictions made by the model.</a:t>
            </a:r>
            <a:endParaRPr lang="en-GB" sz="2400">
              <a:latin typeface="Consolas"/>
            </a:endParaRPr>
          </a:p>
        </p:txBody>
      </p:sp>
    </p:spTree>
    <p:extLst>
      <p:ext uri="{BB962C8B-B14F-4D97-AF65-F5344CB8AC3E}">
        <p14:creationId xmlns:p14="http://schemas.microsoft.com/office/powerpoint/2010/main" val="2735316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C187544-AD2F-F3D6-B388-110C87839F1A}"/>
              </a:ext>
            </a:extLst>
          </p:cNvPr>
          <p:cNvSpPr>
            <a:spLocks noGrp="1"/>
          </p:cNvSpPr>
          <p:nvPr>
            <p:ph idx="1"/>
          </p:nvPr>
        </p:nvSpPr>
        <p:spPr>
          <a:xfrm>
            <a:off x="1255058" y="842682"/>
            <a:ext cx="10354235" cy="5432613"/>
          </a:xfrm>
        </p:spPr>
        <p:txBody>
          <a:bodyPr vert="horz" lIns="91440" tIns="45720" rIns="91440" bIns="45720" rtlCol="0" anchor="t">
            <a:noAutofit/>
          </a:bodyPr>
          <a:lstStyle/>
          <a:p>
            <a:r>
              <a:rPr lang="en-GB" sz="2400" dirty="0">
                <a:solidFill>
                  <a:srgbClr val="D1D5DB"/>
                </a:solidFill>
                <a:latin typeface="Consolas"/>
                <a:ea typeface="+mn-lt"/>
                <a:cs typeface="+mn-lt"/>
              </a:rPr>
              <a:t>True Positives (TP): These are the cases where the model correctly predicted the positive class.</a:t>
            </a:r>
            <a:endParaRPr lang="en-GB" sz="2400" dirty="0">
              <a:solidFill>
                <a:srgbClr val="D1D5DB"/>
              </a:solidFill>
              <a:latin typeface="Consolas"/>
            </a:endParaRPr>
          </a:p>
          <a:p>
            <a:r>
              <a:rPr lang="en-GB" sz="2400" dirty="0">
                <a:solidFill>
                  <a:srgbClr val="D1D5DB"/>
                </a:solidFill>
                <a:latin typeface="Consolas"/>
                <a:ea typeface="+mn-lt"/>
                <a:cs typeface="+mn-lt"/>
              </a:rPr>
              <a:t>True Negatives (TN): These are the cases where the model correctly predicted the negative class.</a:t>
            </a:r>
            <a:endParaRPr lang="en-GB" sz="2400">
              <a:solidFill>
                <a:srgbClr val="D1D5DB"/>
              </a:solidFill>
              <a:latin typeface="Consolas"/>
            </a:endParaRPr>
          </a:p>
          <a:p>
            <a:r>
              <a:rPr lang="en-GB" sz="2400" dirty="0">
                <a:solidFill>
                  <a:srgbClr val="D1D5DB"/>
                </a:solidFill>
                <a:latin typeface="Consolas"/>
                <a:ea typeface="+mn-lt"/>
                <a:cs typeface="+mn-lt"/>
              </a:rPr>
              <a:t>False Positives (FP): These are the cases where the model incorrectly predicted the positive class when it should have been negative. This is also known as a Type I error.</a:t>
            </a:r>
            <a:endParaRPr lang="en-GB" sz="2400">
              <a:solidFill>
                <a:srgbClr val="D9D9D9"/>
              </a:solidFill>
              <a:latin typeface="Consolas"/>
              <a:ea typeface="+mn-lt"/>
              <a:cs typeface="+mn-lt"/>
            </a:endParaRPr>
          </a:p>
          <a:p>
            <a:r>
              <a:rPr lang="en-GB" sz="2400" dirty="0">
                <a:solidFill>
                  <a:srgbClr val="D1D5DB"/>
                </a:solidFill>
                <a:latin typeface="Consolas"/>
                <a:ea typeface="+mn-lt"/>
                <a:cs typeface="+mn-lt"/>
              </a:rPr>
              <a:t> False Negatives (FN): These are the cases where the model incorrectly predicted the negative class when it should have been positive. This is known as a Type II error.</a:t>
            </a:r>
            <a:endParaRPr lang="en-GB" sz="2400">
              <a:solidFill>
                <a:srgbClr val="D1D5DB"/>
              </a:solidFill>
              <a:latin typeface="Consolas"/>
            </a:endParaRPr>
          </a:p>
          <a:p>
            <a:endParaRPr lang="en-GB" sz="2400" dirty="0">
              <a:latin typeface="Consolas"/>
            </a:endParaRPr>
          </a:p>
        </p:txBody>
      </p:sp>
    </p:spTree>
    <p:extLst>
      <p:ext uri="{BB962C8B-B14F-4D97-AF65-F5344CB8AC3E}">
        <p14:creationId xmlns:p14="http://schemas.microsoft.com/office/powerpoint/2010/main" val="2599044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treemap chart&#10;&#10;Description automatically generated">
            <a:extLst>
              <a:ext uri="{FF2B5EF4-FFF2-40B4-BE49-F238E27FC236}">
                <a16:creationId xmlns:a16="http://schemas.microsoft.com/office/drawing/2014/main" id="{B41EBEFD-C3B5-1B7E-755A-094C4A20C591}"/>
              </a:ext>
            </a:extLst>
          </p:cNvPr>
          <p:cNvPicPr>
            <a:picLocks noGrp="1" noChangeAspect="1"/>
          </p:cNvPicPr>
          <p:nvPr>
            <p:ph idx="1"/>
          </p:nvPr>
        </p:nvPicPr>
        <p:blipFill>
          <a:blip r:embed="rId2"/>
          <a:stretch>
            <a:fillRect/>
          </a:stretch>
        </p:blipFill>
        <p:spPr>
          <a:xfrm>
            <a:off x="1511674" y="477931"/>
            <a:ext cx="8854887" cy="5660090"/>
          </a:xfrm>
        </p:spPr>
      </p:pic>
    </p:spTree>
    <p:extLst>
      <p:ext uri="{BB962C8B-B14F-4D97-AF65-F5344CB8AC3E}">
        <p14:creationId xmlns:p14="http://schemas.microsoft.com/office/powerpoint/2010/main" val="42592843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IN" sz="4400" u="sng" dirty="0"/>
              <a:t>Improvements:</a:t>
            </a:r>
            <a:endParaRPr sz="4400" u="sng" dirty="0"/>
          </a:p>
        </p:txBody>
      </p:sp>
      <p:sp>
        <p:nvSpPr>
          <p:cNvPr id="14" name="Content Placeholder 13"/>
          <p:cNvSpPr>
            <a:spLocks noGrp="1"/>
          </p:cNvSpPr>
          <p:nvPr>
            <p:ph idx="1"/>
          </p:nvPr>
        </p:nvSpPr>
        <p:spPr/>
        <p:txBody>
          <a:bodyPr>
            <a:normAutofit/>
          </a:bodyPr>
          <a:lstStyle/>
          <a:p>
            <a:r>
              <a:rPr lang="en-IN" sz="3200" dirty="0"/>
              <a:t>Adopt a better denoising technique and try for more accuracy.</a:t>
            </a:r>
          </a:p>
          <a:p>
            <a:r>
              <a:rPr lang="en-IN" sz="3200" dirty="0"/>
              <a:t>Reduce epochs by better preprocessing.</a:t>
            </a:r>
          </a:p>
          <a:p>
            <a:r>
              <a:rPr lang="en-IN" sz="3200" dirty="0"/>
              <a:t>Compare with other classifiers like k-means, Random forest , other neural network models.</a:t>
            </a:r>
          </a:p>
          <a:p>
            <a:r>
              <a:rPr lang="en-IN" sz="3200" dirty="0"/>
              <a:t>Build confusion matrix for each and compare </a:t>
            </a:r>
            <a:r>
              <a:rPr lang="en-IN" sz="3200" dirty="0" err="1"/>
              <a:t>parrallely</a:t>
            </a:r>
            <a:r>
              <a:rPr lang="en-IN" sz="3200" dirty="0"/>
              <a:t>.</a:t>
            </a:r>
            <a:endParaRPr sz="3200" dirty="0"/>
          </a:p>
        </p:txBody>
      </p:sp>
    </p:spTree>
    <p:extLst>
      <p:ext uri="{BB962C8B-B14F-4D97-AF65-F5344CB8AC3E}">
        <p14:creationId xmlns:p14="http://schemas.microsoft.com/office/powerpoint/2010/main" val="3021485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IN" sz="4000" u="sng" dirty="0"/>
              <a:t>Conclusion</a:t>
            </a:r>
            <a:endParaRPr sz="4000" u="sng" dirty="0"/>
          </a:p>
        </p:txBody>
      </p:sp>
      <p:sp>
        <p:nvSpPr>
          <p:cNvPr id="14" name="Content Placeholder 13"/>
          <p:cNvSpPr>
            <a:spLocks noGrp="1"/>
          </p:cNvSpPr>
          <p:nvPr>
            <p:ph idx="1"/>
          </p:nvPr>
        </p:nvSpPr>
        <p:spPr/>
        <p:txBody>
          <a:bodyPr>
            <a:normAutofit/>
          </a:bodyPr>
          <a:lstStyle/>
          <a:p>
            <a:r>
              <a:rPr lang="en-US" sz="2800" b="0" i="0" dirty="0">
                <a:solidFill>
                  <a:srgbClr val="D1D5DB"/>
                </a:solidFill>
                <a:effectLst/>
                <a:latin typeface="Söhne"/>
              </a:rPr>
              <a:t>Image processing techniques play a crucial role in the detection of kidney stones. </a:t>
            </a:r>
          </a:p>
          <a:p>
            <a:r>
              <a:rPr lang="en-US" sz="2800" b="0" i="0" dirty="0">
                <a:solidFill>
                  <a:srgbClr val="D1D5DB"/>
                </a:solidFill>
                <a:effectLst/>
                <a:latin typeface="Söhne"/>
              </a:rPr>
              <a:t>By analyzing medical images such as X-rays or CT scans, image processing algorithms can enhance image quality, extract relevant features, and assist in the identification and diagnosis of kidney stones. </a:t>
            </a:r>
          </a:p>
          <a:p>
            <a:endParaRPr sz="3200" dirty="0"/>
          </a:p>
        </p:txBody>
      </p:sp>
    </p:spTree>
    <p:extLst>
      <p:ext uri="{BB962C8B-B14F-4D97-AF65-F5344CB8AC3E}">
        <p14:creationId xmlns:p14="http://schemas.microsoft.com/office/powerpoint/2010/main" val="562396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Methods for detecting kidney stones</a:t>
            </a:r>
            <a:endParaRPr dirty="0"/>
          </a:p>
        </p:txBody>
      </p:sp>
      <p:sp>
        <p:nvSpPr>
          <p:cNvPr id="14" name="Content Placeholder 13"/>
          <p:cNvSpPr>
            <a:spLocks noGrp="1"/>
          </p:cNvSpPr>
          <p:nvPr>
            <p:ph idx="1"/>
          </p:nvPr>
        </p:nvSpPr>
        <p:spPr/>
        <p:txBody>
          <a:bodyPr/>
          <a:lstStyle/>
          <a:p>
            <a:pPr marL="0" indent="0">
              <a:buNone/>
            </a:pPr>
            <a:r>
              <a:rPr lang="en-IN" sz="2800" b="1" i="0" dirty="0">
                <a:solidFill>
                  <a:schemeClr val="tx1"/>
                </a:solidFill>
                <a:effectLst/>
                <a:latin typeface="Open Sans" panose="020F0502020204030204" pitchFamily="34" charset="0"/>
              </a:rPr>
              <a:t>Lab tests</a:t>
            </a:r>
          </a:p>
          <a:p>
            <a:r>
              <a:rPr lang="en-IN" b="1" i="0" dirty="0">
                <a:solidFill>
                  <a:schemeClr val="tx1"/>
                </a:solidFill>
                <a:effectLst/>
                <a:latin typeface="Merriweather" panose="020F0502020204030204" pitchFamily="2" charset="0"/>
              </a:rPr>
              <a:t>Urinalysis</a:t>
            </a:r>
          </a:p>
          <a:p>
            <a:r>
              <a:rPr lang="en-IN" b="1" i="0" dirty="0">
                <a:solidFill>
                  <a:schemeClr val="tx1"/>
                </a:solidFill>
                <a:effectLst/>
                <a:latin typeface="Merriweather" panose="00000500000000000000" pitchFamily="2" charset="0"/>
              </a:rPr>
              <a:t>Blood tests.</a:t>
            </a:r>
          </a:p>
          <a:p>
            <a:pPr marL="0" indent="0">
              <a:buNone/>
            </a:pPr>
            <a:r>
              <a:rPr lang="en-IN" sz="2800" b="1" i="0" dirty="0">
                <a:solidFill>
                  <a:schemeClr val="tx1"/>
                </a:solidFill>
                <a:effectLst/>
                <a:latin typeface="Open Sans" panose="020B0606030504020204" pitchFamily="34" charset="0"/>
              </a:rPr>
              <a:t>Imaging tests</a:t>
            </a:r>
          </a:p>
          <a:p>
            <a:r>
              <a:rPr lang="en-IN" b="1" i="0" dirty="0">
                <a:solidFill>
                  <a:schemeClr val="tx1"/>
                </a:solidFill>
                <a:effectLst/>
                <a:latin typeface="Merriweather" panose="00000500000000000000" pitchFamily="2" charset="0"/>
              </a:rPr>
              <a:t>Abdominal x-ray</a:t>
            </a:r>
            <a:endParaRPr lang="en-IN" b="1" dirty="0">
              <a:solidFill>
                <a:schemeClr val="tx1"/>
              </a:solidFill>
              <a:latin typeface="Merriweather" panose="00000500000000000000" pitchFamily="2" charset="0"/>
            </a:endParaRPr>
          </a:p>
          <a:p>
            <a:r>
              <a:rPr lang="en-IN" b="1" i="0" dirty="0">
                <a:solidFill>
                  <a:schemeClr val="tx1"/>
                </a:solidFill>
                <a:effectLst/>
                <a:latin typeface="Merriweather" panose="00000500000000000000" pitchFamily="2" charset="0"/>
              </a:rPr>
              <a:t>Computed tomography (CT) scans</a:t>
            </a:r>
          </a:p>
          <a:p>
            <a:r>
              <a:rPr lang="en-IN" b="1" dirty="0">
                <a:solidFill>
                  <a:schemeClr val="tx1"/>
                </a:solidFill>
                <a:latin typeface="Merriweather" panose="00000500000000000000" pitchFamily="2" charset="0"/>
              </a:rPr>
              <a:t>Abdominal ultrasound</a:t>
            </a:r>
            <a:endParaRPr dirty="0">
              <a:solidFill>
                <a:schemeClr val="tx1"/>
              </a:solidFill>
            </a:endParaRPr>
          </a:p>
        </p:txBody>
      </p:sp>
      <p:pic>
        <p:nvPicPr>
          <p:cNvPr id="3" name="Picture 2">
            <a:extLst>
              <a:ext uri="{FF2B5EF4-FFF2-40B4-BE49-F238E27FC236}">
                <a16:creationId xmlns:a16="http://schemas.microsoft.com/office/drawing/2014/main" id="{EC1A0A1A-6283-56FA-4292-8A881A3C4327}"/>
              </a:ext>
            </a:extLst>
          </p:cNvPr>
          <p:cNvPicPr>
            <a:picLocks noChangeAspect="1"/>
          </p:cNvPicPr>
          <p:nvPr/>
        </p:nvPicPr>
        <p:blipFill>
          <a:blip r:embed="rId2"/>
          <a:stretch>
            <a:fillRect/>
          </a:stretch>
        </p:blipFill>
        <p:spPr>
          <a:xfrm>
            <a:off x="7320136" y="1635811"/>
            <a:ext cx="3868419" cy="2177400"/>
          </a:xfrm>
          <a:prstGeom prst="rect">
            <a:avLst/>
          </a:prstGeom>
        </p:spPr>
      </p:pic>
      <p:pic>
        <p:nvPicPr>
          <p:cNvPr id="5" name="Picture 4">
            <a:extLst>
              <a:ext uri="{FF2B5EF4-FFF2-40B4-BE49-F238E27FC236}">
                <a16:creationId xmlns:a16="http://schemas.microsoft.com/office/drawing/2014/main" id="{174B9625-CAA2-42AA-2EB9-B7762CAFC8E5}"/>
              </a:ext>
            </a:extLst>
          </p:cNvPr>
          <p:cNvPicPr>
            <a:picLocks noChangeAspect="1"/>
          </p:cNvPicPr>
          <p:nvPr/>
        </p:nvPicPr>
        <p:blipFill>
          <a:blip r:embed="rId3"/>
          <a:stretch>
            <a:fillRect/>
          </a:stretch>
        </p:blipFill>
        <p:spPr>
          <a:xfrm>
            <a:off x="7526153" y="4241693"/>
            <a:ext cx="3092609" cy="2082907"/>
          </a:xfrm>
          <a:prstGeom prst="rect">
            <a:avLst/>
          </a:prstGeom>
        </p:spPr>
      </p:pic>
    </p:spTree>
    <p:extLst>
      <p:ext uri="{BB962C8B-B14F-4D97-AF65-F5344CB8AC3E}">
        <p14:creationId xmlns:p14="http://schemas.microsoft.com/office/powerpoint/2010/main" val="3112645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Image Processing</a:t>
            </a:r>
          </a:p>
        </p:txBody>
      </p:sp>
      <p:sp>
        <p:nvSpPr>
          <p:cNvPr id="14" name="Content Placeholder 13"/>
          <p:cNvSpPr>
            <a:spLocks noGrp="1"/>
          </p:cNvSpPr>
          <p:nvPr>
            <p:ph idx="1"/>
          </p:nvPr>
        </p:nvSpPr>
        <p:spPr/>
        <p:txBody>
          <a:bodyPr/>
          <a:lstStyle/>
          <a:p>
            <a:r>
              <a:rPr lang="en-US" dirty="0"/>
              <a:t>Image processing is the process of transforming an image into a digital form and performing certain operations to get some useful information from it. </a:t>
            </a:r>
          </a:p>
          <a:p>
            <a:r>
              <a:rPr lang="en-US" dirty="0"/>
              <a:t>The image processing system usually treats all images as 2D signals when applying certain predetermined signal processing methods.</a:t>
            </a:r>
            <a:endParaRPr/>
          </a:p>
          <a:p>
            <a:r>
              <a:rPr lang="en-US" dirty="0" err="1"/>
              <a:t>OpenCV</a:t>
            </a:r>
            <a:r>
              <a:rPr lang="en-US" dirty="0"/>
              <a:t> is a huge open-source library for computer vision, machine learning, and image processing</a:t>
            </a:r>
          </a:p>
          <a:p>
            <a:r>
              <a:rPr lang="en-US" dirty="0"/>
              <a:t> </a:t>
            </a:r>
            <a:r>
              <a:rPr lang="en-US" dirty="0" err="1"/>
              <a:t>OpenCV</a:t>
            </a:r>
            <a:r>
              <a:rPr lang="en-US" dirty="0"/>
              <a:t> supports a wide variety of programming languages like Python, C++, Java, etc. It can process images and videos to identify objects, faces, or even the handwriting of a human.</a:t>
            </a:r>
            <a:endParaRPr/>
          </a:p>
        </p:txBody>
      </p:sp>
    </p:spTree>
    <p:extLst>
      <p:ext uri="{BB962C8B-B14F-4D97-AF65-F5344CB8AC3E}">
        <p14:creationId xmlns:p14="http://schemas.microsoft.com/office/powerpoint/2010/main" val="47870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Libraries used</a:t>
            </a:r>
            <a:endParaRPr/>
          </a:p>
        </p:txBody>
      </p:sp>
      <p:sp>
        <p:nvSpPr>
          <p:cNvPr id="8" name="Content Placeholder 13"/>
          <p:cNvSpPr>
            <a:spLocks noGrp="1"/>
          </p:cNvSpPr>
          <p:nvPr>
            <p:ph idx="1"/>
          </p:nvPr>
        </p:nvSpPr>
        <p:spPr>
          <a:xfrm>
            <a:off x="1524000" y="1828800"/>
            <a:ext cx="9144000" cy="4267200"/>
          </a:xfrm>
        </p:spPr>
        <p:txBody>
          <a:bodyPr/>
          <a:lstStyle/>
          <a:p>
            <a:r>
              <a:rPr lang="en-US" dirty="0"/>
              <a:t>import </a:t>
            </a:r>
            <a:r>
              <a:rPr lang="en-US" dirty="0" err="1"/>
              <a:t>NumPy</a:t>
            </a:r>
            <a:r>
              <a:rPr lang="en-US" dirty="0"/>
              <a:t> (Numerical Python)= is a popular library in Python for scientific computing and working with arrays and numerical operations. It provides efficient and convenient functions for performing mathematical and logical operations on arrays of data.</a:t>
            </a:r>
          </a:p>
          <a:p>
            <a:r>
              <a:rPr lang="en-US" dirty="0"/>
              <a:t>import cv2=This allows you to perform various computer vision tasks such as image and video processing, object detection and tracking, feature extraction, camera calibration, and much more.</a:t>
            </a:r>
            <a:endParaRPr/>
          </a:p>
          <a:p>
            <a:r>
              <a:rPr lang="en-US" b="1" dirty="0"/>
              <a:t>import</a:t>
            </a:r>
            <a:r>
              <a:rPr lang="en-US" dirty="0"/>
              <a:t> </a:t>
            </a:r>
            <a:r>
              <a:rPr lang="en-US" dirty="0" err="1"/>
              <a:t>tensorflow</a:t>
            </a:r>
            <a:r>
              <a:rPr lang="en-US" dirty="0"/>
              <a:t> =</a:t>
            </a:r>
            <a:r>
              <a:rPr lang="en-US" dirty="0" err="1"/>
              <a:t>TensorFlow</a:t>
            </a:r>
            <a:r>
              <a:rPr lang="en-US" dirty="0"/>
              <a:t> provides a flexible and efficient framework for building and training machine learning models, particularly deep neural networks.</a:t>
            </a:r>
          </a:p>
          <a:p>
            <a:r>
              <a:rPr lang="en-US" dirty="0"/>
              <a:t> import glob=The main purpose of the glob module is to simplify working with file and directory paths by allowing you to use wildcards and pattern matching.</a:t>
            </a:r>
          </a:p>
        </p:txBody>
      </p:sp>
    </p:spTree>
    <p:extLst>
      <p:ext uri="{BB962C8B-B14F-4D97-AF65-F5344CB8AC3E}">
        <p14:creationId xmlns:p14="http://schemas.microsoft.com/office/powerpoint/2010/main" val="414526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Libraries used(2)</a:t>
            </a:r>
          </a:p>
        </p:txBody>
      </p:sp>
      <p:sp>
        <p:nvSpPr>
          <p:cNvPr id="14" name="Content Placeholder 13"/>
          <p:cNvSpPr>
            <a:spLocks noGrp="1"/>
          </p:cNvSpPr>
          <p:nvPr>
            <p:ph idx="1"/>
          </p:nvPr>
        </p:nvSpPr>
        <p:spPr/>
        <p:txBody>
          <a:bodyPr/>
          <a:lstStyle/>
          <a:p>
            <a:r>
              <a:rPr lang="en-US" b="1" dirty="0"/>
              <a:t>import</a:t>
            </a:r>
            <a:r>
              <a:rPr lang="en-US" dirty="0"/>
              <a:t> </a:t>
            </a:r>
            <a:r>
              <a:rPr lang="en-US" dirty="0" err="1"/>
              <a:t>skimage</a:t>
            </a:r>
            <a:r>
              <a:rPr lang="en-US" dirty="0"/>
              <a:t> =</a:t>
            </a:r>
            <a:r>
              <a:rPr lang="en-US" dirty="0" err="1"/>
              <a:t>Scikit</a:t>
            </a:r>
            <a:r>
              <a:rPr lang="en-US" dirty="0"/>
              <a:t>-image is built on top of </a:t>
            </a:r>
            <a:r>
              <a:rPr lang="en-US" dirty="0" err="1"/>
              <a:t>NumPy</a:t>
            </a:r>
            <a:r>
              <a:rPr lang="en-US" dirty="0"/>
              <a:t>, another popular library for numerical computations in Python it provides a collection of algorithms and functions for image manipulation, analysis, and computer vision tasks.</a:t>
            </a:r>
          </a:p>
          <a:p>
            <a:r>
              <a:rPr lang="en-US" dirty="0"/>
              <a:t>import warning= used in Python to import the warnings module. The warnings module is a part of the Python standard library and provides functions and classes for issuing and controlling warning messages.</a:t>
            </a:r>
          </a:p>
          <a:p>
            <a:r>
              <a:rPr lang="en-US" dirty="0"/>
              <a:t>import pandas = It is used in Python to import the pandas library. Pandas is a powerful open-source data manipulation and analysis library that provides easy-to-use data structures and data analysis tools for Python.</a:t>
            </a:r>
          </a:p>
          <a:p>
            <a:r>
              <a:rPr lang="en-US" dirty="0"/>
              <a:t>import </a:t>
            </a:r>
            <a:r>
              <a:rPr lang="en-US" dirty="0" err="1"/>
              <a:t>natsort</a:t>
            </a:r>
            <a:r>
              <a:rPr lang="en-US" dirty="0"/>
              <a:t>= It is used in Python to import the </a:t>
            </a:r>
            <a:r>
              <a:rPr lang="en-US" dirty="0" err="1"/>
              <a:t>natsort</a:t>
            </a:r>
            <a:r>
              <a:rPr lang="en-US" dirty="0"/>
              <a:t> module. The </a:t>
            </a:r>
            <a:r>
              <a:rPr lang="en-US" dirty="0" err="1"/>
              <a:t>natsort</a:t>
            </a:r>
            <a:r>
              <a:rPr lang="en-US" dirty="0"/>
              <a:t> module is a third-party library that provides natural sorting algorithms for ordering strings that contain numeric values.</a:t>
            </a:r>
            <a:endParaRPr/>
          </a:p>
        </p:txBody>
      </p:sp>
    </p:spTree>
    <p:extLst>
      <p:ext uri="{BB962C8B-B14F-4D97-AF65-F5344CB8AC3E}">
        <p14:creationId xmlns:p14="http://schemas.microsoft.com/office/powerpoint/2010/main" val="99523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8150" y="1000108"/>
            <a:ext cx="6851690" cy="4929222"/>
          </a:xfrm>
        </p:spPr>
        <p:txBody>
          <a:bodyPr>
            <a:normAutofit lnSpcReduction="10000"/>
          </a:bodyPr>
          <a:lstStyle/>
          <a:p>
            <a:r>
              <a:rPr lang="en-US" dirty="0" err="1"/>
              <a:t>img_array</a:t>
            </a:r>
            <a:r>
              <a:rPr lang="en-US" dirty="0"/>
              <a:t> = cv2.imread(</a:t>
            </a:r>
            <a:r>
              <a:rPr lang="en-US" dirty="0" err="1"/>
              <a:t>os.path.join</a:t>
            </a:r>
            <a:r>
              <a:rPr lang="en-US" dirty="0"/>
              <a:t>(path, </a:t>
            </a:r>
            <a:r>
              <a:rPr lang="en-US" dirty="0" err="1"/>
              <a:t>img</a:t>
            </a:r>
            <a:r>
              <a:rPr lang="en-US" dirty="0"/>
              <a:t>))= This line reads the image file using the cv2.imread() function. It takes the path to the image file as an argument, which is created by joining the path and the current </a:t>
            </a:r>
            <a:r>
              <a:rPr lang="en-US" dirty="0" err="1"/>
              <a:t>img</a:t>
            </a:r>
            <a:r>
              <a:rPr lang="en-US" dirty="0"/>
              <a:t> file name using </a:t>
            </a:r>
            <a:r>
              <a:rPr lang="en-US" dirty="0" err="1"/>
              <a:t>os.path.join</a:t>
            </a:r>
            <a:r>
              <a:rPr lang="en-US" dirty="0"/>
              <a:t>() function. The resulting image data is stored in the </a:t>
            </a:r>
            <a:r>
              <a:rPr lang="en-US" dirty="0" err="1"/>
              <a:t>img_array</a:t>
            </a:r>
            <a:r>
              <a:rPr lang="en-US" dirty="0"/>
              <a:t> variable.</a:t>
            </a:r>
          </a:p>
          <a:p>
            <a:r>
              <a:rPr lang="en-US" dirty="0" err="1"/>
              <a:t>new_image</a:t>
            </a:r>
            <a:r>
              <a:rPr lang="en-US" dirty="0"/>
              <a:t> = cv2.resize(</a:t>
            </a:r>
            <a:r>
              <a:rPr lang="en-US" dirty="0" err="1"/>
              <a:t>img_array</a:t>
            </a:r>
            <a:r>
              <a:rPr lang="en-US" dirty="0"/>
              <a:t>, (128, 128))= This line resizes the image to a desired size of 128x128 pixels using the cv2.resize() function. It takes the </a:t>
            </a:r>
            <a:r>
              <a:rPr lang="en-US" dirty="0" err="1"/>
              <a:t>img_array</a:t>
            </a:r>
            <a:r>
              <a:rPr lang="en-US" dirty="0"/>
              <a:t> as input and returns a new image with the specified dimensions, which is then stored in the </a:t>
            </a:r>
            <a:r>
              <a:rPr lang="en-US" dirty="0" err="1"/>
              <a:t>new_image</a:t>
            </a:r>
            <a:r>
              <a:rPr lang="en-US" dirty="0"/>
              <a:t> variable</a:t>
            </a:r>
          </a:p>
          <a:p>
            <a:r>
              <a:rPr lang="en-US" dirty="0" err="1"/>
              <a:t>data.append</a:t>
            </a:r>
            <a:r>
              <a:rPr lang="en-US" dirty="0"/>
              <a:t>([</a:t>
            </a:r>
            <a:r>
              <a:rPr lang="en-US" dirty="0" err="1"/>
              <a:t>new_image</a:t>
            </a:r>
            <a:r>
              <a:rPr lang="en-US" dirty="0"/>
              <a:t>, </a:t>
            </a:r>
            <a:r>
              <a:rPr lang="en-US" dirty="0" err="1"/>
              <a:t>class_number</a:t>
            </a:r>
            <a:r>
              <a:rPr lang="en-US" dirty="0"/>
              <a:t>])= This line appends the resized image (</a:t>
            </a:r>
            <a:r>
              <a:rPr lang="en-US" dirty="0" err="1"/>
              <a:t>new_image</a:t>
            </a:r>
            <a:r>
              <a:rPr lang="en-US" dirty="0"/>
              <a:t>) and the corresponding </a:t>
            </a:r>
            <a:r>
              <a:rPr lang="en-US" dirty="0" err="1"/>
              <a:t>class_number</a:t>
            </a:r>
            <a:r>
              <a:rPr lang="en-US" dirty="0"/>
              <a:t> to a data list. It assumes that </a:t>
            </a:r>
            <a:r>
              <a:rPr lang="en-US" dirty="0" err="1"/>
              <a:t>class_number</a:t>
            </a:r>
            <a:r>
              <a:rPr lang="en-US" dirty="0"/>
              <a:t> holds some label or identifier associated with the image.</a:t>
            </a:r>
          </a:p>
          <a:p>
            <a:endParaRPr lang="en-US" dirty="0"/>
          </a:p>
          <a:p>
            <a:endParaRPr lang="en-US" dirty="0"/>
          </a:p>
          <a:p>
            <a:endParaRPr lang="en-US" dirty="0"/>
          </a:p>
        </p:txBody>
      </p:sp>
      <p:pic>
        <p:nvPicPr>
          <p:cNvPr id="1026" name="Picture 2" descr="C:\Users\Aayush\OneDrive\Pictures\Screenshots\Screenshot 2023-06-27 221445.png"/>
          <p:cNvPicPr>
            <a:picLocks noChangeAspect="1" noChangeArrowheads="1"/>
          </p:cNvPicPr>
          <p:nvPr/>
        </p:nvPicPr>
        <p:blipFill>
          <a:blip r:embed="rId2"/>
          <a:srcRect/>
          <a:stretch>
            <a:fillRect/>
          </a:stretch>
        </p:blipFill>
        <p:spPr bwMode="auto">
          <a:xfrm>
            <a:off x="7596198" y="1928802"/>
            <a:ext cx="4452926" cy="128588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91775" y="190500"/>
            <a:ext cx="9144000" cy="1143000"/>
          </a:xfrm>
        </p:spPr>
        <p:txBody>
          <a:bodyPr>
            <a:normAutofit/>
          </a:bodyPr>
          <a:lstStyle/>
          <a:p>
            <a:r>
              <a:rPr lang="en-IN" sz="4000" u="sng" dirty="0"/>
              <a:t>Image preprocessing</a:t>
            </a:r>
            <a:endParaRPr sz="4000" u="sng" dirty="0"/>
          </a:p>
        </p:txBody>
      </p:sp>
      <p:sp>
        <p:nvSpPr>
          <p:cNvPr id="14" name="Content Placeholder 13"/>
          <p:cNvSpPr>
            <a:spLocks noGrp="1"/>
          </p:cNvSpPr>
          <p:nvPr>
            <p:ph idx="1"/>
          </p:nvPr>
        </p:nvSpPr>
        <p:spPr>
          <a:xfrm>
            <a:off x="983432" y="1484784"/>
            <a:ext cx="10297144" cy="4608512"/>
          </a:xfrm>
        </p:spPr>
        <p:txBody>
          <a:bodyPr numCol="2">
            <a:normAutofit/>
          </a:bodyPr>
          <a:lstStyle/>
          <a:p>
            <a:r>
              <a:rPr lang="en-IN" sz="3600" dirty="0"/>
              <a:t>Need for Preprocessing</a:t>
            </a:r>
          </a:p>
          <a:p>
            <a:pPr algn="l">
              <a:buFont typeface="Arial" panose="020B0604020202020204" pitchFamily="34" charset="0"/>
              <a:buChar char="•"/>
            </a:pPr>
            <a:endParaRPr lang="en-US" sz="2800" b="0" i="0" dirty="0">
              <a:solidFill>
                <a:srgbClr val="D1D5DB"/>
              </a:solidFill>
              <a:effectLst/>
              <a:latin typeface="Söhne"/>
            </a:endParaRPr>
          </a:p>
          <a:p>
            <a:pPr algn="l">
              <a:buFont typeface="Arial" panose="020B0604020202020204" pitchFamily="34" charset="0"/>
              <a:buChar char="•"/>
            </a:pPr>
            <a:r>
              <a:rPr lang="en-US" sz="3200" b="0" i="0" dirty="0">
                <a:solidFill>
                  <a:srgbClr val="D1D5DB"/>
                </a:solidFill>
                <a:effectLst/>
                <a:latin typeface="Söhne"/>
              </a:rPr>
              <a:t>Noise reduction</a:t>
            </a:r>
          </a:p>
          <a:p>
            <a:pPr algn="l">
              <a:buFont typeface="Arial" panose="020B0604020202020204" pitchFamily="34" charset="0"/>
              <a:buChar char="•"/>
            </a:pPr>
            <a:r>
              <a:rPr lang="en-US" sz="3200" b="0" i="0" dirty="0">
                <a:solidFill>
                  <a:srgbClr val="D1D5DB"/>
                </a:solidFill>
                <a:effectLst/>
                <a:latin typeface="Söhne"/>
              </a:rPr>
              <a:t>Contrast enhancement</a:t>
            </a:r>
          </a:p>
          <a:p>
            <a:pPr algn="l">
              <a:buFont typeface="Arial" panose="020B0604020202020204" pitchFamily="34" charset="0"/>
              <a:buChar char="•"/>
            </a:pPr>
            <a:r>
              <a:rPr lang="en-US" sz="3200" b="0" i="0" dirty="0">
                <a:solidFill>
                  <a:srgbClr val="D1D5DB"/>
                </a:solidFill>
                <a:effectLst/>
                <a:latin typeface="Söhne"/>
              </a:rPr>
              <a:t>Image smoothening</a:t>
            </a:r>
          </a:p>
          <a:p>
            <a:pPr marL="0" indent="0">
              <a:buNone/>
            </a:pPr>
            <a:endParaRPr lang="en-IN" sz="4400" dirty="0"/>
          </a:p>
          <a:p>
            <a:pPr marL="0" indent="0" algn="l">
              <a:buNone/>
            </a:pPr>
            <a:endParaRPr lang="en-IN" sz="4400" dirty="0"/>
          </a:p>
          <a:p>
            <a:pPr marL="0" indent="0" algn="l">
              <a:buNone/>
            </a:pPr>
            <a:endParaRPr lang="en-US" sz="2800" b="0" i="0" dirty="0">
              <a:solidFill>
                <a:srgbClr val="D1D5DB"/>
              </a:solidFill>
              <a:effectLst/>
              <a:latin typeface="Söhne"/>
            </a:endParaRPr>
          </a:p>
          <a:p>
            <a:pPr algn="l">
              <a:buFont typeface="Arial" panose="020B0604020202020204" pitchFamily="34" charset="0"/>
              <a:buChar char="•"/>
            </a:pPr>
            <a:r>
              <a:rPr lang="en-US" sz="3200" b="0" i="0" dirty="0">
                <a:solidFill>
                  <a:srgbClr val="D1D5DB"/>
                </a:solidFill>
                <a:effectLst/>
                <a:latin typeface="Söhne"/>
              </a:rPr>
              <a:t>Image resizing and scaling</a:t>
            </a:r>
          </a:p>
          <a:p>
            <a:pPr algn="l">
              <a:buFont typeface="Arial" panose="020B0604020202020204" pitchFamily="34" charset="0"/>
              <a:buChar char="•"/>
            </a:pPr>
            <a:r>
              <a:rPr lang="en-US" sz="3200" b="0" i="0" dirty="0">
                <a:solidFill>
                  <a:srgbClr val="D1D5DB"/>
                </a:solidFill>
                <a:effectLst/>
                <a:latin typeface="Söhne"/>
              </a:rPr>
              <a:t>Image rotation and alignment</a:t>
            </a:r>
          </a:p>
          <a:p>
            <a:pPr algn="l">
              <a:buFont typeface="Arial" panose="020B0604020202020204" pitchFamily="34" charset="0"/>
              <a:buChar char="•"/>
            </a:pPr>
            <a:r>
              <a:rPr lang="en-US" sz="3200" b="0" i="0" dirty="0">
                <a:solidFill>
                  <a:srgbClr val="D1D5DB"/>
                </a:solidFill>
                <a:effectLst/>
                <a:latin typeface="Söhne"/>
              </a:rPr>
              <a:t>Image normalization</a:t>
            </a:r>
          </a:p>
          <a:p>
            <a:endParaRPr lang="en-IN" sz="3200" dirty="0"/>
          </a:p>
        </p:txBody>
      </p:sp>
    </p:spTree>
    <p:extLst>
      <p:ext uri="{BB962C8B-B14F-4D97-AF65-F5344CB8AC3E}">
        <p14:creationId xmlns:p14="http://schemas.microsoft.com/office/powerpoint/2010/main" val="3464474887"/>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100</TotalTime>
  <Words>2605</Words>
  <Application>Microsoft Office PowerPoint</Application>
  <PresentationFormat>Widescreen</PresentationFormat>
  <Paragraphs>217</Paragraphs>
  <Slides>36</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Candara</vt:lpstr>
      <vt:lpstr>Consolas</vt:lpstr>
      <vt:lpstr>Merriweather</vt:lpstr>
      <vt:lpstr>Open Sans</vt:lpstr>
      <vt:lpstr>Söhne</vt:lpstr>
      <vt:lpstr>Söhne Mono</vt:lpstr>
      <vt:lpstr>Times New Roman</vt:lpstr>
      <vt:lpstr>Tech Computer 16x9</vt:lpstr>
      <vt:lpstr>Kidney stone detection using DIP</vt:lpstr>
      <vt:lpstr>Biology and anatomy of kidney</vt:lpstr>
      <vt:lpstr>Biology and anatomy of kidney</vt:lpstr>
      <vt:lpstr>Methods for detecting kidney stones</vt:lpstr>
      <vt:lpstr>Image Processing</vt:lpstr>
      <vt:lpstr>Libraries used</vt:lpstr>
      <vt:lpstr>Libraries used(2)</vt:lpstr>
      <vt:lpstr>PowerPoint Presentation</vt:lpstr>
      <vt:lpstr>Image preprocessing</vt:lpstr>
      <vt:lpstr>Preprocessing techniques for images:</vt:lpstr>
      <vt:lpstr>Median Filtering def median_wholedataset(noised_dataset, filtersize, size):  Gaussian Filtering def GaussianFilter_wholedataset(noised_dataset, sigma):   Bilateral Filtering def BilateralFilter_wholedataset(noised_dataset, sigma_color, sigma_spatial, channel_axis, size):   </vt:lpstr>
      <vt:lpstr>Anisotropic Filtering def AnisotropicFilter_wholedataset(noised_dataset, niter, kappa, gamma, option, size):  Wavelet Denoising  def wavelet_wholedataset(noised_dataset, sigma, wavelet_levels, size):   Non-local Means Denoising def non_local_mean(image):   OpenCV Bilateral Filter def cv2bilateralFilter(image, d, sigmaColor, sigmaSpace): </vt:lpstr>
      <vt:lpstr>Metrics to check preprocessing efficiency:</vt:lpstr>
      <vt:lpstr>PowerPoint Presentation</vt:lpstr>
      <vt:lpstr>Steps we analysed:</vt:lpstr>
      <vt:lpstr>Analysis </vt:lpstr>
      <vt:lpstr>Cropping </vt:lpstr>
      <vt:lpstr>Edge detection</vt:lpstr>
      <vt:lpstr>PowerPoint Presentation</vt:lpstr>
      <vt:lpstr>Threshold masking using OSTU method  </vt:lpstr>
      <vt:lpstr>Mask of an image</vt:lpstr>
      <vt:lpstr>Splitting Data:</vt:lpstr>
      <vt:lpstr>PowerPoint Presentation</vt:lpstr>
      <vt:lpstr>PowerPoint Presentation</vt:lpstr>
      <vt:lpstr>PowerPoint Presentation</vt:lpstr>
      <vt:lpstr>CONVOLUTIONAL NEURAL NETWORK(CNN): </vt:lpstr>
      <vt:lpstr>PowerPoint Presentation</vt:lpstr>
      <vt:lpstr>PowerPoint Presentation</vt:lpstr>
      <vt:lpstr>Epoch-</vt:lpstr>
      <vt:lpstr>Support Vector Machine (SVM):</vt:lpstr>
      <vt:lpstr>Other classifiers are:</vt:lpstr>
      <vt:lpstr>Confusion matrix:</vt:lpstr>
      <vt:lpstr>PowerPoint Presentation</vt:lpstr>
      <vt:lpstr>PowerPoint Presentation</vt:lpstr>
      <vt:lpstr>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Akshay Bhagwat</dc:creator>
  <cp:lastModifiedBy>Akshay Bhagwat</cp:lastModifiedBy>
  <cp:revision>6</cp:revision>
  <dcterms:created xsi:type="dcterms:W3CDTF">2023-06-27T14:04:09Z</dcterms:created>
  <dcterms:modified xsi:type="dcterms:W3CDTF">2023-06-28T03:07:37Z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