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6" r:id="rId3"/>
    <p:sldId id="277" r:id="rId4"/>
    <p:sldId id="278" r:id="rId5"/>
    <p:sldId id="279" r:id="rId6"/>
    <p:sldId id="280" r:id="rId7"/>
    <p:sldId id="287" r:id="rId8"/>
    <p:sldId id="281" r:id="rId9"/>
    <p:sldId id="282" r:id="rId10"/>
    <p:sldId id="283" r:id="rId11"/>
    <p:sldId id="285" r:id="rId12"/>
    <p:sldId id="284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A8064-EDF6-49C9-BD87-CDCE0AE073D1}" v="29" dt="2023-06-27T20:07:45.488"/>
    <p1510:client id="{E48C5280-2F80-49CC-A176-620C5A02DE9B}" v="897" dt="2023-06-27T18:01:44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" y="385481"/>
            <a:ext cx="9117106" cy="869577"/>
          </a:xfrm>
        </p:spPr>
        <p:txBody>
          <a:bodyPr/>
          <a:lstStyle/>
          <a:p>
            <a:r>
              <a:rPr lang="en-GB" dirty="0"/>
              <a:t>Splitting Data: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12" y="1586288"/>
            <a:ext cx="9144000" cy="4751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We usually split the data as: </a:t>
            </a:r>
            <a:endParaRPr lang="en-US" sz="2400" dirty="0"/>
          </a:p>
          <a:p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           </a:t>
            </a:r>
            <a:endParaRPr lang="en-US" sz="2400">
              <a:solidFill>
                <a:srgbClr val="92D050"/>
              </a:solidFill>
              <a:ea typeface="+mj-lt"/>
              <a:cs typeface="+mj-lt"/>
            </a:endParaRPr>
          </a:p>
          <a:p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               Training Set and Testing Set</a:t>
            </a:r>
            <a:endParaRPr lang="en-US" sz="2400" dirty="0">
              <a:solidFill>
                <a:srgbClr val="D1D5DB"/>
              </a:solidFill>
            </a:endParaRPr>
          </a:p>
          <a:p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D1D5DB"/>
                </a:solidFill>
                <a:latin typeface="Consolas"/>
                <a:ea typeface="+mj-lt"/>
                <a:cs typeface="+mj-lt"/>
              </a:rPr>
              <a:t>The split is done to evaluate how well the machine learning model can generalize to new and unseen data. </a:t>
            </a:r>
            <a:endParaRPr lang="en-US" sz="2400">
              <a:solidFill>
                <a:srgbClr val="92D050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endParaRPr lang="en-US" dirty="0">
              <a:solidFill>
                <a:srgbClr val="D1D5DB"/>
              </a:solidFill>
            </a:endParaRPr>
          </a:p>
          <a:p>
            <a:pPr lvl="1"/>
            <a:endParaRPr lang="en-US" dirty="0">
              <a:solidFill>
                <a:srgbClr val="D1D5D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9983FA-7CEE-4FB7-A048-11E1F862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classifiers are: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87544-AD2F-F3D6-B388-110C878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Consolas"/>
              </a:rPr>
              <a:t>Random forest</a:t>
            </a:r>
          </a:p>
          <a:p>
            <a:r>
              <a:rPr lang="en-GB" sz="2400" dirty="0">
                <a:latin typeface="Consolas"/>
              </a:rPr>
              <a:t>Naïve Bayes</a:t>
            </a:r>
            <a:endParaRPr lang="en-GB" dirty="0">
              <a:solidFill>
                <a:srgbClr val="D1D5DB"/>
              </a:solidFill>
              <a:latin typeface="Consolas"/>
              <a:ea typeface="+mn-lt"/>
              <a:cs typeface="+mn-lt"/>
            </a:endParaRPr>
          </a:p>
          <a:p>
            <a:r>
              <a:rPr lang="en-GB" sz="2400" dirty="0">
                <a:latin typeface="Consolas"/>
              </a:rPr>
              <a:t>Decision Trees</a:t>
            </a:r>
          </a:p>
          <a:p>
            <a:r>
              <a:rPr lang="en-GB" sz="2400" dirty="0">
                <a:latin typeface="Consolas"/>
              </a:rPr>
              <a:t>Logistic regression</a:t>
            </a:r>
          </a:p>
          <a:p>
            <a:r>
              <a:rPr lang="en-GB" sz="2400" dirty="0">
                <a:latin typeface="Consolas"/>
              </a:rPr>
              <a:t>K-Nearest Neighbours</a:t>
            </a:r>
          </a:p>
          <a:p>
            <a:endParaRPr lang="en-GB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122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9983FA-7CEE-4FB7-A048-11E1F862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1" y="206188"/>
            <a:ext cx="9144000" cy="1143000"/>
          </a:xfrm>
        </p:spPr>
        <p:txBody>
          <a:bodyPr/>
          <a:lstStyle/>
          <a:p>
            <a:r>
              <a:rPr lang="en-GB" dirty="0"/>
              <a:t>Confusion matrix: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87544-AD2F-F3D6-B388-110C8783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08094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The confusion matrix is a tabular representation that summarizes the performance of a classification model.</a:t>
            </a:r>
            <a:endParaRPr lang="en-GB" sz="2400" dirty="0">
              <a:solidFill>
                <a:srgbClr val="D9D9D9"/>
              </a:solidFill>
              <a:latin typeface="Consolas"/>
              <a:ea typeface="+mn-lt"/>
              <a:cs typeface="+mn-lt"/>
            </a:endParaRP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 It provides valuable insights into the true positive (TP), true negative (TN), false positive (FP), and false negative (FN) predictions made by the model.</a:t>
            </a:r>
            <a:endParaRPr lang="en-GB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531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87544-AD2F-F3D6-B388-110C8783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8" y="842682"/>
            <a:ext cx="10354235" cy="5432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True Positives (TP): These are the cases where the model correctly predicted the positive class.</a:t>
            </a:r>
            <a:endParaRPr lang="en-GB" sz="2400" dirty="0">
              <a:solidFill>
                <a:srgbClr val="D1D5DB"/>
              </a:solidFill>
              <a:latin typeface="Consolas"/>
            </a:endParaRP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True Negatives (TN): These are the cases where the model correctly predicted the negative class.</a:t>
            </a:r>
            <a:endParaRPr lang="en-GB" sz="2400">
              <a:solidFill>
                <a:srgbClr val="D1D5DB"/>
              </a:solidFill>
              <a:latin typeface="Consolas"/>
            </a:endParaRP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False Positives (FP): These are the cases where the model incorrectly predicted the positive class when it should have been negative. This is also known as a Type I error.</a:t>
            </a:r>
            <a:endParaRPr lang="en-GB" sz="2400">
              <a:solidFill>
                <a:srgbClr val="D9D9D9"/>
              </a:solidFill>
              <a:latin typeface="Consolas"/>
              <a:ea typeface="+mn-lt"/>
              <a:cs typeface="+mn-lt"/>
            </a:endParaRP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 False Negatives (FN): These are the cases where the model incorrectly predicted the negative class when it should have been positive. This is known as a Type II error.</a:t>
            </a:r>
            <a:endParaRPr lang="en-GB" sz="2400">
              <a:solidFill>
                <a:srgbClr val="D1D5DB"/>
              </a:solidFill>
              <a:latin typeface="Consolas"/>
            </a:endParaRPr>
          </a:p>
          <a:p>
            <a:endParaRPr lang="en-GB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904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B41EBEFD-C3B5-1B7E-755A-094C4A20C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674" y="477931"/>
            <a:ext cx="8854887" cy="5660090"/>
          </a:xfrm>
        </p:spPr>
      </p:pic>
    </p:spTree>
    <p:extLst>
      <p:ext uri="{BB962C8B-B14F-4D97-AF65-F5344CB8AC3E}">
        <p14:creationId xmlns:p14="http://schemas.microsoft.com/office/powerpoint/2010/main" val="42592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1" y="2168993"/>
            <a:ext cx="9144000" cy="3469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The training set is used to train the model. It consists of input samples and their corresponding output labels. </a:t>
            </a: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The model learns from the training set by adjusting its internal parameters based on the input-output relationships in the data.</a:t>
            </a:r>
            <a:endParaRPr lang="en-US" sz="2400">
              <a:solidFill>
                <a:srgbClr val="D1D5DB"/>
              </a:solidFill>
            </a:endParaRPr>
          </a:p>
          <a:p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endParaRPr lang="en-US" dirty="0">
              <a:solidFill>
                <a:srgbClr val="D1D5DB"/>
              </a:solidFill>
            </a:endParaRPr>
          </a:p>
          <a:p>
            <a:pPr lvl="1"/>
            <a:endParaRPr lang="en-US" dirty="0">
              <a:solidFill>
                <a:srgbClr val="D1D5DB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36971-4CAF-6C6B-02D7-2DB51D9A2414}"/>
              </a:ext>
            </a:extLst>
          </p:cNvPr>
          <p:cNvSpPr txBox="1"/>
          <p:nvPr/>
        </p:nvSpPr>
        <p:spPr>
          <a:xfrm>
            <a:off x="1183340" y="564776"/>
            <a:ext cx="63739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 dirty="0">
                <a:latin typeface="Consolas"/>
              </a:rPr>
              <a:t>Training set-</a:t>
            </a:r>
          </a:p>
        </p:txBody>
      </p:sp>
    </p:spTree>
    <p:extLst>
      <p:ext uri="{BB962C8B-B14F-4D97-AF65-F5344CB8AC3E}">
        <p14:creationId xmlns:p14="http://schemas.microsoft.com/office/powerpoint/2010/main" val="386097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472" y="1980734"/>
            <a:ext cx="9511552" cy="4025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The testing set, on the other hand, is used to evaluate the performance of the trained model. </a:t>
            </a:r>
            <a:endParaRPr lang="en-US"/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It consists of input samples that the model has not seen during training. </a:t>
            </a:r>
            <a:endParaRPr lang="en-US">
              <a:solidFill>
                <a:srgbClr val="92D050"/>
              </a:solidFill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ea typeface="+mj-lt"/>
              <a:cs typeface="+mj-lt"/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D1D5DB"/>
                </a:solidFill>
                <a:ea typeface="+mj-lt"/>
                <a:cs typeface="+mj-lt"/>
              </a:rPr>
              <a:t>The model predicts the output labels for these samples, and their predictions are compared against the true labels to assess how well the model generalizes to unseen data.</a:t>
            </a:r>
            <a:endParaRPr lang="en-US"/>
          </a:p>
          <a:p>
            <a:endParaRPr lang="en-US" sz="2400" dirty="0">
              <a:solidFill>
                <a:srgbClr val="D1D5DB"/>
              </a:solidFill>
              <a:ea typeface="+mj-lt"/>
              <a:cs typeface="+mj-lt"/>
            </a:endParaRPr>
          </a:p>
          <a:p>
            <a:endParaRPr lang="en-US" sz="2400" dirty="0">
              <a:solidFill>
                <a:srgbClr val="D1D5DB"/>
              </a:solidFill>
              <a:ea typeface="+mj-lt"/>
              <a:cs typeface="+mj-lt"/>
            </a:endParaRPr>
          </a:p>
          <a:p>
            <a:endParaRPr lang="en-US" sz="2400" dirty="0">
              <a:solidFill>
                <a:srgbClr val="D1D5DB"/>
              </a:solidFill>
            </a:endParaRP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sz="2400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marL="342900" indent="-342900">
              <a:buChar char="•"/>
            </a:pPr>
            <a:endParaRPr lang="en-US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endParaRPr lang="en-US" dirty="0">
              <a:solidFill>
                <a:srgbClr val="D1D5DB"/>
              </a:solidFill>
              <a:latin typeface="Consolas"/>
              <a:ea typeface="+mj-lt"/>
              <a:cs typeface="+mj-lt"/>
            </a:endParaRPr>
          </a:p>
          <a:p>
            <a:pPr lvl="1"/>
            <a:endParaRPr lang="en-US" dirty="0">
              <a:solidFill>
                <a:srgbClr val="D1D5DB"/>
              </a:solidFill>
              <a:latin typeface="Candara"/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36971-4CAF-6C6B-02D7-2DB51D9A2414}"/>
              </a:ext>
            </a:extLst>
          </p:cNvPr>
          <p:cNvSpPr txBox="1"/>
          <p:nvPr/>
        </p:nvSpPr>
        <p:spPr>
          <a:xfrm>
            <a:off x="1183340" y="564776"/>
            <a:ext cx="63739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 dirty="0">
                <a:latin typeface="Consolas"/>
              </a:rPr>
              <a:t>Testing set-</a:t>
            </a:r>
          </a:p>
        </p:txBody>
      </p:sp>
    </p:spTree>
    <p:extLst>
      <p:ext uri="{BB962C8B-B14F-4D97-AF65-F5344CB8AC3E}">
        <p14:creationId xmlns:p14="http://schemas.microsoft.com/office/powerpoint/2010/main" val="388904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A183DE-1BC2-B2A6-B0A1-5ADDBE4EA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59" y="456921"/>
            <a:ext cx="10822080" cy="5639358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490A02-51FF-1AA6-DFC1-92788A4D1617}"/>
              </a:ext>
            </a:extLst>
          </p:cNvPr>
          <p:cNvSpPr txBox="1"/>
          <p:nvPr/>
        </p:nvSpPr>
        <p:spPr>
          <a:xfrm>
            <a:off x="2554940" y="1515036"/>
            <a:ext cx="5199528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Consolas"/>
              </a:rPr>
              <a:t>4D-array(1609 samples,128*128 pixels and 3 </a:t>
            </a:r>
            <a:r>
              <a:rPr lang="en-GB" sz="1050" dirty="0" err="1">
                <a:solidFill>
                  <a:schemeClr val="bg1"/>
                </a:solidFill>
                <a:latin typeface="Consolas"/>
              </a:rPr>
              <a:t>color</a:t>
            </a:r>
            <a:r>
              <a:rPr lang="en-GB" sz="1050" dirty="0">
                <a:solidFill>
                  <a:schemeClr val="bg1"/>
                </a:solidFill>
                <a:latin typeface="Consolas"/>
              </a:rPr>
              <a:t> channel </a:t>
            </a:r>
            <a:r>
              <a:rPr lang="en-GB" sz="1050" dirty="0" err="1">
                <a:solidFill>
                  <a:schemeClr val="bg1"/>
                </a:solidFill>
                <a:latin typeface="Consolas"/>
              </a:rPr>
              <a:t>rgb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D9EEAD-4E56-369C-5826-F2EDE1BFB83A}"/>
              </a:ext>
            </a:extLst>
          </p:cNvPr>
          <p:cNvSpPr txBox="1"/>
          <p:nvPr/>
        </p:nvSpPr>
        <p:spPr>
          <a:xfrm>
            <a:off x="1452282" y="1837765"/>
            <a:ext cx="514574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Shape of labels 1D array with 1609 samples</a:t>
            </a:r>
          </a:p>
        </p:txBody>
      </p:sp>
    </p:spTree>
    <p:extLst>
      <p:ext uri="{BB962C8B-B14F-4D97-AF65-F5344CB8AC3E}">
        <p14:creationId xmlns:p14="http://schemas.microsoft.com/office/powerpoint/2010/main" val="13903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9983FA-7CEE-4FB7-A048-11E1F862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519953"/>
            <a:ext cx="9144000" cy="1143000"/>
          </a:xfrm>
        </p:spPr>
        <p:txBody>
          <a:bodyPr/>
          <a:lstStyle/>
          <a:p>
            <a:r>
              <a:rPr lang="en-GB" dirty="0"/>
              <a:t>CONVOLUTIONAL NEURAL NETWORK(CNN):</a:t>
            </a:r>
            <a:endParaRPr lang="en-US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87544-AD2F-F3D6-B388-110C878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A Convolutional Neural Network (CNN) is a deep learning algorithm specifically designed for </a:t>
            </a:r>
            <a:r>
              <a:rPr lang="en-GB" sz="2400" err="1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analyzing</a:t>
            </a:r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 visual data such as images and videos. </a:t>
            </a: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It is a type of artificial neural network inspired by the organization and functionality of the visual cortex in the human brain.</a:t>
            </a: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The key component of a CNN is the convolutional layer. This layer performs a series of convolutions on the input image using a set of learnable filters, also known as kernels.</a:t>
            </a:r>
            <a:endParaRPr lang="en-GB" sz="2400" dirty="0">
              <a:solidFill>
                <a:srgbClr val="D1D5D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62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87544-AD2F-F3D6-B388-110C8783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959223"/>
            <a:ext cx="10614212" cy="50202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Each filter detects specific local features, such as edges, corners, or textures, by sliding across the image and computing dot products at each position. </a:t>
            </a:r>
            <a:endParaRPr lang="en-GB" sz="2400">
              <a:solidFill>
                <a:srgbClr val="D9D9D9"/>
              </a:solidFill>
              <a:latin typeface="Consolas"/>
              <a:ea typeface="+mn-lt"/>
              <a:cs typeface="+mn-lt"/>
            </a:endParaRP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The resulting feature maps preserve spatial relationships and highlight important patterns in the input image.</a:t>
            </a:r>
            <a:endParaRPr lang="en-GB" sz="2400">
              <a:solidFill>
                <a:srgbClr val="D9D9D9"/>
              </a:solidFill>
              <a:latin typeface="Consolas"/>
              <a:ea typeface="+mn-lt"/>
              <a:cs typeface="+mn-lt"/>
            </a:endParaRP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Typically, a CNN consists of multiple convolutional layers interleaved with activation functions (e.g., </a:t>
            </a:r>
            <a:r>
              <a:rPr lang="en-GB" sz="2400" err="1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ReLU</a:t>
            </a:r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-Rectified Linear Unit), pooling layers (e.g., max pooling), and fully connected layers at the end.</a:t>
            </a: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We also use optimization algorithms like Adam(Adaptive Moment Estimation) which helps to provide efficient and adaptive learning rates during the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38778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1750E431-46DD-B5E8-BD75-4E2C1651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79" y="976031"/>
            <a:ext cx="10017498" cy="4914900"/>
          </a:xfrm>
        </p:spPr>
      </p:pic>
    </p:spTree>
    <p:extLst>
      <p:ext uri="{BB962C8B-B14F-4D97-AF65-F5344CB8AC3E}">
        <p14:creationId xmlns:p14="http://schemas.microsoft.com/office/powerpoint/2010/main" val="176956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9983FA-7CEE-4FB7-A048-11E1F862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Epoch-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87544-AD2F-F3D6-B388-110C878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/>
              <a:t>It is used to measure the progress of the training process.</a:t>
            </a:r>
          </a:p>
          <a:p>
            <a:r>
              <a:rPr lang="en-GB" sz="2400" dirty="0"/>
              <a:t>We have a certain way in which we use epoch, which is:</a:t>
            </a:r>
          </a:p>
          <a:p>
            <a:pPr lvl="1"/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Split your dataset</a:t>
            </a:r>
          </a:p>
          <a:p>
            <a:pPr lvl="1"/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Define the number of epochs</a:t>
            </a:r>
          </a:p>
          <a:p>
            <a:pPr lvl="1"/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Training loop</a:t>
            </a:r>
          </a:p>
          <a:p>
            <a:pPr lvl="1"/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Validation</a:t>
            </a:r>
          </a:p>
          <a:p>
            <a:pPr lvl="1"/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Repeat until convergence</a:t>
            </a:r>
          </a:p>
          <a:p>
            <a:pPr lvl="1"/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Test the model</a:t>
            </a:r>
            <a:endParaRPr lang="en-GB" sz="2400" dirty="0">
              <a:solidFill>
                <a:srgbClr val="D1D5D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753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9983FA-7CEE-4FB7-A048-11E1F862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3" y="215153"/>
            <a:ext cx="9144000" cy="1143000"/>
          </a:xfrm>
        </p:spPr>
        <p:txBody>
          <a:bodyPr/>
          <a:lstStyle/>
          <a:p>
            <a:r>
              <a:rPr lang="en-GB" dirty="0">
                <a:latin typeface="Consolas"/>
                <a:ea typeface="Söhne"/>
                <a:cs typeface="Söhne"/>
              </a:rPr>
              <a:t>Support Vector Machine (SVM):</a:t>
            </a:r>
            <a:endParaRPr lang="en-GB" dirty="0">
              <a:latin typeface="Consola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187544-AD2F-F3D6-B388-110C878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A Support Vector Machine (SVM) classifier is a supervised machine learning algorithm used for classification and regression tasks.</a:t>
            </a:r>
            <a:endParaRPr lang="en-GB" sz="2400">
              <a:solidFill>
                <a:srgbClr val="D9D9D9"/>
              </a:solidFill>
              <a:latin typeface="Consolas"/>
              <a:ea typeface="+mn-lt"/>
              <a:cs typeface="+mn-lt"/>
            </a:endParaRP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 It is particularly effective for solving binary classification problems, where the goal is to separate data points into two distinct classes.</a:t>
            </a:r>
          </a:p>
          <a:p>
            <a:r>
              <a:rPr lang="en-GB" sz="2400" dirty="0">
                <a:solidFill>
                  <a:srgbClr val="D1D5DB"/>
                </a:solidFill>
                <a:latin typeface="Consolas"/>
                <a:ea typeface="+mn-lt"/>
                <a:cs typeface="+mn-lt"/>
              </a:rPr>
              <a:t>SVMs have several advantages, including their ability to handle high-dimensional data, handle nonlinear decision boundaries, and generalize well to unseen data (by using hyperplanes).</a:t>
            </a:r>
            <a:endParaRPr lang="en-GB" sz="2400" dirty="0">
              <a:solidFill>
                <a:srgbClr val="D1D5D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01716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</TotalTime>
  <Words>137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 Computer 16x9</vt:lpstr>
      <vt:lpstr>Splitting Data:</vt:lpstr>
      <vt:lpstr>PowerPoint Presentation</vt:lpstr>
      <vt:lpstr>PowerPoint Presentation</vt:lpstr>
      <vt:lpstr>PowerPoint Presentation</vt:lpstr>
      <vt:lpstr>CONVOLUTIONAL NEURAL NETWORK(CNN): </vt:lpstr>
      <vt:lpstr>PowerPoint Presentation</vt:lpstr>
      <vt:lpstr>PowerPoint Presentation</vt:lpstr>
      <vt:lpstr>Epoch-</vt:lpstr>
      <vt:lpstr>Support Vector Machine (SVM):</vt:lpstr>
      <vt:lpstr>Other classifiers are:</vt:lpstr>
      <vt:lpstr>Confusion matrix: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Akshay Bhagwat</dc:creator>
  <cp:lastModifiedBy>Aryaman Jalali</cp:lastModifiedBy>
  <cp:revision>273</cp:revision>
  <dcterms:created xsi:type="dcterms:W3CDTF">2023-06-27T14:04:09Z</dcterms:created>
  <dcterms:modified xsi:type="dcterms:W3CDTF">2023-06-27T20:08:18Z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