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67" r:id="rId3"/>
    <p:sldId id="257" r:id="rId4"/>
    <p:sldId id="270" r:id="rId5"/>
    <p:sldId id="259" r:id="rId6"/>
    <p:sldId id="260" r:id="rId7"/>
    <p:sldId id="261" r:id="rId8"/>
    <p:sldId id="264" r:id="rId9"/>
    <p:sldId id="265" r:id="rId10"/>
    <p:sldId id="268" r:id="rId11"/>
    <p:sldId id="269" r:id="rId12"/>
    <p:sldId id="266" r:id="rId13"/>
    <p:sldId id="271" r:id="rId14"/>
  </p:sldIdLst>
  <p:sldSz cx="9144000" cy="5143500" type="screen16x9"/>
  <p:notesSz cx="6858000" cy="9144000"/>
  <p:embeddedFontLst>
    <p:embeddedFont>
      <p:font typeface="DM Sans" pitchFamily="2" charset="77"/>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1F82C-6054-41A6-B025-4985BEEFFF04}">
  <a:tblStyle styleId="{81A1F82C-6054-41A6-B025-4985BEEFFF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93767"/>
  </p:normalViewPr>
  <p:slideViewPr>
    <p:cSldViewPr snapToGrid="0">
      <p:cViewPr varScale="1">
        <p:scale>
          <a:sx n="159" d="100"/>
          <a:sy n="159"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0a27b73fc7_8_0:notes"/>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 name="Google Shape;54;g30a27b73fc7_8_0:notes"/>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55" name="Google Shape;55;g30a27b73fc7_8_0:notes"/>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1</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8D471F1-AC7E-0330-8C80-B310423C6FBD}"/>
            </a:ext>
          </a:extLst>
        </p:cNvPr>
        <p:cNvGrpSpPr/>
        <p:nvPr/>
      </p:nvGrpSpPr>
      <p:grpSpPr>
        <a:xfrm>
          <a:off x="0" y="0"/>
          <a:ext cx="0" cy="0"/>
          <a:chOff x="0" y="0"/>
          <a:chExt cx="0" cy="0"/>
        </a:xfrm>
      </p:grpSpPr>
      <p:sp>
        <p:nvSpPr>
          <p:cNvPr id="102" name="Google Shape;102;g30a27b73fc7_4_22:notes">
            <a:extLst>
              <a:ext uri="{FF2B5EF4-FFF2-40B4-BE49-F238E27FC236}">
                <a16:creationId xmlns:a16="http://schemas.microsoft.com/office/drawing/2014/main" id="{40A23AB3-A766-2AED-B8A5-218E71C87D3B}"/>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0a27b73fc7_4_22:notes">
            <a:extLst>
              <a:ext uri="{FF2B5EF4-FFF2-40B4-BE49-F238E27FC236}">
                <a16:creationId xmlns:a16="http://schemas.microsoft.com/office/drawing/2014/main" id="{D478EA68-824F-BC07-7BC8-C7108D624847}"/>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4" name="Google Shape;104;g30a27b73fc7_4_22:notes">
            <a:extLst>
              <a:ext uri="{FF2B5EF4-FFF2-40B4-BE49-F238E27FC236}">
                <a16:creationId xmlns:a16="http://schemas.microsoft.com/office/drawing/2014/main" id="{DB7A7160-13A1-203B-E69E-03E5C823353B}"/>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10</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93902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2E14D57-25C2-8921-563A-3A3A26BF4349}"/>
            </a:ext>
          </a:extLst>
        </p:cNvPr>
        <p:cNvGrpSpPr/>
        <p:nvPr/>
      </p:nvGrpSpPr>
      <p:grpSpPr>
        <a:xfrm>
          <a:off x="0" y="0"/>
          <a:ext cx="0" cy="0"/>
          <a:chOff x="0" y="0"/>
          <a:chExt cx="0" cy="0"/>
        </a:xfrm>
      </p:grpSpPr>
      <p:sp>
        <p:nvSpPr>
          <p:cNvPr id="102" name="Google Shape;102;g30a27b73fc7_4_22:notes">
            <a:extLst>
              <a:ext uri="{FF2B5EF4-FFF2-40B4-BE49-F238E27FC236}">
                <a16:creationId xmlns:a16="http://schemas.microsoft.com/office/drawing/2014/main" id="{80A5150F-9935-03CF-F3A9-2B7A84776DE1}"/>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0a27b73fc7_4_22:notes">
            <a:extLst>
              <a:ext uri="{FF2B5EF4-FFF2-40B4-BE49-F238E27FC236}">
                <a16:creationId xmlns:a16="http://schemas.microsoft.com/office/drawing/2014/main" id="{0889F962-9E7A-9EB4-0F55-5BA61A17ACB8}"/>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4" name="Google Shape;104;g30a27b73fc7_4_22:notes">
            <a:extLst>
              <a:ext uri="{FF2B5EF4-FFF2-40B4-BE49-F238E27FC236}">
                <a16:creationId xmlns:a16="http://schemas.microsoft.com/office/drawing/2014/main" id="{BDC35945-47B3-F7EF-7A79-C20504B99ABD}"/>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11</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67836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A3DB76-DCAA-D9B9-C2F5-AEAA2AAAD034}"/>
            </a:ext>
          </a:extLst>
        </p:cNvPr>
        <p:cNvGrpSpPr/>
        <p:nvPr/>
      </p:nvGrpSpPr>
      <p:grpSpPr>
        <a:xfrm>
          <a:off x="0" y="0"/>
          <a:ext cx="0" cy="0"/>
          <a:chOff x="0" y="0"/>
          <a:chExt cx="0" cy="0"/>
        </a:xfrm>
      </p:grpSpPr>
      <p:sp>
        <p:nvSpPr>
          <p:cNvPr id="102" name="Google Shape;102;g30a27b73fc7_4_22:notes">
            <a:extLst>
              <a:ext uri="{FF2B5EF4-FFF2-40B4-BE49-F238E27FC236}">
                <a16:creationId xmlns:a16="http://schemas.microsoft.com/office/drawing/2014/main" id="{326BF207-F39B-B450-DD41-E47496448BC7}"/>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0a27b73fc7_4_22:notes">
            <a:extLst>
              <a:ext uri="{FF2B5EF4-FFF2-40B4-BE49-F238E27FC236}">
                <a16:creationId xmlns:a16="http://schemas.microsoft.com/office/drawing/2014/main" id="{381A7B6F-0557-5ADF-9BF4-F50B37FB7403}"/>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4" name="Google Shape;104;g30a27b73fc7_4_22:notes">
            <a:extLst>
              <a:ext uri="{FF2B5EF4-FFF2-40B4-BE49-F238E27FC236}">
                <a16:creationId xmlns:a16="http://schemas.microsoft.com/office/drawing/2014/main" id="{3D4ECDBF-8173-B486-6DF4-B76DA675A09D}"/>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12</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70320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a:extLst>
            <a:ext uri="{FF2B5EF4-FFF2-40B4-BE49-F238E27FC236}">
              <a16:creationId xmlns:a16="http://schemas.microsoft.com/office/drawing/2014/main" id="{06CE565D-6F0A-7CB5-A42C-424447E21A30}"/>
            </a:ext>
          </a:extLst>
        </p:cNvPr>
        <p:cNvGrpSpPr/>
        <p:nvPr/>
      </p:nvGrpSpPr>
      <p:grpSpPr>
        <a:xfrm>
          <a:off x="0" y="0"/>
          <a:ext cx="0" cy="0"/>
          <a:chOff x="0" y="0"/>
          <a:chExt cx="0" cy="0"/>
        </a:xfrm>
      </p:grpSpPr>
      <p:sp>
        <p:nvSpPr>
          <p:cNvPr id="53" name="Google Shape;53;g30a27b73fc7_8_0:notes">
            <a:extLst>
              <a:ext uri="{FF2B5EF4-FFF2-40B4-BE49-F238E27FC236}">
                <a16:creationId xmlns:a16="http://schemas.microsoft.com/office/drawing/2014/main" id="{DA2EFDB4-186C-6615-BCEB-F9F2ADF5BB9C}"/>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 name="Google Shape;54;g30a27b73fc7_8_0:notes">
            <a:extLst>
              <a:ext uri="{FF2B5EF4-FFF2-40B4-BE49-F238E27FC236}">
                <a16:creationId xmlns:a16="http://schemas.microsoft.com/office/drawing/2014/main" id="{EDBA4B1B-06E6-BCC0-9F04-AF3DBC1790F5}"/>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55" name="Google Shape;55;g30a27b73fc7_8_0:notes">
            <a:extLst>
              <a:ext uri="{FF2B5EF4-FFF2-40B4-BE49-F238E27FC236}">
                <a16:creationId xmlns:a16="http://schemas.microsoft.com/office/drawing/2014/main" id="{F6A3A930-CDD4-2F65-277E-44E087FA0F0A}"/>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13</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71640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73C52F9-3491-EB67-7F3D-09D2E50FC96F}"/>
            </a:ext>
          </a:extLst>
        </p:cNvPr>
        <p:cNvGrpSpPr/>
        <p:nvPr/>
      </p:nvGrpSpPr>
      <p:grpSpPr>
        <a:xfrm>
          <a:off x="0" y="0"/>
          <a:ext cx="0" cy="0"/>
          <a:chOff x="0" y="0"/>
          <a:chExt cx="0" cy="0"/>
        </a:xfrm>
      </p:grpSpPr>
      <p:sp>
        <p:nvSpPr>
          <p:cNvPr id="102" name="Google Shape;102;g30a27b73fc7_4_22:notes">
            <a:extLst>
              <a:ext uri="{FF2B5EF4-FFF2-40B4-BE49-F238E27FC236}">
                <a16:creationId xmlns:a16="http://schemas.microsoft.com/office/drawing/2014/main" id="{0A57A3FB-F0F2-E001-D8AA-5C40A66E206B}"/>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0a27b73fc7_4_22:notes">
            <a:extLst>
              <a:ext uri="{FF2B5EF4-FFF2-40B4-BE49-F238E27FC236}">
                <a16:creationId xmlns:a16="http://schemas.microsoft.com/office/drawing/2014/main" id="{56A6B87E-CAE5-2F39-0989-7D1D99043F52}"/>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4" name="Google Shape;104;g30a27b73fc7_4_22:notes">
            <a:extLst>
              <a:ext uri="{FF2B5EF4-FFF2-40B4-BE49-F238E27FC236}">
                <a16:creationId xmlns:a16="http://schemas.microsoft.com/office/drawing/2014/main" id="{7A32CF74-4F59-D846-A033-8F19593DE929}"/>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2</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22302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a0f7400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a0f740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1EA1598-8E59-05F3-5787-792DBF06AF5F}"/>
            </a:ext>
          </a:extLst>
        </p:cNvPr>
        <p:cNvGrpSpPr/>
        <p:nvPr/>
      </p:nvGrpSpPr>
      <p:grpSpPr>
        <a:xfrm>
          <a:off x="0" y="0"/>
          <a:ext cx="0" cy="0"/>
          <a:chOff x="0" y="0"/>
          <a:chExt cx="0" cy="0"/>
        </a:xfrm>
      </p:grpSpPr>
      <p:sp>
        <p:nvSpPr>
          <p:cNvPr id="82" name="Google Shape;82;g30a27b73fc7_4_2:notes">
            <a:extLst>
              <a:ext uri="{FF2B5EF4-FFF2-40B4-BE49-F238E27FC236}">
                <a16:creationId xmlns:a16="http://schemas.microsoft.com/office/drawing/2014/main" id="{A96B6594-7F98-B832-CD86-58F3A440E65C}"/>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g30a27b73fc7_4_2:notes">
            <a:extLst>
              <a:ext uri="{FF2B5EF4-FFF2-40B4-BE49-F238E27FC236}">
                <a16:creationId xmlns:a16="http://schemas.microsoft.com/office/drawing/2014/main" id="{EFBB5827-F2A9-466E-D228-821BBCE09034}"/>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84" name="Google Shape;84;g30a27b73fc7_4_2:notes">
            <a:extLst>
              <a:ext uri="{FF2B5EF4-FFF2-40B4-BE49-F238E27FC236}">
                <a16:creationId xmlns:a16="http://schemas.microsoft.com/office/drawing/2014/main" id="{FD73DD16-7143-024F-2F0D-88606534CDFB}"/>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4</a:t>
            </a:fld>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37756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a27b73fc7_4_2:notes"/>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g30a27b73fc7_4_2:notes"/>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84" name="Google Shape;84;g30a27b73fc7_4_2:notes"/>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5</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a27b73fc7_4_22:notes"/>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0a27b73fc7_4_22:notes"/>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4" name="Google Shape;104;g30a27b73fc7_4_22:notes"/>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 sz="1800">
                <a:solidFill>
                  <a:schemeClr val="dk1"/>
                </a:solidFill>
                <a:latin typeface="Arial"/>
                <a:ea typeface="Arial"/>
                <a:cs typeface="Arial"/>
                <a:sym typeface="Arial"/>
              </a:rPr>
              <a:t>6</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a27b73fc7_6_0:notes"/>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30a27b73fc7_6_0:notes"/>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9" name="Google Shape;129;g30a27b73fc7_6_0:notes"/>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 sz="1800" b="0" i="0" u="none" strike="noStrike" cap="none">
                <a:solidFill>
                  <a:srgbClr val="000000"/>
                </a:solidFill>
                <a:latin typeface="Arial"/>
                <a:ea typeface="Arial"/>
                <a:cs typeface="Arial"/>
                <a:sym typeface="Arial"/>
              </a:rPr>
              <a:t>7</a:t>
            </a:fld>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3B0A978-A63F-FD37-6E3F-E52514E6B2E4}"/>
            </a:ext>
          </a:extLst>
        </p:cNvPr>
        <p:cNvGrpSpPr/>
        <p:nvPr/>
      </p:nvGrpSpPr>
      <p:grpSpPr>
        <a:xfrm>
          <a:off x="0" y="0"/>
          <a:ext cx="0" cy="0"/>
          <a:chOff x="0" y="0"/>
          <a:chExt cx="0" cy="0"/>
        </a:xfrm>
      </p:grpSpPr>
      <p:sp>
        <p:nvSpPr>
          <p:cNvPr id="127" name="Google Shape;127;g30a27b73fc7_6_0:notes">
            <a:extLst>
              <a:ext uri="{FF2B5EF4-FFF2-40B4-BE49-F238E27FC236}">
                <a16:creationId xmlns:a16="http://schemas.microsoft.com/office/drawing/2014/main" id="{A2412B92-D6BB-6CF0-A813-2809E75363A4}"/>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30a27b73fc7_6_0:notes">
            <a:extLst>
              <a:ext uri="{FF2B5EF4-FFF2-40B4-BE49-F238E27FC236}">
                <a16:creationId xmlns:a16="http://schemas.microsoft.com/office/drawing/2014/main" id="{3AE6132E-1E8F-A744-CB3D-4FBD7AB29249}"/>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9" name="Google Shape;129;g30a27b73fc7_6_0:notes">
            <a:extLst>
              <a:ext uri="{FF2B5EF4-FFF2-40B4-BE49-F238E27FC236}">
                <a16:creationId xmlns:a16="http://schemas.microsoft.com/office/drawing/2014/main" id="{5FCE6E25-5922-BCE8-FB48-D44D8FC02363}"/>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 sz="1800" b="0" i="0" u="none" strike="noStrike" cap="none">
                <a:solidFill>
                  <a:srgbClr val="000000"/>
                </a:solidFill>
                <a:latin typeface="Arial"/>
                <a:ea typeface="Arial"/>
                <a:cs typeface="Arial"/>
                <a:sym typeface="Arial"/>
              </a:rPr>
              <a:t>8</a:t>
            </a:fld>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4527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652139E5-162A-4721-8034-2AFFF79FE198}"/>
            </a:ext>
          </a:extLst>
        </p:cNvPr>
        <p:cNvGrpSpPr/>
        <p:nvPr/>
      </p:nvGrpSpPr>
      <p:grpSpPr>
        <a:xfrm>
          <a:off x="0" y="0"/>
          <a:ext cx="0" cy="0"/>
          <a:chOff x="0" y="0"/>
          <a:chExt cx="0" cy="0"/>
        </a:xfrm>
      </p:grpSpPr>
      <p:sp>
        <p:nvSpPr>
          <p:cNvPr id="127" name="Google Shape;127;g30a27b73fc7_6_0:notes">
            <a:extLst>
              <a:ext uri="{FF2B5EF4-FFF2-40B4-BE49-F238E27FC236}">
                <a16:creationId xmlns:a16="http://schemas.microsoft.com/office/drawing/2014/main" id="{9C8184AA-F754-5607-0FB4-DD130F7BE124}"/>
              </a:ext>
            </a:extLst>
          </p:cNvPr>
          <p:cNvSpPr>
            <a:spLocks noGrp="1" noRot="1" noChangeAspect="1"/>
          </p:cNvSpPr>
          <p:nvPr>
            <p:ph type="sldImg" idx="2"/>
          </p:nvPr>
        </p:nvSpPr>
        <p:spPr>
          <a:xfrm>
            <a:off x="-874713" y="0"/>
            <a:ext cx="3998913" cy="224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30a27b73fc7_6_0:notes">
            <a:extLst>
              <a:ext uri="{FF2B5EF4-FFF2-40B4-BE49-F238E27FC236}">
                <a16:creationId xmlns:a16="http://schemas.microsoft.com/office/drawing/2014/main" id="{AABAEF2E-6C3C-1FD0-42C2-A2EA6EB76968}"/>
              </a:ext>
            </a:extLst>
          </p:cNvPr>
          <p:cNvSpPr txBox="1">
            <a:spLocks noGrp="1"/>
          </p:cNvSpPr>
          <p:nvPr>
            <p:ph type="body" idx="1"/>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9" name="Google Shape;129;g30a27b73fc7_6_0:notes">
            <a:extLst>
              <a:ext uri="{FF2B5EF4-FFF2-40B4-BE49-F238E27FC236}">
                <a16:creationId xmlns:a16="http://schemas.microsoft.com/office/drawing/2014/main" id="{8F55841A-1C91-4D36-7BB1-CA512FF9F181}"/>
              </a:ext>
            </a:extLst>
          </p:cNvPr>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 sz="1800" b="0" i="0" u="none" strike="noStrike" cap="none">
                <a:solidFill>
                  <a:srgbClr val="000000"/>
                </a:solidFill>
                <a:latin typeface="Arial"/>
                <a:ea typeface="Arial"/>
                <a:cs typeface="Arial"/>
                <a:sym typeface="Arial"/>
              </a:rPr>
              <a:t>9</a:t>
            </a:fld>
            <a:endParaRPr sz="18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6288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5" descr="preencoded.png"/>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58" name="Google Shape;58;p15"/>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Roboto Slab"/>
              <a:buNone/>
            </a:pPr>
            <a:r>
              <a:rPr lang="en" sz="1900" b="0" i="0" u="none" strike="noStrike" cap="none" dirty="0">
                <a:solidFill>
                  <a:srgbClr val="FFFFFF"/>
                </a:solidFill>
                <a:latin typeface="Roboto Slab"/>
                <a:ea typeface="Roboto Slab"/>
                <a:cs typeface="Roboto Slab"/>
                <a:sym typeface="Roboto Slab"/>
              </a:rPr>
              <a:t>Veracity</a:t>
            </a:r>
            <a:endParaRPr sz="1400" b="0" i="0" u="none" strike="noStrike" cap="none" dirty="0">
              <a:solidFill>
                <a:schemeClr val="dk1"/>
              </a:solidFill>
              <a:latin typeface="Arial"/>
              <a:ea typeface="Arial"/>
              <a:cs typeface="Arial"/>
              <a:sym typeface="Arial"/>
            </a:endParaRPr>
          </a:p>
        </p:txBody>
      </p:sp>
      <p:sp>
        <p:nvSpPr>
          <p:cNvPr id="59" name="Google Shape;59;p15"/>
          <p:cNvSpPr/>
          <p:nvPr/>
        </p:nvSpPr>
        <p:spPr>
          <a:xfrm flipH="1">
            <a:off x="261593" y="299739"/>
            <a:ext cx="8525308" cy="4380669"/>
          </a:xfrm>
          <a:prstGeom prst="rect">
            <a:avLst/>
          </a:prstGeom>
          <a:blipFill rotWithShape="1">
            <a:blip r:embed="rId4">
              <a:alphaModFix amt="56000"/>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5"/>
          <p:cNvSpPr/>
          <p:nvPr/>
        </p:nvSpPr>
        <p:spPr>
          <a:xfrm>
            <a:off x="91135" y="142057"/>
            <a:ext cx="6166869" cy="2330339"/>
          </a:xfrm>
          <a:prstGeom prst="rect">
            <a:avLst/>
          </a:prstGeom>
          <a:gradFill>
            <a:gsLst>
              <a:gs pos="0">
                <a:schemeClr val="dk1"/>
              </a:gs>
              <a:gs pos="23000">
                <a:schemeClr val="dk1"/>
              </a:gs>
              <a:gs pos="100000">
                <a:srgbClr val="000000">
                  <a:alpha val="0"/>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0400" b="0" i="0" u="none" strike="noStrike" cap="none" dirty="0">
                <a:solidFill>
                  <a:schemeClr val="lt1"/>
                </a:solidFill>
                <a:latin typeface="Georgia"/>
                <a:ea typeface="Georgia"/>
                <a:cs typeface="Georgia"/>
                <a:sym typeface="Georgia"/>
              </a:rPr>
              <a:t>Factum</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866D4B0-D3A5-36ED-15B9-A6183CE735BF}"/>
            </a:ext>
          </a:extLst>
        </p:cNvPr>
        <p:cNvGrpSpPr/>
        <p:nvPr/>
      </p:nvGrpSpPr>
      <p:grpSpPr>
        <a:xfrm>
          <a:off x="0" y="0"/>
          <a:ext cx="0" cy="0"/>
          <a:chOff x="0" y="0"/>
          <a:chExt cx="0" cy="0"/>
        </a:xfrm>
      </p:grpSpPr>
      <p:sp>
        <p:nvSpPr>
          <p:cNvPr id="108" name="Google Shape;108;p19">
            <a:extLst>
              <a:ext uri="{FF2B5EF4-FFF2-40B4-BE49-F238E27FC236}">
                <a16:creationId xmlns:a16="http://schemas.microsoft.com/office/drawing/2014/main" id="{22E0DA5B-3006-223F-360E-AFDDC1855395}"/>
              </a:ext>
            </a:extLst>
          </p:cNvPr>
          <p:cNvSpPr/>
          <p:nvPr/>
        </p:nvSpPr>
        <p:spPr>
          <a:xfrm>
            <a:off x="2647716" y="1481908"/>
            <a:ext cx="5476561" cy="1530981"/>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t" anchorCtr="0">
            <a:noAutofit/>
          </a:bodyPr>
          <a:lstStyle/>
          <a:p>
            <a:pPr marL="0" marR="0" lvl="0" indent="0" rtl="0">
              <a:lnSpc>
                <a:spcPct val="90000"/>
              </a:lnSpc>
              <a:spcBef>
                <a:spcPts val="0"/>
              </a:spcBef>
              <a:spcAft>
                <a:spcPts val="0"/>
              </a:spcAft>
              <a:buClr>
                <a:schemeClr val="dk1"/>
              </a:buClr>
              <a:buSzPts val="1500"/>
              <a:buFont typeface="Roboto"/>
              <a:buNone/>
            </a:pPr>
            <a:r>
              <a:rPr lang="en" sz="1500" dirty="0">
                <a:solidFill>
                  <a:schemeClr val="dk1"/>
                </a:solidFill>
                <a:latin typeface="Roboto"/>
                <a:ea typeface="Roboto"/>
                <a:cs typeface="Roboto"/>
                <a:sym typeface="Roboto"/>
              </a:rPr>
              <a:t>Transaction Fees from Individual Users</a:t>
            </a:r>
          </a:p>
          <a:p>
            <a:pPr marL="0" marR="0" lvl="0" indent="0" rtl="0">
              <a:lnSpc>
                <a:spcPct val="90000"/>
              </a:lnSpc>
              <a:spcBef>
                <a:spcPts val="0"/>
              </a:spcBef>
              <a:spcAft>
                <a:spcPts val="0"/>
              </a:spcAft>
              <a:buClr>
                <a:schemeClr val="dk1"/>
              </a:buClr>
              <a:buSzPts val="1500"/>
              <a:buFont typeface="Roboto"/>
              <a:buNone/>
            </a:pPr>
            <a:endParaRPr lang="en" sz="1500"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r>
              <a:rPr lang="en-US" sz="1100" dirty="0">
                <a:solidFill>
                  <a:schemeClr val="tx1"/>
                </a:solidFill>
              </a:rPr>
              <a:t>Factum charges a small fee for each content validation performed by individual users. This approach leverages the platform's blockchain-based validation process, ensuring that participants contribute to a sustainable ecosystem while incentivizing engagement. As the platform grows, the number of validations is expected to increase significantly, driving a steady stream of revenue from user activity.</a:t>
            </a:r>
            <a:endParaRPr sz="1100" dirty="0">
              <a:solidFill>
                <a:schemeClr val="tx1"/>
              </a:solidFill>
            </a:endParaRPr>
          </a:p>
        </p:txBody>
      </p:sp>
      <p:sp>
        <p:nvSpPr>
          <p:cNvPr id="112" name="Google Shape;112;p19">
            <a:extLst>
              <a:ext uri="{FF2B5EF4-FFF2-40B4-BE49-F238E27FC236}">
                <a16:creationId xmlns:a16="http://schemas.microsoft.com/office/drawing/2014/main" id="{276D7843-3E09-D086-DCAF-0BDD6900644A}"/>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Factum’s Revenue Streams</a:t>
            </a:r>
            <a:endParaRPr sz="1400" dirty="0">
              <a:solidFill>
                <a:schemeClr val="dk1"/>
              </a:solidFill>
              <a:latin typeface="Georgia"/>
              <a:ea typeface="Georgia"/>
              <a:cs typeface="Georgia"/>
              <a:sym typeface="Georgia"/>
            </a:endParaRPr>
          </a:p>
        </p:txBody>
      </p:sp>
      <p:sp>
        <p:nvSpPr>
          <p:cNvPr id="113" name="Google Shape;113;p19">
            <a:extLst>
              <a:ext uri="{FF2B5EF4-FFF2-40B4-BE49-F238E27FC236}">
                <a16:creationId xmlns:a16="http://schemas.microsoft.com/office/drawing/2014/main" id="{69C15A15-C887-C7DD-69AE-90244F32C781}"/>
              </a:ext>
            </a:extLst>
          </p:cNvPr>
          <p:cNvSpPr txBox="1"/>
          <p:nvPr/>
        </p:nvSpPr>
        <p:spPr>
          <a:xfrm>
            <a:off x="966951" y="712687"/>
            <a:ext cx="6096000"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rgbClr val="D8D8D8"/>
                </a:solidFill>
                <a:latin typeface="Roboto"/>
                <a:ea typeface="Roboto"/>
                <a:cs typeface="Roboto"/>
                <a:sym typeface="Roboto"/>
              </a:rPr>
              <a:t>Factum has two main revenue streams</a:t>
            </a:r>
            <a:endParaRPr sz="1100" dirty="0"/>
          </a:p>
        </p:txBody>
      </p:sp>
      <p:sp>
        <p:nvSpPr>
          <p:cNvPr id="115" name="Google Shape;115;p19">
            <a:extLst>
              <a:ext uri="{FF2B5EF4-FFF2-40B4-BE49-F238E27FC236}">
                <a16:creationId xmlns:a16="http://schemas.microsoft.com/office/drawing/2014/main" id="{6F2431CA-FDEE-2456-B3BF-69232A6DE085}"/>
              </a:ext>
            </a:extLst>
          </p:cNvPr>
          <p:cNvSpPr txBox="1"/>
          <p:nvPr/>
        </p:nvSpPr>
        <p:spPr>
          <a:xfrm>
            <a:off x="1019722" y="1300376"/>
            <a:ext cx="365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rgbClr val="D8D8D8"/>
                </a:solidFill>
                <a:latin typeface="Georgia"/>
                <a:ea typeface="Georgia"/>
                <a:cs typeface="Georgia"/>
                <a:sym typeface="Georgia"/>
              </a:rPr>
              <a:t>1</a:t>
            </a:r>
            <a:endParaRPr sz="1400">
              <a:solidFill>
                <a:srgbClr val="D8D8D8"/>
              </a:solidFill>
              <a:latin typeface="Georgia"/>
              <a:ea typeface="Georgia"/>
              <a:cs typeface="Georgia"/>
              <a:sym typeface="Georgia"/>
            </a:endParaRPr>
          </a:p>
        </p:txBody>
      </p:sp>
      <p:pic>
        <p:nvPicPr>
          <p:cNvPr id="3" name="Graphic 2" descr="Layers Design with solid fill">
            <a:extLst>
              <a:ext uri="{FF2B5EF4-FFF2-40B4-BE49-F238E27FC236}">
                <a16:creationId xmlns:a16="http://schemas.microsoft.com/office/drawing/2014/main" id="{5C010A2E-33BD-EF2B-2D26-A473AB3B3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9219" y="1790198"/>
            <a:ext cx="914400" cy="914400"/>
          </a:xfrm>
          <a:prstGeom prst="rect">
            <a:avLst/>
          </a:prstGeom>
        </p:spPr>
      </p:pic>
      <p:sp>
        <p:nvSpPr>
          <p:cNvPr id="4" name="Google Shape;108;p19">
            <a:extLst>
              <a:ext uri="{FF2B5EF4-FFF2-40B4-BE49-F238E27FC236}">
                <a16:creationId xmlns:a16="http://schemas.microsoft.com/office/drawing/2014/main" id="{371A295F-8CE3-1BC8-B4CF-2C030CC65A9F}"/>
              </a:ext>
            </a:extLst>
          </p:cNvPr>
          <p:cNvSpPr/>
          <p:nvPr/>
        </p:nvSpPr>
        <p:spPr>
          <a:xfrm>
            <a:off x="2647716" y="3278857"/>
            <a:ext cx="5476561" cy="1530981"/>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t" anchorCtr="0">
            <a:noAutofit/>
          </a:bodyPr>
          <a:lstStyle/>
          <a:p>
            <a:pPr marL="0" marR="0" lvl="0" indent="0" rtl="0">
              <a:lnSpc>
                <a:spcPct val="90000"/>
              </a:lnSpc>
              <a:spcBef>
                <a:spcPts val="0"/>
              </a:spcBef>
              <a:spcAft>
                <a:spcPts val="0"/>
              </a:spcAft>
              <a:buClr>
                <a:schemeClr val="dk1"/>
              </a:buClr>
              <a:buSzPts val="1500"/>
              <a:buFont typeface="Roboto"/>
              <a:buNone/>
            </a:pPr>
            <a:r>
              <a:rPr lang="en" sz="1500" dirty="0">
                <a:solidFill>
                  <a:schemeClr val="dk1"/>
                </a:solidFill>
                <a:latin typeface="Roboto"/>
                <a:ea typeface="Roboto"/>
                <a:cs typeface="Roboto"/>
                <a:sym typeface="Roboto"/>
              </a:rPr>
              <a:t>Enterprise API Access</a:t>
            </a:r>
          </a:p>
          <a:p>
            <a:pPr marL="0" marR="0" lvl="0" indent="0" rtl="0">
              <a:lnSpc>
                <a:spcPct val="90000"/>
              </a:lnSpc>
              <a:spcBef>
                <a:spcPts val="0"/>
              </a:spcBef>
              <a:spcAft>
                <a:spcPts val="0"/>
              </a:spcAft>
              <a:buClr>
                <a:schemeClr val="dk1"/>
              </a:buClr>
              <a:buSzPts val="1500"/>
              <a:buFont typeface="Roboto"/>
              <a:buNone/>
            </a:pPr>
            <a:endParaRPr lang="en" sz="1500"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r>
              <a:rPr lang="en-US" sz="1100" dirty="0">
                <a:solidFill>
                  <a:schemeClr val="tx1"/>
                </a:solidFill>
              </a:rPr>
              <a:t>Factum offers an API service for enterprises, including social media platforms, news organizations, and institutions. This allows them to validate content, conduct audits, and generate analytics directly through the platform. By targeting enterprise clients, Factum establishes a scalable and recurring revenue source while supporting large-scale adoption of its content validation services.</a:t>
            </a:r>
            <a:endParaRPr sz="1100" dirty="0">
              <a:solidFill>
                <a:schemeClr val="tx1"/>
              </a:solidFill>
            </a:endParaRPr>
          </a:p>
        </p:txBody>
      </p:sp>
      <p:sp>
        <p:nvSpPr>
          <p:cNvPr id="5" name="Google Shape;115;p19">
            <a:extLst>
              <a:ext uri="{FF2B5EF4-FFF2-40B4-BE49-F238E27FC236}">
                <a16:creationId xmlns:a16="http://schemas.microsoft.com/office/drawing/2014/main" id="{2FCC8DFD-7366-106E-6648-FA99E1537C2B}"/>
              </a:ext>
            </a:extLst>
          </p:cNvPr>
          <p:cNvSpPr txBox="1"/>
          <p:nvPr/>
        </p:nvSpPr>
        <p:spPr>
          <a:xfrm>
            <a:off x="1019722" y="3097325"/>
            <a:ext cx="365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dirty="0">
                <a:solidFill>
                  <a:srgbClr val="D8D8D8"/>
                </a:solidFill>
                <a:latin typeface="Georgia"/>
                <a:ea typeface="Georgia"/>
                <a:cs typeface="Georgia"/>
                <a:sym typeface="Georgia"/>
              </a:rPr>
              <a:t>2</a:t>
            </a:r>
            <a:endParaRPr sz="1400" dirty="0">
              <a:solidFill>
                <a:srgbClr val="D8D8D8"/>
              </a:solidFill>
              <a:latin typeface="Georgia"/>
              <a:ea typeface="Georgia"/>
              <a:cs typeface="Georgia"/>
              <a:sym typeface="Georgia"/>
            </a:endParaRPr>
          </a:p>
        </p:txBody>
      </p:sp>
      <p:pic>
        <p:nvPicPr>
          <p:cNvPr id="9" name="Graphic 8" descr="Bank with solid fill">
            <a:extLst>
              <a:ext uri="{FF2B5EF4-FFF2-40B4-BE49-F238E27FC236}">
                <a16:creationId xmlns:a16="http://schemas.microsoft.com/office/drawing/2014/main" id="{80A2B22B-28FE-F169-E01F-7329C5EDE4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9219" y="3587147"/>
            <a:ext cx="914400" cy="914400"/>
          </a:xfrm>
          <a:prstGeom prst="rect">
            <a:avLst/>
          </a:prstGeom>
        </p:spPr>
      </p:pic>
      <p:pic>
        <p:nvPicPr>
          <p:cNvPr id="2" name="Google Shape;86;p18" descr="preencoded.png">
            <a:extLst>
              <a:ext uri="{FF2B5EF4-FFF2-40B4-BE49-F238E27FC236}">
                <a16:creationId xmlns:a16="http://schemas.microsoft.com/office/drawing/2014/main" id="{9C0335BB-042C-48DC-5FF8-7F8F34B56828}"/>
              </a:ext>
            </a:extLst>
          </p:cNvPr>
          <p:cNvPicPr preferRelativeResize="0"/>
          <p:nvPr/>
        </p:nvPicPr>
        <p:blipFill rotWithShape="1">
          <a:blip r:embed="rId7">
            <a:alphaModFix/>
          </a:blip>
          <a:srcRect/>
          <a:stretch/>
        </p:blipFill>
        <p:spPr>
          <a:xfrm>
            <a:off x="357098" y="684120"/>
            <a:ext cx="292820" cy="28568"/>
          </a:xfrm>
          <a:prstGeom prst="rect">
            <a:avLst/>
          </a:prstGeom>
          <a:noFill/>
          <a:ln>
            <a:noFill/>
          </a:ln>
        </p:spPr>
      </p:pic>
    </p:spTree>
    <p:extLst>
      <p:ext uri="{BB962C8B-B14F-4D97-AF65-F5344CB8AC3E}">
        <p14:creationId xmlns:p14="http://schemas.microsoft.com/office/powerpoint/2010/main" val="155652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DB01BDB-4961-6EC3-481E-6A11C070E9DB}"/>
            </a:ext>
          </a:extLst>
        </p:cNvPr>
        <p:cNvGrpSpPr/>
        <p:nvPr/>
      </p:nvGrpSpPr>
      <p:grpSpPr>
        <a:xfrm>
          <a:off x="0" y="0"/>
          <a:ext cx="0" cy="0"/>
          <a:chOff x="0" y="0"/>
          <a:chExt cx="0" cy="0"/>
        </a:xfrm>
      </p:grpSpPr>
      <p:sp>
        <p:nvSpPr>
          <p:cNvPr id="112" name="Google Shape;112;p19">
            <a:extLst>
              <a:ext uri="{FF2B5EF4-FFF2-40B4-BE49-F238E27FC236}">
                <a16:creationId xmlns:a16="http://schemas.microsoft.com/office/drawing/2014/main" id="{6CA09DAA-7E29-1E8C-21DC-5CE9A79DEB71}"/>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Factum’s Revenue Projections</a:t>
            </a:r>
            <a:endParaRPr sz="1400" dirty="0">
              <a:solidFill>
                <a:schemeClr val="dk1"/>
              </a:solidFill>
              <a:latin typeface="Georgia"/>
              <a:ea typeface="Georgia"/>
              <a:cs typeface="Georgia"/>
              <a:sym typeface="Georgia"/>
            </a:endParaRPr>
          </a:p>
        </p:txBody>
      </p:sp>
      <p:sp>
        <p:nvSpPr>
          <p:cNvPr id="113" name="Google Shape;113;p19">
            <a:extLst>
              <a:ext uri="{FF2B5EF4-FFF2-40B4-BE49-F238E27FC236}">
                <a16:creationId xmlns:a16="http://schemas.microsoft.com/office/drawing/2014/main" id="{5360D10D-8EC1-1F83-5218-AD557864B4F9}"/>
              </a:ext>
            </a:extLst>
          </p:cNvPr>
          <p:cNvSpPr txBox="1"/>
          <p:nvPr/>
        </p:nvSpPr>
        <p:spPr>
          <a:xfrm>
            <a:off x="357098" y="712687"/>
            <a:ext cx="8085149" cy="90021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rgbClr val="D8D8D8"/>
                </a:solidFill>
                <a:latin typeface="Roboto"/>
                <a:ea typeface="Roboto"/>
                <a:cs typeface="Roboto"/>
                <a:sym typeface="Roboto"/>
              </a:rPr>
              <a:t>We forcast a 5-year ramp up plan to achieve $30m in annual revenue</a:t>
            </a:r>
          </a:p>
          <a:p>
            <a:pPr marL="0" marR="0" lvl="0" indent="0" algn="l" rtl="0">
              <a:spcBef>
                <a:spcPts val="0"/>
              </a:spcBef>
              <a:spcAft>
                <a:spcPts val="0"/>
              </a:spcAft>
              <a:buNone/>
            </a:pPr>
            <a:r>
              <a:rPr lang="en" sz="1400" dirty="0">
                <a:solidFill>
                  <a:srgbClr val="D8D8D8"/>
                </a:solidFill>
                <a:latin typeface="Roboto"/>
                <a:ea typeface="Roboto"/>
                <a:cs typeface="Roboto"/>
                <a:sym typeface="Roboto"/>
              </a:rPr>
              <a:t> </a:t>
            </a:r>
          </a:p>
          <a:p>
            <a:pPr marL="460375" marR="0" lvl="0" indent="-230188" algn="l" rtl="0">
              <a:spcBef>
                <a:spcPts val="0"/>
              </a:spcBef>
              <a:spcAft>
                <a:spcPts val="0"/>
              </a:spcAft>
              <a:buClr>
                <a:schemeClr val="tx2"/>
              </a:buClr>
              <a:buFont typeface="Arial" panose="020B0604020202020204" pitchFamily="34" charset="0"/>
              <a:buChar char="•"/>
            </a:pPr>
            <a:r>
              <a:rPr lang="en" sz="1200" dirty="0">
                <a:solidFill>
                  <a:srgbClr val="D8D8D8"/>
                </a:solidFill>
                <a:latin typeface="Roboto"/>
                <a:ea typeface="Roboto"/>
                <a:cs typeface="Roboto"/>
                <a:sym typeface="Roboto"/>
              </a:rPr>
              <a:t>Each individual user validation will earn an estimated $0.25 (accounting for inflation in value of tokens)</a:t>
            </a:r>
          </a:p>
          <a:p>
            <a:pPr marL="460375" marR="0" lvl="0" indent="-230188" algn="l" rtl="0">
              <a:spcBef>
                <a:spcPts val="0"/>
              </a:spcBef>
              <a:spcAft>
                <a:spcPts val="0"/>
              </a:spcAft>
              <a:buClr>
                <a:schemeClr val="tx2"/>
              </a:buClr>
              <a:buFont typeface="Arial" panose="020B0604020202020204" pitchFamily="34" charset="0"/>
              <a:buChar char="•"/>
            </a:pPr>
            <a:r>
              <a:rPr lang="en" sz="1200" dirty="0">
                <a:solidFill>
                  <a:srgbClr val="D8D8D8"/>
                </a:solidFill>
                <a:latin typeface="Roboto"/>
                <a:ea typeface="Roboto"/>
                <a:cs typeface="Roboto"/>
                <a:sym typeface="Roboto"/>
              </a:rPr>
              <a:t>We will charge enterprises  $10,000/year for API access</a:t>
            </a:r>
            <a:endParaRPr sz="1050" dirty="0"/>
          </a:p>
        </p:txBody>
      </p:sp>
      <p:graphicFrame>
        <p:nvGraphicFramePr>
          <p:cNvPr id="16" name="Table 15">
            <a:extLst>
              <a:ext uri="{FF2B5EF4-FFF2-40B4-BE49-F238E27FC236}">
                <a16:creationId xmlns:a16="http://schemas.microsoft.com/office/drawing/2014/main" id="{A84DAB9D-DEEF-60A7-E151-8624B633AAEB}"/>
              </a:ext>
            </a:extLst>
          </p:cNvPr>
          <p:cNvGraphicFramePr>
            <a:graphicFrameLocks noGrp="1"/>
          </p:cNvGraphicFramePr>
          <p:nvPr/>
        </p:nvGraphicFramePr>
        <p:xfrm>
          <a:off x="701752" y="2022114"/>
          <a:ext cx="7740495" cy="1923488"/>
        </p:xfrm>
        <a:graphic>
          <a:graphicData uri="http://schemas.openxmlformats.org/drawingml/2006/table">
            <a:tbl>
              <a:tblPr/>
              <a:tblGrid>
                <a:gridCol w="2543970">
                  <a:extLst>
                    <a:ext uri="{9D8B030D-6E8A-4147-A177-3AD203B41FA5}">
                      <a16:colId xmlns:a16="http://schemas.microsoft.com/office/drawing/2014/main" val="1584996320"/>
                    </a:ext>
                  </a:extLst>
                </a:gridCol>
                <a:gridCol w="1039305">
                  <a:extLst>
                    <a:ext uri="{9D8B030D-6E8A-4147-A177-3AD203B41FA5}">
                      <a16:colId xmlns:a16="http://schemas.microsoft.com/office/drawing/2014/main" val="665243642"/>
                    </a:ext>
                  </a:extLst>
                </a:gridCol>
                <a:gridCol w="1039305">
                  <a:extLst>
                    <a:ext uri="{9D8B030D-6E8A-4147-A177-3AD203B41FA5}">
                      <a16:colId xmlns:a16="http://schemas.microsoft.com/office/drawing/2014/main" val="109467297"/>
                    </a:ext>
                  </a:extLst>
                </a:gridCol>
                <a:gridCol w="1039305">
                  <a:extLst>
                    <a:ext uri="{9D8B030D-6E8A-4147-A177-3AD203B41FA5}">
                      <a16:colId xmlns:a16="http://schemas.microsoft.com/office/drawing/2014/main" val="3064076790"/>
                    </a:ext>
                  </a:extLst>
                </a:gridCol>
                <a:gridCol w="1039305">
                  <a:extLst>
                    <a:ext uri="{9D8B030D-6E8A-4147-A177-3AD203B41FA5}">
                      <a16:colId xmlns:a16="http://schemas.microsoft.com/office/drawing/2014/main" val="433821129"/>
                    </a:ext>
                  </a:extLst>
                </a:gridCol>
                <a:gridCol w="1039305">
                  <a:extLst>
                    <a:ext uri="{9D8B030D-6E8A-4147-A177-3AD203B41FA5}">
                      <a16:colId xmlns:a16="http://schemas.microsoft.com/office/drawing/2014/main" val="2368984383"/>
                    </a:ext>
                  </a:extLst>
                </a:gridCol>
              </a:tblGrid>
              <a:tr h="240436">
                <a:tc>
                  <a:txBody>
                    <a:bodyPr/>
                    <a:lstStyle/>
                    <a:p>
                      <a:pPr algn="l" fontAlgn="ctr"/>
                      <a:r>
                        <a:rPr lang="en-US" sz="1500" b="1" i="0" u="none" strike="noStrike" dirty="0">
                          <a:solidFill>
                            <a:srgbClr val="FFFFFF"/>
                          </a:solidFill>
                          <a:effectLst/>
                          <a:latin typeface="Calibri" panose="020F0502020204030204" pitchFamily="34" charset="0"/>
                        </a:rPr>
                        <a:t>Metric</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r" fontAlgn="ctr"/>
                      <a:r>
                        <a:rPr lang="en-US" sz="1500" b="1" i="0" u="none" strike="noStrike">
                          <a:solidFill>
                            <a:srgbClr val="FFFFFF"/>
                          </a:solidFill>
                          <a:effectLst/>
                          <a:latin typeface="Calibri" panose="020F0502020204030204" pitchFamily="34" charset="0"/>
                        </a:rPr>
                        <a:t>Year 1</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r" fontAlgn="ctr"/>
                      <a:r>
                        <a:rPr lang="en-US" sz="1500" b="1" i="0" u="none" strike="noStrike">
                          <a:solidFill>
                            <a:srgbClr val="FFFFFF"/>
                          </a:solidFill>
                          <a:effectLst/>
                          <a:latin typeface="Calibri" panose="020F0502020204030204" pitchFamily="34" charset="0"/>
                        </a:rPr>
                        <a:t>Year 2</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r" fontAlgn="ctr"/>
                      <a:r>
                        <a:rPr lang="en-US" sz="1500" b="1" i="0" u="none" strike="noStrike">
                          <a:solidFill>
                            <a:srgbClr val="FFFFFF"/>
                          </a:solidFill>
                          <a:effectLst/>
                          <a:latin typeface="Calibri" panose="020F0502020204030204" pitchFamily="34" charset="0"/>
                        </a:rPr>
                        <a:t>Year 3</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r" fontAlgn="ctr"/>
                      <a:r>
                        <a:rPr lang="en-US" sz="1500" b="1" i="0" u="none" strike="noStrike">
                          <a:solidFill>
                            <a:srgbClr val="FFFFFF"/>
                          </a:solidFill>
                          <a:effectLst/>
                          <a:latin typeface="Calibri" panose="020F0502020204030204" pitchFamily="34" charset="0"/>
                        </a:rPr>
                        <a:t>Year 4</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r" fontAlgn="ctr"/>
                      <a:r>
                        <a:rPr lang="en-US" sz="1500" b="1" i="0" u="none" strike="noStrike">
                          <a:solidFill>
                            <a:srgbClr val="FFFFFF"/>
                          </a:solidFill>
                          <a:effectLst/>
                          <a:latin typeface="Calibri" panose="020F0502020204030204" pitchFamily="34" charset="0"/>
                        </a:rPr>
                        <a:t>Year 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extLst>
                  <a:ext uri="{0D108BD9-81ED-4DB2-BD59-A6C34878D82A}">
                    <a16:rowId xmlns:a16="http://schemas.microsoft.com/office/drawing/2014/main" val="3038843542"/>
                  </a:ext>
                </a:extLst>
              </a:tr>
              <a:tr h="240436">
                <a:tc>
                  <a:txBody>
                    <a:bodyPr/>
                    <a:lstStyle/>
                    <a:p>
                      <a:pPr algn="l" fontAlgn="ctr"/>
                      <a:r>
                        <a:rPr lang="en-US" sz="1500" b="1" i="0" u="none" strike="noStrike" dirty="0">
                          <a:solidFill>
                            <a:srgbClr val="000000"/>
                          </a:solidFill>
                          <a:effectLst/>
                          <a:latin typeface="Calibri" panose="020F0502020204030204" pitchFamily="34" charset="0"/>
                        </a:rPr>
                        <a:t>Annual User Validations</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dirty="0">
                          <a:solidFill>
                            <a:srgbClr val="000000"/>
                          </a:solidFill>
                          <a:effectLst/>
                          <a:latin typeface="Calibri" panose="020F0502020204030204" pitchFamily="34" charset="0"/>
                        </a:rPr>
                        <a:t>100,000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50,000,000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3482266"/>
                  </a:ext>
                </a:extLst>
              </a:tr>
              <a:tr h="240436">
                <a:tc>
                  <a:txBody>
                    <a:bodyPr/>
                    <a:lstStyle/>
                    <a:p>
                      <a:pPr algn="l" fontAlgn="ctr"/>
                      <a:r>
                        <a:rPr lang="en-US" sz="1500" b="1" i="0" u="none" strike="noStrike">
                          <a:solidFill>
                            <a:srgbClr val="000000"/>
                          </a:solidFill>
                          <a:effectLst/>
                          <a:latin typeface="Calibri" panose="020F0502020204030204" pitchFamily="34" charset="0"/>
                        </a:rPr>
                        <a:t>Revenue per Validation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0.25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0.25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dirty="0">
                          <a:solidFill>
                            <a:srgbClr val="000000"/>
                          </a:solidFill>
                          <a:effectLst/>
                          <a:latin typeface="Calibri" panose="020F0502020204030204" pitchFamily="34" charset="0"/>
                        </a:rPr>
                        <a:t>0.25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0.25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0.25</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2507671"/>
                  </a:ext>
                </a:extLst>
              </a:tr>
              <a:tr h="240436">
                <a:tc>
                  <a:txBody>
                    <a:bodyPr/>
                    <a:lstStyle/>
                    <a:p>
                      <a:pPr algn="l" fontAlgn="ctr"/>
                      <a:r>
                        <a:rPr lang="en-US" sz="1500" b="1" i="0" u="none" strike="noStrike">
                          <a:solidFill>
                            <a:srgbClr val="000000"/>
                          </a:solidFill>
                          <a:effectLst/>
                          <a:latin typeface="Calibri" panose="020F0502020204030204" pitchFamily="34" charset="0"/>
                        </a:rPr>
                        <a:t>Revenue from Users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25,000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250,000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2,500,000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12,500,000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25,000,000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5685105"/>
                  </a:ext>
                </a:extLst>
              </a:tr>
              <a:tr h="240436">
                <a:tc>
                  <a:txBody>
                    <a:bodyPr/>
                    <a:lstStyle/>
                    <a:p>
                      <a:pPr algn="l" fontAlgn="ctr"/>
                      <a:r>
                        <a:rPr lang="en-US" sz="1500" b="1" i="0" u="none" strike="noStrike">
                          <a:solidFill>
                            <a:srgbClr val="000000"/>
                          </a:solidFill>
                          <a:effectLst/>
                          <a:latin typeface="Calibri" panose="020F0502020204030204" pitchFamily="34" charset="0"/>
                        </a:rPr>
                        <a:t>Enterprise Customers</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50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250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500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2859360"/>
                  </a:ext>
                </a:extLst>
              </a:tr>
              <a:tr h="240436">
                <a:tc>
                  <a:txBody>
                    <a:bodyPr/>
                    <a:lstStyle/>
                    <a:p>
                      <a:pPr algn="l" fontAlgn="ctr"/>
                      <a:r>
                        <a:rPr lang="en-US" sz="1500" b="1" i="0" u="none" strike="noStrike">
                          <a:solidFill>
                            <a:srgbClr val="000000"/>
                          </a:solidFill>
                          <a:effectLst/>
                          <a:latin typeface="Calibri" panose="020F0502020204030204" pitchFamily="34" charset="0"/>
                        </a:rPr>
                        <a:t>Revenue per Enterprise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500" b="0" i="0" u="none" strike="noStrike">
                          <a:solidFill>
                            <a:srgbClr val="000000"/>
                          </a:solidFill>
                          <a:effectLst/>
                          <a:latin typeface="Calibri" panose="020F0502020204030204" pitchFamily="34" charset="0"/>
                        </a:rPr>
                        <a:t>10,000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6614897"/>
                  </a:ext>
                </a:extLst>
              </a:tr>
              <a:tr h="240436">
                <a:tc>
                  <a:txBody>
                    <a:bodyPr/>
                    <a:lstStyle/>
                    <a:p>
                      <a:pPr algn="l" fontAlgn="ctr"/>
                      <a:r>
                        <a:rPr lang="en-US" sz="1500" b="1" i="0" u="none" strike="noStrike">
                          <a:solidFill>
                            <a:srgbClr val="000000"/>
                          </a:solidFill>
                          <a:effectLst/>
                          <a:latin typeface="Calibri" panose="020F0502020204030204" pitchFamily="34" charset="0"/>
                        </a:rPr>
                        <a:t>Revenue from Enterprises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100,000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500,000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1,000,000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2,500,000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500" b="0" i="0" u="none" strike="noStrike">
                          <a:solidFill>
                            <a:srgbClr val="000000"/>
                          </a:solidFill>
                          <a:effectLst/>
                          <a:latin typeface="Calibri" panose="020F0502020204030204" pitchFamily="34" charset="0"/>
                        </a:rPr>
                        <a:t>5,000,000</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63778208"/>
                  </a:ext>
                </a:extLst>
              </a:tr>
              <a:tr h="240436">
                <a:tc>
                  <a:txBody>
                    <a:bodyPr/>
                    <a:lstStyle/>
                    <a:p>
                      <a:pPr algn="l" fontAlgn="ctr"/>
                      <a:r>
                        <a:rPr lang="en-US" sz="1500" b="1" i="0" u="none" strike="noStrike">
                          <a:solidFill>
                            <a:srgbClr val="FFFFFF"/>
                          </a:solidFill>
                          <a:effectLst/>
                          <a:latin typeface="Calibri" panose="020F0502020204030204" pitchFamily="34" charset="0"/>
                        </a:rPr>
                        <a:t>Total Revenue ($)</a:t>
                      </a:r>
                    </a:p>
                  </a:txBody>
                  <a:tcPr marL="7756" marR="7756" marT="7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500" b="1" i="0" u="none" strike="noStrike">
                          <a:solidFill>
                            <a:srgbClr val="FFFFFF"/>
                          </a:solidFill>
                          <a:effectLst/>
                          <a:latin typeface="Calibri" panose="020F0502020204030204" pitchFamily="34" charset="0"/>
                        </a:rPr>
                        <a:t>125,000</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500" b="1" i="0" u="none" strike="noStrike">
                          <a:solidFill>
                            <a:srgbClr val="FFFFFF"/>
                          </a:solidFill>
                          <a:effectLst/>
                          <a:latin typeface="Calibri" panose="020F0502020204030204" pitchFamily="34" charset="0"/>
                        </a:rPr>
                        <a:t>750,000</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500" b="1" i="0" u="none" strike="noStrike">
                          <a:solidFill>
                            <a:srgbClr val="FFFFFF"/>
                          </a:solidFill>
                          <a:effectLst/>
                          <a:latin typeface="Calibri" panose="020F0502020204030204" pitchFamily="34" charset="0"/>
                        </a:rPr>
                        <a:t>3,500,000</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500" b="1" i="0" u="none" strike="noStrike">
                          <a:solidFill>
                            <a:srgbClr val="FFFFFF"/>
                          </a:solidFill>
                          <a:effectLst/>
                          <a:latin typeface="Calibri" panose="020F0502020204030204" pitchFamily="34" charset="0"/>
                        </a:rPr>
                        <a:t>15,000,000</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500" b="1" i="0" u="none" strike="noStrike" dirty="0">
                          <a:solidFill>
                            <a:srgbClr val="FFFFFF"/>
                          </a:solidFill>
                          <a:effectLst/>
                          <a:latin typeface="Calibri" panose="020F0502020204030204" pitchFamily="34" charset="0"/>
                        </a:rPr>
                        <a:t>30,000,000</a:t>
                      </a:r>
                    </a:p>
                  </a:txBody>
                  <a:tcPr marL="7756" marR="7756" marT="7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99989638"/>
                  </a:ext>
                </a:extLst>
              </a:tr>
            </a:tbl>
          </a:graphicData>
        </a:graphic>
      </p:graphicFrame>
      <p:pic>
        <p:nvPicPr>
          <p:cNvPr id="2" name="Google Shape;86;p18" descr="preencoded.png">
            <a:extLst>
              <a:ext uri="{FF2B5EF4-FFF2-40B4-BE49-F238E27FC236}">
                <a16:creationId xmlns:a16="http://schemas.microsoft.com/office/drawing/2014/main" id="{9560EB9F-069E-A093-C7AB-CFA3E18674CF}"/>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Tree>
    <p:extLst>
      <p:ext uri="{BB962C8B-B14F-4D97-AF65-F5344CB8AC3E}">
        <p14:creationId xmlns:p14="http://schemas.microsoft.com/office/powerpoint/2010/main" val="13768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E1AB0B7-BAC1-71C6-A20C-7A38B07442A2}"/>
            </a:ext>
          </a:extLst>
        </p:cNvPr>
        <p:cNvGrpSpPr/>
        <p:nvPr/>
      </p:nvGrpSpPr>
      <p:grpSpPr>
        <a:xfrm>
          <a:off x="0" y="0"/>
          <a:ext cx="0" cy="0"/>
          <a:chOff x="0" y="0"/>
          <a:chExt cx="0" cy="0"/>
        </a:xfrm>
      </p:grpSpPr>
      <p:sp>
        <p:nvSpPr>
          <p:cNvPr id="112" name="Google Shape;112;p19">
            <a:extLst>
              <a:ext uri="{FF2B5EF4-FFF2-40B4-BE49-F238E27FC236}">
                <a16:creationId xmlns:a16="http://schemas.microsoft.com/office/drawing/2014/main" id="{2045ED63-8AA6-BB31-065A-203B36B3B561}"/>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Factum’s Funding Request</a:t>
            </a:r>
            <a:endParaRPr sz="1400" dirty="0">
              <a:solidFill>
                <a:schemeClr val="dk1"/>
              </a:solidFill>
              <a:latin typeface="Georgia"/>
              <a:ea typeface="Georgia"/>
              <a:cs typeface="Georgia"/>
              <a:sym typeface="Georgia"/>
            </a:endParaRPr>
          </a:p>
        </p:txBody>
      </p:sp>
      <p:sp>
        <p:nvSpPr>
          <p:cNvPr id="113" name="Google Shape;113;p19">
            <a:extLst>
              <a:ext uri="{FF2B5EF4-FFF2-40B4-BE49-F238E27FC236}">
                <a16:creationId xmlns:a16="http://schemas.microsoft.com/office/drawing/2014/main" id="{02E368DC-EC0A-2804-4181-7E7E643E5EBB}"/>
              </a:ext>
            </a:extLst>
          </p:cNvPr>
          <p:cNvSpPr txBox="1"/>
          <p:nvPr/>
        </p:nvSpPr>
        <p:spPr>
          <a:xfrm>
            <a:off x="357098" y="930923"/>
            <a:ext cx="8340502" cy="354709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dirty="0">
                <a:solidFill>
                  <a:srgbClr val="D8D8D8"/>
                </a:solidFill>
                <a:latin typeface="Roboto"/>
                <a:ea typeface="Roboto"/>
                <a:cs typeface="Roboto"/>
                <a:sym typeface="Roboto"/>
              </a:rPr>
              <a:t>Factum is seeking </a:t>
            </a:r>
            <a:r>
              <a:rPr lang="en-US" b="1" dirty="0">
                <a:solidFill>
                  <a:srgbClr val="D8D8D8"/>
                </a:solidFill>
                <a:latin typeface="Roboto"/>
                <a:ea typeface="Roboto"/>
                <a:cs typeface="Roboto"/>
                <a:sym typeface="Roboto"/>
              </a:rPr>
              <a:t>$750,000 </a:t>
            </a:r>
            <a:r>
              <a:rPr lang="en-US" dirty="0">
                <a:solidFill>
                  <a:srgbClr val="D8D8D8"/>
                </a:solidFill>
                <a:latin typeface="Roboto"/>
                <a:ea typeface="Roboto"/>
                <a:cs typeface="Roboto"/>
                <a:sym typeface="Roboto"/>
              </a:rPr>
              <a:t>in seed funding in exchange for a </a:t>
            </a:r>
            <a:r>
              <a:rPr lang="en-US" b="1" dirty="0">
                <a:solidFill>
                  <a:srgbClr val="D8D8D8"/>
                </a:solidFill>
                <a:latin typeface="Roboto"/>
                <a:ea typeface="Roboto"/>
                <a:cs typeface="Roboto"/>
                <a:sym typeface="Roboto"/>
              </a:rPr>
              <a:t>20% equity stake </a:t>
            </a:r>
            <a:r>
              <a:rPr lang="en-US" dirty="0">
                <a:solidFill>
                  <a:srgbClr val="D8D8D8"/>
                </a:solidFill>
                <a:latin typeface="Roboto"/>
                <a:ea typeface="Roboto"/>
                <a:cs typeface="Roboto"/>
                <a:sym typeface="Roboto"/>
              </a:rPr>
              <a:t>in the company. This initial funding will support the development and growth of the platform, allowing Factum to achieve key milestones and position itself for long-term success</a:t>
            </a:r>
            <a:endParaRPr lang="en" dirty="0">
              <a:solidFill>
                <a:srgbClr val="D8D8D8"/>
              </a:solidFill>
              <a:latin typeface="Roboto"/>
              <a:ea typeface="Roboto"/>
              <a:cs typeface="Roboto"/>
              <a:sym typeface="Roboto"/>
            </a:endParaRPr>
          </a:p>
          <a:p>
            <a:pPr marL="0" marR="0" lvl="0" indent="0" algn="l" rtl="0">
              <a:spcBef>
                <a:spcPts val="0"/>
              </a:spcBef>
              <a:spcAft>
                <a:spcPts val="0"/>
              </a:spcAft>
              <a:buNone/>
            </a:pPr>
            <a:endParaRPr lang="en" sz="1600" dirty="0">
              <a:solidFill>
                <a:srgbClr val="D8D8D8"/>
              </a:solidFill>
              <a:latin typeface="Roboto"/>
              <a:ea typeface="Roboto"/>
              <a:cs typeface="Roboto"/>
              <a:sym typeface="Roboto"/>
            </a:endParaRPr>
          </a:p>
          <a:p>
            <a:pPr marL="0" marR="0" lvl="0" indent="0" algn="l" rtl="0">
              <a:spcBef>
                <a:spcPts val="0"/>
              </a:spcBef>
              <a:spcAft>
                <a:spcPts val="0"/>
              </a:spcAft>
              <a:buNone/>
            </a:pPr>
            <a:r>
              <a:rPr lang="en" dirty="0">
                <a:solidFill>
                  <a:srgbClr val="D8D8D8"/>
                </a:solidFill>
                <a:latin typeface="Roboto"/>
                <a:ea typeface="Roboto"/>
                <a:cs typeface="Roboto"/>
                <a:sym typeface="Roboto"/>
              </a:rPr>
              <a:t>Allocation of Funds:</a:t>
            </a:r>
          </a:p>
          <a:p>
            <a:pPr marL="403225" marR="0" lvl="0" indent="-230188" algn="l" rtl="0">
              <a:spcBef>
                <a:spcPts val="0"/>
              </a:spcBef>
              <a:spcAft>
                <a:spcPts val="0"/>
              </a:spcAft>
              <a:buClr>
                <a:schemeClr val="tx2"/>
              </a:buClr>
              <a:buFont typeface="Arial" panose="020B0604020202020204" pitchFamily="34" charset="0"/>
              <a:buChar char="•"/>
            </a:pPr>
            <a:r>
              <a:rPr lang="en-US" b="1" dirty="0">
                <a:solidFill>
                  <a:srgbClr val="D8D8D8"/>
                </a:solidFill>
                <a:latin typeface="Roboto"/>
                <a:ea typeface="Roboto"/>
                <a:cs typeface="Roboto"/>
                <a:sym typeface="Roboto"/>
              </a:rPr>
              <a:t>40% ($300,000): </a:t>
            </a:r>
            <a:r>
              <a:rPr lang="en-US" dirty="0">
                <a:solidFill>
                  <a:srgbClr val="D8D8D8"/>
                </a:solidFill>
                <a:latin typeface="Roboto"/>
                <a:ea typeface="Roboto"/>
                <a:cs typeface="Roboto"/>
                <a:sym typeface="Roboto"/>
              </a:rPr>
              <a:t>Technology development, including scaling blockchain infrastructure, API development, and analytics tools</a:t>
            </a:r>
          </a:p>
          <a:p>
            <a:pPr marL="403225" marR="0" lvl="0" indent="-230188" algn="l" rtl="0">
              <a:spcBef>
                <a:spcPts val="0"/>
              </a:spcBef>
              <a:spcAft>
                <a:spcPts val="0"/>
              </a:spcAft>
              <a:buClr>
                <a:schemeClr val="tx2"/>
              </a:buClr>
              <a:buFont typeface="Arial" panose="020B0604020202020204" pitchFamily="34" charset="0"/>
              <a:buChar char="•"/>
            </a:pPr>
            <a:r>
              <a:rPr lang="en-US" b="1" dirty="0">
                <a:solidFill>
                  <a:srgbClr val="D8D8D8"/>
                </a:solidFill>
                <a:latin typeface="Roboto"/>
                <a:ea typeface="Roboto"/>
                <a:cs typeface="Roboto"/>
                <a:sym typeface="Roboto"/>
              </a:rPr>
              <a:t>30% ($225,000): </a:t>
            </a:r>
            <a:r>
              <a:rPr lang="en-US" dirty="0">
                <a:solidFill>
                  <a:srgbClr val="D8D8D8"/>
                </a:solidFill>
                <a:latin typeface="Roboto"/>
                <a:ea typeface="Roboto"/>
                <a:cs typeface="Roboto"/>
                <a:sym typeface="Roboto"/>
              </a:rPr>
              <a:t>Marketing and partnerships to secure enterprise clients and build brand awareness</a:t>
            </a:r>
          </a:p>
          <a:p>
            <a:pPr marL="403225" marR="0" lvl="0" indent="-230188" algn="l" rtl="0">
              <a:spcBef>
                <a:spcPts val="0"/>
              </a:spcBef>
              <a:spcAft>
                <a:spcPts val="0"/>
              </a:spcAft>
              <a:buClr>
                <a:schemeClr val="tx2"/>
              </a:buClr>
              <a:buFont typeface="Arial" panose="020B0604020202020204" pitchFamily="34" charset="0"/>
              <a:buChar char="•"/>
            </a:pPr>
            <a:r>
              <a:rPr lang="en-US" b="1" dirty="0">
                <a:solidFill>
                  <a:srgbClr val="D8D8D8"/>
                </a:solidFill>
                <a:latin typeface="Roboto"/>
                <a:ea typeface="Roboto"/>
                <a:cs typeface="Roboto"/>
                <a:sym typeface="Roboto"/>
              </a:rPr>
              <a:t>20% ($150,000): </a:t>
            </a:r>
            <a:r>
              <a:rPr lang="en-US" dirty="0">
                <a:solidFill>
                  <a:srgbClr val="D8D8D8"/>
                </a:solidFill>
                <a:latin typeface="Roboto"/>
                <a:ea typeface="Roboto"/>
                <a:cs typeface="Roboto"/>
                <a:sym typeface="Roboto"/>
              </a:rPr>
              <a:t>Validator onboarding and community building to drive user engagement and adoption</a:t>
            </a:r>
          </a:p>
          <a:p>
            <a:pPr marL="403225" marR="0" lvl="0" indent="-230188" algn="l" rtl="0">
              <a:spcBef>
                <a:spcPts val="0"/>
              </a:spcBef>
              <a:spcAft>
                <a:spcPts val="0"/>
              </a:spcAft>
              <a:buClr>
                <a:schemeClr val="tx2"/>
              </a:buClr>
              <a:buFont typeface="Arial" panose="020B0604020202020204" pitchFamily="34" charset="0"/>
              <a:buChar char="•"/>
            </a:pPr>
            <a:r>
              <a:rPr lang="en-US" b="1" dirty="0">
                <a:solidFill>
                  <a:srgbClr val="D8D8D8"/>
                </a:solidFill>
                <a:latin typeface="Roboto"/>
                <a:ea typeface="Roboto"/>
                <a:cs typeface="Roboto"/>
                <a:sym typeface="Roboto"/>
              </a:rPr>
              <a:t>10% ($75,000): </a:t>
            </a:r>
            <a:r>
              <a:rPr lang="en-US" dirty="0">
                <a:solidFill>
                  <a:srgbClr val="D8D8D8"/>
                </a:solidFill>
                <a:latin typeface="Roboto"/>
                <a:ea typeface="Roboto"/>
                <a:cs typeface="Roboto"/>
                <a:sym typeface="Roboto"/>
              </a:rPr>
              <a:t>Operational expenses, including legal, compliance, and administrative costs</a:t>
            </a:r>
          </a:p>
          <a:p>
            <a:pPr marL="173037" marR="0" lvl="0" algn="l" rtl="0">
              <a:spcBef>
                <a:spcPts val="0"/>
              </a:spcBef>
              <a:spcAft>
                <a:spcPts val="0"/>
              </a:spcAft>
              <a:buClr>
                <a:schemeClr val="tx2"/>
              </a:buClr>
            </a:pPr>
            <a:endParaRPr lang="en-US" dirty="0">
              <a:solidFill>
                <a:srgbClr val="D8D8D8"/>
              </a:solidFill>
              <a:latin typeface="Roboto"/>
              <a:ea typeface="Roboto"/>
              <a:cs typeface="Roboto"/>
              <a:sym typeface="Roboto"/>
            </a:endParaRPr>
          </a:p>
          <a:p>
            <a:r>
              <a:rPr lang="en-US" dirty="0">
                <a:solidFill>
                  <a:srgbClr val="D8D8D8"/>
                </a:solidFill>
                <a:latin typeface="Roboto"/>
                <a:ea typeface="Roboto"/>
                <a:cs typeface="Roboto"/>
                <a:sym typeface="Roboto"/>
              </a:rPr>
              <a:t>This investment will enable Factum to achieve early traction among individual users and enterprise customers while laying the foundation for scalability and future revenue growth. With this funding, Factum aims to become the trusted leader in content validation within the Web3 ecosystem.</a:t>
            </a:r>
            <a:endParaRPr lang="en" dirty="0">
              <a:solidFill>
                <a:srgbClr val="D8D8D8"/>
              </a:solidFill>
              <a:latin typeface="Roboto"/>
              <a:ea typeface="Roboto"/>
              <a:cs typeface="Roboto"/>
              <a:sym typeface="Roboto"/>
            </a:endParaRPr>
          </a:p>
        </p:txBody>
      </p:sp>
      <p:pic>
        <p:nvPicPr>
          <p:cNvPr id="2" name="Google Shape;86;p18" descr="preencoded.png">
            <a:extLst>
              <a:ext uri="{FF2B5EF4-FFF2-40B4-BE49-F238E27FC236}">
                <a16:creationId xmlns:a16="http://schemas.microsoft.com/office/drawing/2014/main" id="{3AEF51D0-2E50-C034-FBFE-BFE8CB96C4CA}"/>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Tree>
    <p:extLst>
      <p:ext uri="{BB962C8B-B14F-4D97-AF65-F5344CB8AC3E}">
        <p14:creationId xmlns:p14="http://schemas.microsoft.com/office/powerpoint/2010/main" val="306710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189EA706-E00B-DDA1-B75E-706A382D22BE}"/>
            </a:ext>
          </a:extLst>
        </p:cNvPr>
        <p:cNvGrpSpPr/>
        <p:nvPr/>
      </p:nvGrpSpPr>
      <p:grpSpPr>
        <a:xfrm>
          <a:off x="0" y="0"/>
          <a:ext cx="0" cy="0"/>
          <a:chOff x="0" y="0"/>
          <a:chExt cx="0" cy="0"/>
        </a:xfrm>
      </p:grpSpPr>
      <p:pic>
        <p:nvPicPr>
          <p:cNvPr id="57" name="Google Shape;57;p15" descr="preencoded.png">
            <a:extLst>
              <a:ext uri="{FF2B5EF4-FFF2-40B4-BE49-F238E27FC236}">
                <a16:creationId xmlns:a16="http://schemas.microsoft.com/office/drawing/2014/main" id="{FB1B2A87-8AA8-8244-DB5A-2D94B538D367}"/>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58" name="Google Shape;58;p15">
            <a:extLst>
              <a:ext uri="{FF2B5EF4-FFF2-40B4-BE49-F238E27FC236}">
                <a16:creationId xmlns:a16="http://schemas.microsoft.com/office/drawing/2014/main" id="{811001C1-DDA6-0724-C45B-B0CC1D644BCA}"/>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Roboto Slab"/>
              <a:buNone/>
            </a:pPr>
            <a:r>
              <a:rPr lang="en" sz="1900" b="0" i="0" u="none" strike="noStrike" cap="none" dirty="0">
                <a:solidFill>
                  <a:srgbClr val="FFFFFF"/>
                </a:solidFill>
                <a:latin typeface="Roboto Slab"/>
                <a:ea typeface="Roboto Slab"/>
                <a:cs typeface="Roboto Slab"/>
                <a:sym typeface="Roboto Slab"/>
              </a:rPr>
              <a:t>Veracity</a:t>
            </a:r>
            <a:endParaRPr sz="1400" b="0" i="0" u="none" strike="noStrike" cap="none" dirty="0">
              <a:solidFill>
                <a:schemeClr val="dk1"/>
              </a:solidFill>
              <a:latin typeface="Arial"/>
              <a:ea typeface="Arial"/>
              <a:cs typeface="Arial"/>
              <a:sym typeface="Arial"/>
            </a:endParaRPr>
          </a:p>
        </p:txBody>
      </p:sp>
      <p:sp>
        <p:nvSpPr>
          <p:cNvPr id="59" name="Google Shape;59;p15">
            <a:extLst>
              <a:ext uri="{FF2B5EF4-FFF2-40B4-BE49-F238E27FC236}">
                <a16:creationId xmlns:a16="http://schemas.microsoft.com/office/drawing/2014/main" id="{33AC7E49-5430-8203-FF48-C45C869AABFB}"/>
              </a:ext>
            </a:extLst>
          </p:cNvPr>
          <p:cNvSpPr/>
          <p:nvPr/>
        </p:nvSpPr>
        <p:spPr>
          <a:xfrm flipH="1">
            <a:off x="261593" y="299739"/>
            <a:ext cx="8525308" cy="4380669"/>
          </a:xfrm>
          <a:prstGeom prst="rect">
            <a:avLst/>
          </a:prstGeom>
          <a:blipFill rotWithShape="1">
            <a:blip r:embed="rId4">
              <a:alphaModFix amt="56000"/>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5">
            <a:extLst>
              <a:ext uri="{FF2B5EF4-FFF2-40B4-BE49-F238E27FC236}">
                <a16:creationId xmlns:a16="http://schemas.microsoft.com/office/drawing/2014/main" id="{7AA3AA94-8E32-B5FA-8AD9-A19FC745D725}"/>
              </a:ext>
            </a:extLst>
          </p:cNvPr>
          <p:cNvSpPr/>
          <p:nvPr/>
        </p:nvSpPr>
        <p:spPr>
          <a:xfrm>
            <a:off x="91135" y="142057"/>
            <a:ext cx="6166869" cy="2330339"/>
          </a:xfrm>
          <a:prstGeom prst="rect">
            <a:avLst/>
          </a:prstGeom>
          <a:gradFill>
            <a:gsLst>
              <a:gs pos="0">
                <a:schemeClr val="dk1"/>
              </a:gs>
              <a:gs pos="23000">
                <a:schemeClr val="dk1"/>
              </a:gs>
              <a:gs pos="100000">
                <a:srgbClr val="000000">
                  <a:alpha val="0"/>
                </a:srgbClr>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0" b="0" i="0" u="none" strike="noStrike" cap="none" dirty="0">
                <a:solidFill>
                  <a:schemeClr val="lt1"/>
                </a:solidFill>
                <a:latin typeface="Georgia"/>
                <a:ea typeface="Georgia"/>
                <a:cs typeface="Georgia"/>
                <a:sym typeface="Georgia"/>
              </a:rPr>
              <a:t>Thank you</a:t>
            </a:r>
            <a:endParaRPr sz="9000" dirty="0"/>
          </a:p>
        </p:txBody>
      </p:sp>
    </p:spTree>
    <p:extLst>
      <p:ext uri="{BB962C8B-B14F-4D97-AF65-F5344CB8AC3E}">
        <p14:creationId xmlns:p14="http://schemas.microsoft.com/office/powerpoint/2010/main" val="82445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8AEB24E-0588-02FB-B8E6-CFCB49DC8FF5}"/>
            </a:ext>
          </a:extLst>
        </p:cNvPr>
        <p:cNvGrpSpPr/>
        <p:nvPr/>
      </p:nvGrpSpPr>
      <p:grpSpPr>
        <a:xfrm>
          <a:off x="0" y="0"/>
          <a:ext cx="0" cy="0"/>
          <a:chOff x="0" y="0"/>
          <a:chExt cx="0" cy="0"/>
        </a:xfrm>
      </p:grpSpPr>
      <p:sp>
        <p:nvSpPr>
          <p:cNvPr id="112" name="Google Shape;112;p19">
            <a:extLst>
              <a:ext uri="{FF2B5EF4-FFF2-40B4-BE49-F238E27FC236}">
                <a16:creationId xmlns:a16="http://schemas.microsoft.com/office/drawing/2014/main" id="{68477C79-F026-3491-E367-7B9AB52669FA}"/>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Our Team</a:t>
            </a:r>
            <a:endParaRPr sz="1400" dirty="0">
              <a:solidFill>
                <a:schemeClr val="dk1"/>
              </a:solidFill>
              <a:latin typeface="Georgia"/>
              <a:ea typeface="Georgia"/>
              <a:cs typeface="Georgia"/>
              <a:sym typeface="Georgia"/>
            </a:endParaRPr>
          </a:p>
        </p:txBody>
      </p:sp>
      <p:grpSp>
        <p:nvGrpSpPr>
          <p:cNvPr id="2" name="Group 1">
            <a:extLst>
              <a:ext uri="{FF2B5EF4-FFF2-40B4-BE49-F238E27FC236}">
                <a16:creationId xmlns:a16="http://schemas.microsoft.com/office/drawing/2014/main" id="{B3230742-F42F-86F3-71BD-A0C7704ADFC3}"/>
              </a:ext>
            </a:extLst>
          </p:cNvPr>
          <p:cNvGrpSpPr/>
          <p:nvPr/>
        </p:nvGrpSpPr>
        <p:grpSpPr>
          <a:xfrm>
            <a:off x="357098" y="2906277"/>
            <a:ext cx="1410992" cy="1797594"/>
            <a:chOff x="5853906" y="5594476"/>
            <a:chExt cx="1410992" cy="1797594"/>
          </a:xfrm>
        </p:grpSpPr>
        <p:pic>
          <p:nvPicPr>
            <p:cNvPr id="6" name="Picture 5">
              <a:extLst>
                <a:ext uri="{FF2B5EF4-FFF2-40B4-BE49-F238E27FC236}">
                  <a16:creationId xmlns:a16="http://schemas.microsoft.com/office/drawing/2014/main" id="{A9A772FE-B027-A04B-9FB6-1220CEBD4975}"/>
                </a:ext>
              </a:extLst>
            </p:cNvPr>
            <p:cNvPicPr>
              <a:picLocks noChangeAspect="1"/>
            </p:cNvPicPr>
            <p:nvPr/>
          </p:nvPicPr>
          <p:blipFill>
            <a:blip r:embed="rId3"/>
            <a:stretch>
              <a:fillRect/>
            </a:stretch>
          </p:blipFill>
          <p:spPr>
            <a:xfrm>
              <a:off x="5856722" y="5594476"/>
              <a:ext cx="1408176" cy="1408176"/>
            </a:xfrm>
            <a:prstGeom prst="ellipse">
              <a:avLst/>
            </a:prstGeom>
          </p:spPr>
        </p:pic>
        <p:sp>
          <p:nvSpPr>
            <p:cNvPr id="7" name="TextBox 6">
              <a:extLst>
                <a:ext uri="{FF2B5EF4-FFF2-40B4-BE49-F238E27FC236}">
                  <a16:creationId xmlns:a16="http://schemas.microsoft.com/office/drawing/2014/main" id="{FA551AF0-167A-FADB-9FB8-6E62FDBA222B}"/>
                </a:ext>
              </a:extLst>
            </p:cNvPr>
            <p:cNvSpPr txBox="1"/>
            <p:nvPr/>
          </p:nvSpPr>
          <p:spPr>
            <a:xfrm>
              <a:off x="5853906" y="7084293"/>
              <a:ext cx="1408176" cy="307777"/>
            </a:xfrm>
            <a:prstGeom prst="rect">
              <a:avLst/>
            </a:prstGeom>
            <a:noFill/>
          </p:spPr>
          <p:txBody>
            <a:bodyPr wrap="square" lIns="91440" tIns="45720" rIns="91440" bIns="45720" rtlCol="0" anchor="t">
              <a:spAutoFit/>
            </a:bodyPr>
            <a:lstStyle/>
            <a:p>
              <a:pPr algn="ctr"/>
              <a:r>
                <a:rPr lang="en-US" b="1" dirty="0">
                  <a:solidFill>
                    <a:schemeClr val="tx1"/>
                  </a:solidFill>
                  <a:latin typeface="DM Sans"/>
                </a:rPr>
                <a:t>COO</a:t>
              </a:r>
              <a:endParaRPr lang="en-US" sz="1600" b="1" dirty="0">
                <a:solidFill>
                  <a:schemeClr val="tx1"/>
                </a:solidFill>
                <a:latin typeface="DM Sans"/>
              </a:endParaRPr>
            </a:p>
          </p:txBody>
        </p:sp>
      </p:grpSp>
      <p:grpSp>
        <p:nvGrpSpPr>
          <p:cNvPr id="8" name="Group 7">
            <a:extLst>
              <a:ext uri="{FF2B5EF4-FFF2-40B4-BE49-F238E27FC236}">
                <a16:creationId xmlns:a16="http://schemas.microsoft.com/office/drawing/2014/main" id="{CEFAA0D2-BFFF-1B66-0AA6-CF7B3B2E45C7}"/>
              </a:ext>
            </a:extLst>
          </p:cNvPr>
          <p:cNvGrpSpPr/>
          <p:nvPr/>
        </p:nvGrpSpPr>
        <p:grpSpPr>
          <a:xfrm>
            <a:off x="357098" y="934707"/>
            <a:ext cx="1408176" cy="1828371"/>
            <a:chOff x="7812060" y="5594476"/>
            <a:chExt cx="1408176" cy="1828371"/>
          </a:xfrm>
        </p:grpSpPr>
        <p:pic>
          <p:nvPicPr>
            <p:cNvPr id="10" name="Picture 9">
              <a:extLst>
                <a:ext uri="{FF2B5EF4-FFF2-40B4-BE49-F238E27FC236}">
                  <a16:creationId xmlns:a16="http://schemas.microsoft.com/office/drawing/2014/main" id="{CE5585E8-9D12-A602-C66E-0A0CBCDFE215}"/>
                </a:ext>
              </a:extLst>
            </p:cNvPr>
            <p:cNvPicPr>
              <a:picLocks noChangeAspect="1"/>
            </p:cNvPicPr>
            <p:nvPr/>
          </p:nvPicPr>
          <p:blipFill>
            <a:blip r:embed="rId4"/>
            <a:stretch>
              <a:fillRect/>
            </a:stretch>
          </p:blipFill>
          <p:spPr>
            <a:xfrm>
              <a:off x="7812060" y="5594476"/>
              <a:ext cx="1408176" cy="1408176"/>
            </a:xfrm>
            <a:prstGeom prst="ellipse">
              <a:avLst/>
            </a:prstGeom>
          </p:spPr>
        </p:pic>
        <p:sp>
          <p:nvSpPr>
            <p:cNvPr id="11" name="TextBox 10">
              <a:extLst>
                <a:ext uri="{FF2B5EF4-FFF2-40B4-BE49-F238E27FC236}">
                  <a16:creationId xmlns:a16="http://schemas.microsoft.com/office/drawing/2014/main" id="{FBA2C083-A0FE-7395-DE3D-4C5247EB0BB9}"/>
                </a:ext>
              </a:extLst>
            </p:cNvPr>
            <p:cNvSpPr txBox="1"/>
            <p:nvPr/>
          </p:nvSpPr>
          <p:spPr>
            <a:xfrm>
              <a:off x="7812060" y="7084293"/>
              <a:ext cx="1408176" cy="338554"/>
            </a:xfrm>
            <a:prstGeom prst="rect">
              <a:avLst/>
            </a:prstGeom>
            <a:noFill/>
          </p:spPr>
          <p:txBody>
            <a:bodyPr wrap="square" lIns="91440" tIns="45720" rIns="91440" bIns="45720" rtlCol="0" anchor="t">
              <a:spAutoFit/>
            </a:bodyPr>
            <a:lstStyle/>
            <a:p>
              <a:pPr algn="ctr"/>
              <a:r>
                <a:rPr lang="en-US" sz="1600" b="1" dirty="0">
                  <a:solidFill>
                    <a:schemeClr val="tx1"/>
                  </a:solidFill>
                  <a:latin typeface="DM Sans"/>
                </a:rPr>
                <a:t>CEO</a:t>
              </a:r>
            </a:p>
          </p:txBody>
        </p:sp>
      </p:grpSp>
      <p:sp>
        <p:nvSpPr>
          <p:cNvPr id="12" name="Google Shape;108;p19">
            <a:extLst>
              <a:ext uri="{FF2B5EF4-FFF2-40B4-BE49-F238E27FC236}">
                <a16:creationId xmlns:a16="http://schemas.microsoft.com/office/drawing/2014/main" id="{21B8279D-8C55-C58C-8DDC-6CDD9D026FD1}"/>
              </a:ext>
            </a:extLst>
          </p:cNvPr>
          <p:cNvSpPr/>
          <p:nvPr/>
        </p:nvSpPr>
        <p:spPr>
          <a:xfrm>
            <a:off x="2217600" y="934708"/>
            <a:ext cx="6487199" cy="3769163"/>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ctr" anchorCtr="0">
            <a:noAutofit/>
          </a:bodyPr>
          <a:lstStyle/>
          <a:p>
            <a:pPr marL="0" marR="0" lvl="0" indent="0" rtl="0">
              <a:lnSpc>
                <a:spcPct val="90000"/>
              </a:lnSpc>
              <a:spcBef>
                <a:spcPts val="0"/>
              </a:spcBef>
              <a:spcAft>
                <a:spcPts val="0"/>
              </a:spcAft>
              <a:buClr>
                <a:schemeClr val="dk1"/>
              </a:buClr>
              <a:buSzPts val="1500"/>
              <a:buFont typeface="Roboto"/>
              <a:buNone/>
            </a:pPr>
            <a:r>
              <a:rPr lang="en-US" sz="1300" b="1" dirty="0">
                <a:solidFill>
                  <a:schemeClr val="dk1"/>
                </a:solidFill>
                <a:latin typeface="Roboto"/>
                <a:ea typeface="Roboto"/>
                <a:cs typeface="Roboto"/>
                <a:sym typeface="Roboto"/>
              </a:rPr>
              <a:t>Arya Ondaatje </a:t>
            </a:r>
            <a:r>
              <a:rPr lang="en-US" sz="1300" dirty="0">
                <a:solidFill>
                  <a:schemeClr val="dk1"/>
                </a:solidFill>
                <a:latin typeface="Roboto"/>
                <a:ea typeface="Roboto"/>
                <a:cs typeface="Roboto"/>
                <a:sym typeface="Roboto"/>
              </a:rPr>
              <a:t>brings a strong background in technology and venture capital, having previously worked in a Web3-focused VC fund. Her experience provides invaluable insight into emerging market trends and the perspectives of investors, positioning the team to navigate the rapidly evolving Web3 ecosystem.</a:t>
            </a:r>
          </a:p>
          <a:p>
            <a:pPr marL="0" marR="0" lvl="0" indent="0" rtl="0">
              <a:lnSpc>
                <a:spcPct val="90000"/>
              </a:lnSpc>
              <a:spcBef>
                <a:spcPts val="0"/>
              </a:spcBef>
              <a:spcAft>
                <a:spcPts val="0"/>
              </a:spcAft>
              <a:buClr>
                <a:schemeClr val="dk1"/>
              </a:buClr>
              <a:buSzPts val="1500"/>
              <a:buFont typeface="Roboto"/>
              <a:buNone/>
            </a:pPr>
            <a:endParaRPr lang="en-US" sz="1300"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endParaRPr lang="en-US" sz="1300" b="1"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endParaRPr lang="en-US" sz="1300" b="1"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endParaRPr lang="en-US" sz="1300" b="1"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endParaRPr lang="en-US" sz="1300" b="1"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endParaRPr lang="en-US" sz="1300" b="1" dirty="0">
              <a:solidFill>
                <a:schemeClr val="dk1"/>
              </a:solidFill>
              <a:latin typeface="Roboto"/>
              <a:ea typeface="Roboto"/>
              <a:cs typeface="Roboto"/>
              <a:sym typeface="Roboto"/>
            </a:endParaRPr>
          </a:p>
          <a:p>
            <a:pPr marL="0" marR="0" lvl="0" indent="0" rtl="0">
              <a:lnSpc>
                <a:spcPct val="90000"/>
              </a:lnSpc>
              <a:spcBef>
                <a:spcPts val="0"/>
              </a:spcBef>
              <a:spcAft>
                <a:spcPts val="0"/>
              </a:spcAft>
              <a:buClr>
                <a:schemeClr val="dk1"/>
              </a:buClr>
              <a:buSzPts val="1500"/>
              <a:buFont typeface="Roboto"/>
              <a:buNone/>
            </a:pPr>
            <a:r>
              <a:rPr lang="en-US" sz="1300" b="1" dirty="0">
                <a:solidFill>
                  <a:schemeClr val="dk1"/>
                </a:solidFill>
                <a:latin typeface="Roboto"/>
                <a:ea typeface="Roboto"/>
                <a:cs typeface="Roboto"/>
                <a:sym typeface="Roboto"/>
              </a:rPr>
              <a:t>Armaan Israni </a:t>
            </a:r>
            <a:r>
              <a:rPr lang="en-US" sz="1300" dirty="0">
                <a:solidFill>
                  <a:schemeClr val="dk1"/>
                </a:solidFill>
                <a:latin typeface="Roboto"/>
                <a:ea typeface="Roboto"/>
                <a:cs typeface="Roboto"/>
                <a:sym typeface="Roboto"/>
              </a:rPr>
              <a:t>leverages deep expertise in strategy and operational execution, with a strong foundation in finance. His background includes leading complex projects that drive digital transformation and operational efficiency. Armaan’s strategic approach ensures Factum’s solutions are both practical and scalable, while his financial acumen helps maintain a focus on sustainable growth. </a:t>
            </a:r>
          </a:p>
          <a:p>
            <a:pPr marL="0" marR="0" lvl="0" indent="0" rtl="0">
              <a:lnSpc>
                <a:spcPct val="90000"/>
              </a:lnSpc>
              <a:spcBef>
                <a:spcPts val="0"/>
              </a:spcBef>
              <a:spcAft>
                <a:spcPts val="0"/>
              </a:spcAft>
              <a:buClr>
                <a:schemeClr val="dk1"/>
              </a:buClr>
              <a:buSzPts val="1500"/>
              <a:buFont typeface="Roboto"/>
              <a:buNone/>
            </a:pPr>
            <a:endParaRPr lang="en-US" sz="1300" dirty="0">
              <a:solidFill>
                <a:schemeClr val="dk1"/>
              </a:solidFill>
              <a:latin typeface="Roboto"/>
              <a:ea typeface="Roboto"/>
              <a:cs typeface="Roboto"/>
              <a:sym typeface="Roboto"/>
            </a:endParaRPr>
          </a:p>
        </p:txBody>
      </p:sp>
      <p:pic>
        <p:nvPicPr>
          <p:cNvPr id="3" name="Google Shape;86;p18" descr="preencoded.png">
            <a:extLst>
              <a:ext uri="{FF2B5EF4-FFF2-40B4-BE49-F238E27FC236}">
                <a16:creationId xmlns:a16="http://schemas.microsoft.com/office/drawing/2014/main" id="{9E7576E2-D6B4-27E9-FAA9-4172DB371E13}"/>
              </a:ext>
            </a:extLst>
          </p:cNvPr>
          <p:cNvPicPr preferRelativeResize="0"/>
          <p:nvPr/>
        </p:nvPicPr>
        <p:blipFill rotWithShape="1">
          <a:blip r:embed="rId5">
            <a:alphaModFix/>
          </a:blip>
          <a:srcRect/>
          <a:stretch/>
        </p:blipFill>
        <p:spPr>
          <a:xfrm>
            <a:off x="357098" y="684120"/>
            <a:ext cx="292820" cy="28568"/>
          </a:xfrm>
          <a:prstGeom prst="rect">
            <a:avLst/>
          </a:prstGeom>
          <a:noFill/>
          <a:ln>
            <a:noFill/>
          </a:ln>
        </p:spPr>
      </p:pic>
    </p:spTree>
    <p:extLst>
      <p:ext uri="{BB962C8B-B14F-4D97-AF65-F5344CB8AC3E}">
        <p14:creationId xmlns:p14="http://schemas.microsoft.com/office/powerpoint/2010/main" val="39220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Georgia"/>
                <a:ea typeface="Georgia"/>
                <a:cs typeface="Georgia"/>
                <a:sym typeface="Georgia"/>
              </a:rPr>
              <a:t>Misinformation is a pervasive issue in the digital age</a:t>
            </a:r>
            <a:endParaRPr>
              <a:latin typeface="Georgia"/>
              <a:ea typeface="Georgia"/>
              <a:cs typeface="Georgia"/>
              <a:sym typeface="Georgia"/>
            </a:endParaRPr>
          </a:p>
        </p:txBody>
      </p:sp>
      <p:sp>
        <p:nvSpPr>
          <p:cNvPr id="67" name="Google Shape;67;p16"/>
          <p:cNvSpPr txBox="1">
            <a:spLocks noGrp="1"/>
          </p:cNvSpPr>
          <p:nvPr>
            <p:ph type="body" idx="1"/>
          </p:nvPr>
        </p:nvSpPr>
        <p:spPr>
          <a:xfrm>
            <a:off x="311700" y="1017725"/>
            <a:ext cx="8520600" cy="38157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833"/>
              </a:lnSpc>
              <a:spcBef>
                <a:spcPts val="900"/>
              </a:spcBef>
              <a:spcAft>
                <a:spcPts val="0"/>
              </a:spcAft>
              <a:buNone/>
            </a:pPr>
            <a:r>
              <a:rPr lang="en" sz="1200">
                <a:solidFill>
                  <a:schemeClr val="dk1"/>
                </a:solidFill>
                <a:latin typeface="Roboto"/>
                <a:ea typeface="Roboto"/>
                <a:cs typeface="Roboto"/>
                <a:sym typeface="Roboto"/>
              </a:rPr>
              <a:t>This phenomenon transcends geographies, affecting democracies, public health, and social cohesion</a:t>
            </a: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endParaRPr sz="1200">
              <a:solidFill>
                <a:schemeClr val="dk1"/>
              </a:solidFill>
              <a:latin typeface="Roboto"/>
              <a:ea typeface="Roboto"/>
              <a:cs typeface="Roboto"/>
              <a:sym typeface="Roboto"/>
            </a:endParaRPr>
          </a:p>
          <a:p>
            <a:pPr marL="0" lvl="0" indent="0" algn="l" rtl="0">
              <a:lnSpc>
                <a:spcPct val="115833"/>
              </a:lnSpc>
              <a:spcBef>
                <a:spcPts val="900"/>
              </a:spcBef>
              <a:spcAft>
                <a:spcPts val="0"/>
              </a:spcAft>
              <a:buNone/>
            </a:pPr>
            <a:r>
              <a:rPr lang="en" sz="1200">
                <a:solidFill>
                  <a:schemeClr val="dk1"/>
                </a:solidFill>
                <a:latin typeface="Roboto"/>
                <a:ea typeface="Roboto"/>
                <a:cs typeface="Roboto"/>
                <a:sym typeface="Roboto"/>
              </a:rPr>
              <a:t>In March 2020, nearly 30% of U.S. adults believed the Chinese government created the coronavirus as a bioweapon, and by June, a quarter believed the outbreak was intentionally planned by people in power. </a:t>
            </a:r>
            <a:endParaRPr sz="1200">
              <a:solidFill>
                <a:schemeClr val="dk1"/>
              </a:solidFill>
              <a:latin typeface="Roboto"/>
              <a:ea typeface="Roboto"/>
              <a:cs typeface="Roboto"/>
              <a:sym typeface="Roboto"/>
            </a:endParaRPr>
          </a:p>
        </p:txBody>
      </p:sp>
      <p:pic>
        <p:nvPicPr>
          <p:cNvPr id="68" name="Google Shape;68;p16"/>
          <p:cNvPicPr preferRelativeResize="0"/>
          <p:nvPr/>
        </p:nvPicPr>
        <p:blipFill>
          <a:blip r:embed="rId3">
            <a:alphaModFix/>
          </a:blip>
          <a:stretch>
            <a:fillRect/>
          </a:stretch>
        </p:blipFill>
        <p:spPr>
          <a:xfrm>
            <a:off x="0" y="1581150"/>
            <a:ext cx="4853300" cy="2488875"/>
          </a:xfrm>
          <a:prstGeom prst="rect">
            <a:avLst/>
          </a:prstGeom>
          <a:noFill/>
          <a:ln>
            <a:noFill/>
          </a:ln>
        </p:spPr>
      </p:pic>
      <p:pic>
        <p:nvPicPr>
          <p:cNvPr id="69" name="Google Shape;69;p16"/>
          <p:cNvPicPr preferRelativeResize="0"/>
          <p:nvPr/>
        </p:nvPicPr>
        <p:blipFill>
          <a:blip r:embed="rId4">
            <a:alphaModFix/>
          </a:blip>
          <a:stretch>
            <a:fillRect/>
          </a:stretch>
        </p:blipFill>
        <p:spPr>
          <a:xfrm>
            <a:off x="4995550" y="1484062"/>
            <a:ext cx="4021358" cy="268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B1AED02E-5229-D875-6890-08FF3A944FB5}"/>
            </a:ext>
          </a:extLst>
        </p:cNvPr>
        <p:cNvGrpSpPr/>
        <p:nvPr/>
      </p:nvGrpSpPr>
      <p:grpSpPr>
        <a:xfrm>
          <a:off x="0" y="0"/>
          <a:ext cx="0" cy="0"/>
          <a:chOff x="0" y="0"/>
          <a:chExt cx="0" cy="0"/>
        </a:xfrm>
      </p:grpSpPr>
      <p:pic>
        <p:nvPicPr>
          <p:cNvPr id="86" name="Google Shape;86;p18" descr="preencoded.png">
            <a:extLst>
              <a:ext uri="{FF2B5EF4-FFF2-40B4-BE49-F238E27FC236}">
                <a16:creationId xmlns:a16="http://schemas.microsoft.com/office/drawing/2014/main" id="{351DB09C-409F-E6BD-D11F-AF1340992A96}"/>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87" name="Google Shape;87;p18">
            <a:extLst>
              <a:ext uri="{FF2B5EF4-FFF2-40B4-BE49-F238E27FC236}">
                <a16:creationId xmlns:a16="http://schemas.microsoft.com/office/drawing/2014/main" id="{82AA6981-A8B9-6502-A652-E43744A70495}"/>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Factum’s TAM and SAM</a:t>
            </a:r>
            <a:endParaRPr sz="1400" dirty="0">
              <a:solidFill>
                <a:schemeClr val="dk1"/>
              </a:solidFill>
              <a:latin typeface="Georgia"/>
              <a:ea typeface="Georgia"/>
              <a:cs typeface="Georgia"/>
              <a:sym typeface="Georgia"/>
            </a:endParaRPr>
          </a:p>
        </p:txBody>
      </p:sp>
      <p:sp>
        <p:nvSpPr>
          <p:cNvPr id="3" name="TextBox 2">
            <a:extLst>
              <a:ext uri="{FF2B5EF4-FFF2-40B4-BE49-F238E27FC236}">
                <a16:creationId xmlns:a16="http://schemas.microsoft.com/office/drawing/2014/main" id="{CBAE9E6B-AAFE-4307-D0EE-C7666C659ED6}"/>
              </a:ext>
            </a:extLst>
          </p:cNvPr>
          <p:cNvSpPr txBox="1"/>
          <p:nvPr/>
        </p:nvSpPr>
        <p:spPr>
          <a:xfrm>
            <a:off x="155079" y="1016389"/>
            <a:ext cx="4416921" cy="1384995"/>
          </a:xfrm>
          <a:prstGeom prst="rect">
            <a:avLst/>
          </a:prstGeom>
          <a:noFill/>
        </p:spPr>
        <p:txBody>
          <a:bodyPr wrap="square">
            <a:spAutoFit/>
          </a:bodyPr>
          <a:lstStyle/>
          <a:p>
            <a:pPr algn="l"/>
            <a:r>
              <a:rPr lang="en-US" b="1" i="0" u="none" strike="noStrike" dirty="0">
                <a:solidFill>
                  <a:schemeClr val="tx1"/>
                </a:solidFill>
                <a:effectLst/>
              </a:rPr>
              <a:t>Individual Users:</a:t>
            </a:r>
            <a:endParaRPr lang="en-US" b="0" i="0" u="none" strike="noStrike" dirty="0">
              <a:solidFill>
                <a:schemeClr val="tx1"/>
              </a:solidFill>
              <a:effectLst/>
            </a:endParaRPr>
          </a:p>
          <a:p>
            <a:pPr marL="285750" indent="-285750" algn="l">
              <a:buFont typeface="Arial" panose="020B0604020202020204" pitchFamily="34" charset="0"/>
              <a:buChar char="•"/>
            </a:pPr>
            <a:r>
              <a:rPr lang="en-US" b="1" i="0" u="none" strike="noStrike" dirty="0">
                <a:solidFill>
                  <a:schemeClr val="tx1"/>
                </a:solidFill>
                <a:effectLst/>
              </a:rPr>
              <a:t>Global Social Media Users:</a:t>
            </a:r>
            <a:r>
              <a:rPr lang="en-US" b="0" i="0" u="none" strike="noStrike" dirty="0">
                <a:solidFill>
                  <a:schemeClr val="tx1"/>
                </a:solidFill>
                <a:effectLst/>
              </a:rPr>
              <a:t> 4.9 billion</a:t>
            </a:r>
          </a:p>
          <a:p>
            <a:pPr marL="285750" lvl="8" indent="-285750">
              <a:buFont typeface="Arial" panose="020B0604020202020204" pitchFamily="34" charset="0"/>
              <a:buChar char="•"/>
            </a:pPr>
            <a:r>
              <a:rPr lang="en-US" b="0" i="0" u="none" strike="noStrike" dirty="0">
                <a:solidFill>
                  <a:schemeClr val="tx1"/>
                </a:solidFill>
                <a:effectLst/>
              </a:rPr>
              <a:t>Target Adoption: 1% (~49 million users)</a:t>
            </a:r>
          </a:p>
          <a:p>
            <a:pPr lvl="8"/>
            <a:endParaRPr lang="en-US" b="0" i="0" u="none" strike="noStrike" dirty="0">
              <a:solidFill>
                <a:schemeClr val="tx1"/>
              </a:solidFill>
              <a:effectLst/>
            </a:endParaRPr>
          </a:p>
          <a:p>
            <a:pPr marL="285750" indent="-285750" algn="l">
              <a:buFont typeface="Arial" panose="020B0604020202020204" pitchFamily="34" charset="0"/>
              <a:buChar char="•"/>
            </a:pPr>
            <a:r>
              <a:rPr lang="en-US" b="1" i="0" u="none" strike="noStrike" dirty="0">
                <a:solidFill>
                  <a:schemeClr val="tx1"/>
                </a:solidFill>
                <a:effectLst/>
              </a:rPr>
              <a:t>Content Creators &amp; Influencers:</a:t>
            </a:r>
            <a:r>
              <a:rPr lang="en-US" b="0" i="0" u="none" strike="noStrike" dirty="0">
                <a:solidFill>
                  <a:schemeClr val="tx1"/>
                </a:solidFill>
                <a:effectLst/>
              </a:rPr>
              <a:t> 50 million</a:t>
            </a:r>
          </a:p>
          <a:p>
            <a:pPr marL="285750" indent="-285750" algn="l">
              <a:buFont typeface="Arial" panose="020B0604020202020204" pitchFamily="34" charset="0"/>
              <a:buChar char="•"/>
            </a:pPr>
            <a:r>
              <a:rPr lang="en-US" b="0" i="0" u="none" strike="noStrike" dirty="0">
                <a:solidFill>
                  <a:schemeClr val="tx1"/>
                </a:solidFill>
                <a:effectLst/>
              </a:rPr>
              <a:t>Target Adoption: 10% (~5 million users)</a:t>
            </a:r>
          </a:p>
        </p:txBody>
      </p:sp>
      <p:sp>
        <p:nvSpPr>
          <p:cNvPr id="4" name="TextBox 3">
            <a:extLst>
              <a:ext uri="{FF2B5EF4-FFF2-40B4-BE49-F238E27FC236}">
                <a16:creationId xmlns:a16="http://schemas.microsoft.com/office/drawing/2014/main" id="{E2A461BB-8A1E-742E-44DC-EB8BE410474D}"/>
              </a:ext>
            </a:extLst>
          </p:cNvPr>
          <p:cNvSpPr txBox="1"/>
          <p:nvPr/>
        </p:nvSpPr>
        <p:spPr>
          <a:xfrm>
            <a:off x="5120484" y="1016389"/>
            <a:ext cx="4023516" cy="2031325"/>
          </a:xfrm>
          <a:prstGeom prst="rect">
            <a:avLst/>
          </a:prstGeom>
          <a:noFill/>
        </p:spPr>
        <p:txBody>
          <a:bodyPr wrap="square" rtlCol="0">
            <a:spAutoFit/>
          </a:bodyPr>
          <a:lstStyle/>
          <a:p>
            <a:pPr algn="l"/>
            <a:r>
              <a:rPr lang="en-US" b="1" i="0" u="none" strike="noStrike" dirty="0">
                <a:solidFill>
                  <a:schemeClr val="tx1"/>
                </a:solidFill>
                <a:effectLst/>
              </a:rPr>
              <a:t>Enterprise Clients:</a:t>
            </a:r>
            <a:endParaRPr lang="en-US" b="0" i="0" u="none" strike="noStrike" dirty="0">
              <a:solidFill>
                <a:schemeClr val="tx1"/>
              </a:solidFill>
              <a:effectLst/>
            </a:endParaRPr>
          </a:p>
          <a:p>
            <a:pPr marL="285750" indent="-285750" algn="l">
              <a:buFont typeface="Arial" panose="020B0604020202020204" pitchFamily="34" charset="0"/>
              <a:buChar char="•"/>
            </a:pPr>
            <a:r>
              <a:rPr lang="en-US" b="1" i="0" u="none" strike="noStrike" dirty="0">
                <a:solidFill>
                  <a:schemeClr val="tx1"/>
                </a:solidFill>
                <a:effectLst/>
              </a:rPr>
              <a:t>Media Organizations:</a:t>
            </a:r>
            <a:r>
              <a:rPr lang="en-US" b="0" i="0" u="none" strike="noStrike" dirty="0">
                <a:solidFill>
                  <a:schemeClr val="tx1"/>
                </a:solidFill>
                <a:effectLst/>
              </a:rPr>
              <a:t> 100,000+</a:t>
            </a:r>
          </a:p>
          <a:p>
            <a:pPr marL="285750" indent="-285750" algn="l">
              <a:buFont typeface="Arial" panose="020B0604020202020204" pitchFamily="34" charset="0"/>
              <a:buChar char="•"/>
            </a:pPr>
            <a:r>
              <a:rPr lang="en-US" b="0" i="0" u="none" strike="noStrike" dirty="0">
                <a:solidFill>
                  <a:schemeClr val="tx1"/>
                </a:solidFill>
                <a:effectLst/>
              </a:rPr>
              <a:t>Target Adoption: 5% (~5,000 clients)</a:t>
            </a:r>
          </a:p>
          <a:p>
            <a:pPr algn="l"/>
            <a:endParaRPr lang="en-US" b="0" i="0" u="none" strike="noStrike" dirty="0">
              <a:solidFill>
                <a:schemeClr val="tx1"/>
              </a:solidFill>
              <a:effectLst/>
            </a:endParaRPr>
          </a:p>
          <a:p>
            <a:pPr marL="285750" indent="-285750" algn="l">
              <a:buFont typeface="Arial" panose="020B0604020202020204" pitchFamily="34" charset="0"/>
              <a:buChar char="•"/>
            </a:pPr>
            <a:r>
              <a:rPr lang="en-US" b="1" i="0" u="none" strike="noStrike" dirty="0">
                <a:solidFill>
                  <a:schemeClr val="tx1"/>
                </a:solidFill>
                <a:effectLst/>
              </a:rPr>
              <a:t>Educational Institutions:</a:t>
            </a:r>
            <a:r>
              <a:rPr lang="en-US" b="0" i="0" u="none" strike="noStrike" dirty="0">
                <a:solidFill>
                  <a:schemeClr val="tx1"/>
                </a:solidFill>
                <a:effectLst/>
              </a:rPr>
              <a:t> 25,000</a:t>
            </a:r>
          </a:p>
          <a:p>
            <a:pPr marL="285750" indent="-285750" algn="l">
              <a:buFont typeface="Arial" panose="020B0604020202020204" pitchFamily="34" charset="0"/>
              <a:buChar char="•"/>
            </a:pPr>
            <a:r>
              <a:rPr lang="en-US" b="0" i="0" u="none" strike="noStrike" dirty="0">
                <a:solidFill>
                  <a:schemeClr val="tx1"/>
                </a:solidFill>
                <a:effectLst/>
              </a:rPr>
              <a:t>Target Adoption: 10% (~2,500 clients)</a:t>
            </a:r>
          </a:p>
          <a:p>
            <a:pPr algn="l"/>
            <a:endParaRPr lang="en-US" b="0" i="0" u="none" strike="noStrike" dirty="0">
              <a:solidFill>
                <a:schemeClr val="tx1"/>
              </a:solidFill>
              <a:effectLst/>
            </a:endParaRPr>
          </a:p>
          <a:p>
            <a:pPr marL="285750" indent="-285750" algn="l">
              <a:buFont typeface="Arial" panose="020B0604020202020204" pitchFamily="34" charset="0"/>
              <a:buChar char="•"/>
            </a:pPr>
            <a:r>
              <a:rPr lang="en-US" b="1" i="0" u="none" strike="noStrike" dirty="0">
                <a:solidFill>
                  <a:schemeClr val="tx1"/>
                </a:solidFill>
                <a:effectLst/>
              </a:rPr>
              <a:t>Large Corporations:</a:t>
            </a:r>
            <a:r>
              <a:rPr lang="en-US" b="0" i="0" u="none" strike="noStrike" dirty="0">
                <a:solidFill>
                  <a:schemeClr val="tx1"/>
                </a:solidFill>
                <a:effectLst/>
              </a:rPr>
              <a:t> 50,000</a:t>
            </a:r>
          </a:p>
          <a:p>
            <a:pPr marL="285750" indent="-285750" algn="l">
              <a:buFont typeface="Arial" panose="020B0604020202020204" pitchFamily="34" charset="0"/>
              <a:buChar char="•"/>
            </a:pPr>
            <a:r>
              <a:rPr lang="en-US" b="0" i="0" u="none" strike="noStrike" dirty="0">
                <a:solidFill>
                  <a:schemeClr val="tx1"/>
                </a:solidFill>
                <a:effectLst/>
              </a:rPr>
              <a:t>Target Adoption: 5% (~2,500 clients)</a:t>
            </a:r>
          </a:p>
        </p:txBody>
      </p:sp>
      <p:sp>
        <p:nvSpPr>
          <p:cNvPr id="5" name="TextBox 4">
            <a:extLst>
              <a:ext uri="{FF2B5EF4-FFF2-40B4-BE49-F238E27FC236}">
                <a16:creationId xmlns:a16="http://schemas.microsoft.com/office/drawing/2014/main" id="{13112DFD-40A2-C923-06AB-71C5C4755542}"/>
              </a:ext>
            </a:extLst>
          </p:cNvPr>
          <p:cNvSpPr txBox="1"/>
          <p:nvPr/>
        </p:nvSpPr>
        <p:spPr>
          <a:xfrm>
            <a:off x="155079" y="4808036"/>
            <a:ext cx="4174541" cy="261610"/>
          </a:xfrm>
          <a:prstGeom prst="rect">
            <a:avLst/>
          </a:prstGeom>
          <a:noFill/>
        </p:spPr>
        <p:txBody>
          <a:bodyPr wrap="none" rtlCol="0">
            <a:spAutoFit/>
          </a:bodyPr>
          <a:lstStyle/>
          <a:p>
            <a:r>
              <a:rPr lang="en-US" sz="1100" i="1" dirty="0">
                <a:solidFill>
                  <a:schemeClr val="bg1">
                    <a:lumMod val="25000"/>
                    <a:lumOff val="75000"/>
                  </a:schemeClr>
                </a:solidFill>
              </a:rPr>
              <a:t>Sources: Statista, Influencer Marketing Hub, IBISWorld, Fortune</a:t>
            </a:r>
          </a:p>
        </p:txBody>
      </p:sp>
      <p:sp>
        <p:nvSpPr>
          <p:cNvPr id="7" name="Oval 6">
            <a:extLst>
              <a:ext uri="{FF2B5EF4-FFF2-40B4-BE49-F238E27FC236}">
                <a16:creationId xmlns:a16="http://schemas.microsoft.com/office/drawing/2014/main" id="{EB1F3C19-BE17-04B3-6CB0-6B176EBC3B01}"/>
              </a:ext>
            </a:extLst>
          </p:cNvPr>
          <p:cNvSpPr/>
          <p:nvPr/>
        </p:nvSpPr>
        <p:spPr>
          <a:xfrm>
            <a:off x="1010220" y="2844296"/>
            <a:ext cx="1853184" cy="16059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21B15FE-3DBA-464A-D62E-76C508744ED1}"/>
              </a:ext>
            </a:extLst>
          </p:cNvPr>
          <p:cNvSpPr/>
          <p:nvPr/>
        </p:nvSpPr>
        <p:spPr>
          <a:xfrm>
            <a:off x="1528380" y="3300910"/>
            <a:ext cx="816864" cy="69275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SAM</a:t>
            </a:r>
          </a:p>
          <a:p>
            <a:pPr algn="ctr"/>
            <a:r>
              <a:rPr lang="en-US" sz="1200" dirty="0">
                <a:solidFill>
                  <a:schemeClr val="accent1">
                    <a:lumMod val="75000"/>
                  </a:schemeClr>
                </a:solidFill>
              </a:rPr>
              <a:t>$54M</a:t>
            </a:r>
          </a:p>
        </p:txBody>
      </p:sp>
      <p:sp>
        <p:nvSpPr>
          <p:cNvPr id="9" name="TextBox 8">
            <a:extLst>
              <a:ext uri="{FF2B5EF4-FFF2-40B4-BE49-F238E27FC236}">
                <a16:creationId xmlns:a16="http://schemas.microsoft.com/office/drawing/2014/main" id="{E3D64D65-9CAC-FF8F-70B0-C4C15CC79598}"/>
              </a:ext>
            </a:extLst>
          </p:cNvPr>
          <p:cNvSpPr txBox="1"/>
          <p:nvPr/>
        </p:nvSpPr>
        <p:spPr>
          <a:xfrm>
            <a:off x="1534654" y="2978892"/>
            <a:ext cx="752129" cy="307777"/>
          </a:xfrm>
          <a:prstGeom prst="rect">
            <a:avLst/>
          </a:prstGeom>
          <a:noFill/>
        </p:spPr>
        <p:txBody>
          <a:bodyPr wrap="none" rtlCol="0">
            <a:spAutoFit/>
          </a:bodyPr>
          <a:lstStyle/>
          <a:p>
            <a:r>
              <a:rPr lang="en-US" dirty="0">
                <a:solidFill>
                  <a:schemeClr val="bg2"/>
                </a:solidFill>
              </a:rPr>
              <a:t>$4.95B</a:t>
            </a:r>
          </a:p>
        </p:txBody>
      </p:sp>
      <p:sp>
        <p:nvSpPr>
          <p:cNvPr id="10" name="TextBox 9">
            <a:extLst>
              <a:ext uri="{FF2B5EF4-FFF2-40B4-BE49-F238E27FC236}">
                <a16:creationId xmlns:a16="http://schemas.microsoft.com/office/drawing/2014/main" id="{17436D55-8CE2-320B-67C7-84D4712934A8}"/>
              </a:ext>
            </a:extLst>
          </p:cNvPr>
          <p:cNvSpPr txBox="1"/>
          <p:nvPr/>
        </p:nvSpPr>
        <p:spPr>
          <a:xfrm>
            <a:off x="1655324" y="4046716"/>
            <a:ext cx="562975" cy="307777"/>
          </a:xfrm>
          <a:prstGeom prst="rect">
            <a:avLst/>
          </a:prstGeom>
          <a:noFill/>
        </p:spPr>
        <p:txBody>
          <a:bodyPr wrap="none" rtlCol="0">
            <a:spAutoFit/>
          </a:bodyPr>
          <a:lstStyle/>
          <a:p>
            <a:r>
              <a:rPr lang="en-US" dirty="0">
                <a:solidFill>
                  <a:schemeClr val="bg2"/>
                </a:solidFill>
              </a:rPr>
              <a:t>TAM</a:t>
            </a:r>
          </a:p>
        </p:txBody>
      </p:sp>
    </p:spTree>
    <p:extLst>
      <p:ext uri="{BB962C8B-B14F-4D97-AF65-F5344CB8AC3E}">
        <p14:creationId xmlns:p14="http://schemas.microsoft.com/office/powerpoint/2010/main" val="29362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descr="preencoded.png"/>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87" name="Google Shape;87;p18"/>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 sz="1900" dirty="0">
                <a:solidFill>
                  <a:srgbClr val="FFFFFF"/>
                </a:solidFill>
                <a:latin typeface="Georgia"/>
                <a:ea typeface="Georgia"/>
                <a:cs typeface="Georgia"/>
                <a:sym typeface="Georgia"/>
              </a:rPr>
              <a:t>Factum's Core Solution to Misinformation</a:t>
            </a:r>
            <a:endParaRPr sz="1400" dirty="0">
              <a:solidFill>
                <a:schemeClr val="dk1"/>
              </a:solidFill>
              <a:latin typeface="Georgia"/>
              <a:ea typeface="Georgia"/>
              <a:cs typeface="Georgia"/>
              <a:sym typeface="Georgia"/>
            </a:endParaRPr>
          </a:p>
        </p:txBody>
      </p:sp>
      <p:pic>
        <p:nvPicPr>
          <p:cNvPr id="88" name="Google Shape;88;p18" descr="preencoded.png"/>
          <p:cNvPicPr preferRelativeResize="0"/>
          <p:nvPr/>
        </p:nvPicPr>
        <p:blipFill rotWithShape="1">
          <a:blip r:embed="rId4">
            <a:alphaModFix/>
          </a:blip>
          <a:srcRect/>
          <a:stretch/>
        </p:blipFill>
        <p:spPr>
          <a:xfrm>
            <a:off x="966951" y="1722112"/>
            <a:ext cx="628493" cy="678487"/>
          </a:xfrm>
          <a:prstGeom prst="rect">
            <a:avLst/>
          </a:prstGeom>
          <a:noFill/>
          <a:ln>
            <a:noFill/>
          </a:ln>
        </p:spPr>
      </p:pic>
      <p:sp>
        <p:nvSpPr>
          <p:cNvPr id="89" name="Google Shape;89;p18"/>
          <p:cNvSpPr/>
          <p:nvPr/>
        </p:nvSpPr>
        <p:spPr>
          <a:xfrm>
            <a:off x="290678" y="2663171"/>
            <a:ext cx="1971896" cy="32362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a:solidFill>
                  <a:srgbClr val="FFFFFF"/>
                </a:solidFill>
                <a:latin typeface="Roboto"/>
                <a:ea typeface="Roboto"/>
                <a:cs typeface="Roboto"/>
                <a:sym typeface="Roboto"/>
              </a:rPr>
              <a:t> MISINFORMATION IS A WIDESPREAD ISSUE</a:t>
            </a:r>
            <a:endParaRPr sz="1400">
              <a:solidFill>
                <a:schemeClr val="dk1"/>
              </a:solidFill>
              <a:latin typeface="Arial"/>
              <a:ea typeface="Arial"/>
              <a:cs typeface="Arial"/>
              <a:sym typeface="Arial"/>
            </a:endParaRPr>
          </a:p>
        </p:txBody>
      </p:sp>
      <p:sp>
        <p:nvSpPr>
          <p:cNvPr id="90" name="Google Shape;90;p18"/>
          <p:cNvSpPr/>
          <p:nvPr/>
        </p:nvSpPr>
        <p:spPr>
          <a:xfrm>
            <a:off x="290678" y="3331294"/>
            <a:ext cx="1971896" cy="10337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 sz="1000" dirty="0">
                <a:solidFill>
                  <a:srgbClr val="FFFFFF"/>
                </a:solidFill>
                <a:latin typeface="Roboto Slab"/>
                <a:ea typeface="Roboto Slab"/>
                <a:cs typeface="Roboto Slab"/>
                <a:sym typeface="Roboto Slab"/>
              </a:rPr>
              <a:t>Misinformation is cheap to produce, financially rewarding, and spreads easily through viral content, while debunking is costly and time-consuming.</a:t>
            </a:r>
            <a:endParaRPr sz="1400" dirty="0">
              <a:solidFill>
                <a:schemeClr val="dk1"/>
              </a:solidFill>
              <a:latin typeface="Arial"/>
              <a:ea typeface="Arial"/>
              <a:cs typeface="Arial"/>
              <a:sym typeface="Arial"/>
            </a:endParaRPr>
          </a:p>
        </p:txBody>
      </p:sp>
      <p:pic>
        <p:nvPicPr>
          <p:cNvPr id="91" name="Google Shape;91;p18" descr="preencoded.png"/>
          <p:cNvPicPr preferRelativeResize="0"/>
          <p:nvPr/>
        </p:nvPicPr>
        <p:blipFill rotWithShape="1">
          <a:blip r:embed="rId5">
            <a:alphaModFix/>
          </a:blip>
          <a:srcRect/>
          <a:stretch/>
        </p:blipFill>
        <p:spPr>
          <a:xfrm>
            <a:off x="3196585" y="1755582"/>
            <a:ext cx="557073" cy="614209"/>
          </a:xfrm>
          <a:prstGeom prst="rect">
            <a:avLst/>
          </a:prstGeom>
          <a:noFill/>
          <a:ln>
            <a:noFill/>
          </a:ln>
        </p:spPr>
      </p:pic>
      <p:sp>
        <p:nvSpPr>
          <p:cNvPr id="92" name="Google Shape;92;p18"/>
          <p:cNvSpPr/>
          <p:nvPr/>
        </p:nvSpPr>
        <p:spPr>
          <a:xfrm>
            <a:off x="2537897" y="2663171"/>
            <a:ext cx="1869767" cy="64724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dirty="0">
                <a:solidFill>
                  <a:srgbClr val="FFFFFF"/>
                </a:solidFill>
                <a:latin typeface="Roboto"/>
                <a:ea typeface="Roboto"/>
                <a:cs typeface="Roboto"/>
                <a:sym typeface="Roboto"/>
              </a:rPr>
              <a:t>VERACITY'S  BLOCKCHAIN CREATES TRANSPARENCY AND ACCOUNTABILITY</a:t>
            </a:r>
            <a:endParaRPr sz="1400" dirty="0">
              <a:solidFill>
                <a:schemeClr val="dk1"/>
              </a:solidFill>
              <a:latin typeface="Arial"/>
              <a:ea typeface="Arial"/>
              <a:cs typeface="Arial"/>
              <a:sym typeface="Arial"/>
            </a:endParaRPr>
          </a:p>
        </p:txBody>
      </p:sp>
      <p:sp>
        <p:nvSpPr>
          <p:cNvPr id="93" name="Google Shape;93;p18"/>
          <p:cNvSpPr/>
          <p:nvPr/>
        </p:nvSpPr>
        <p:spPr>
          <a:xfrm>
            <a:off x="2537897" y="3366878"/>
            <a:ext cx="1869767" cy="10337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US" sz="1000" dirty="0">
                <a:solidFill>
                  <a:srgbClr val="FFFFFF"/>
                </a:solidFill>
                <a:latin typeface="Roboto Slab"/>
                <a:ea typeface="Roboto Slab"/>
                <a:cs typeface="Roboto Slab"/>
                <a:sym typeface="Roboto Slab"/>
              </a:rPr>
              <a:t>Factum</a:t>
            </a:r>
            <a:r>
              <a:rPr lang="en" sz="1000" dirty="0">
                <a:solidFill>
                  <a:srgbClr val="FFFFFF"/>
                </a:solidFill>
                <a:latin typeface="Roboto Slab"/>
                <a:ea typeface="Roboto Slab"/>
                <a:cs typeface="Roboto Slab"/>
                <a:sym typeface="Roboto Slab"/>
              </a:rPr>
              <a:t> flips the incentives by using blockchain to enforce transparency, accountability, and immutability for content submissions.</a:t>
            </a:r>
            <a:endParaRPr sz="1400" dirty="0">
              <a:solidFill>
                <a:schemeClr val="dk1"/>
              </a:solidFill>
              <a:latin typeface="Arial"/>
              <a:ea typeface="Arial"/>
              <a:cs typeface="Arial"/>
              <a:sym typeface="Arial"/>
            </a:endParaRPr>
          </a:p>
        </p:txBody>
      </p:sp>
      <p:pic>
        <p:nvPicPr>
          <p:cNvPr id="94" name="Google Shape;94;p18" descr="preencoded.png"/>
          <p:cNvPicPr preferRelativeResize="0"/>
          <p:nvPr/>
        </p:nvPicPr>
        <p:blipFill rotWithShape="1">
          <a:blip r:embed="rId6">
            <a:alphaModFix/>
          </a:blip>
          <a:srcRect/>
          <a:stretch/>
        </p:blipFill>
        <p:spPr>
          <a:xfrm>
            <a:off x="5225348" y="1763957"/>
            <a:ext cx="885604" cy="592783"/>
          </a:xfrm>
          <a:prstGeom prst="rect">
            <a:avLst/>
          </a:prstGeom>
          <a:noFill/>
          <a:ln>
            <a:noFill/>
          </a:ln>
        </p:spPr>
      </p:pic>
      <p:sp>
        <p:nvSpPr>
          <p:cNvPr id="95" name="Google Shape;95;p18"/>
          <p:cNvSpPr/>
          <p:nvPr/>
        </p:nvSpPr>
        <p:spPr>
          <a:xfrm>
            <a:off x="4659417" y="2663171"/>
            <a:ext cx="2019033" cy="32362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a:solidFill>
                  <a:srgbClr val="FFFFFF"/>
                </a:solidFill>
                <a:latin typeface="Roboto"/>
                <a:ea typeface="Roboto"/>
                <a:cs typeface="Roboto"/>
                <a:sym typeface="Roboto"/>
              </a:rPr>
              <a:t>TRACING CONTENT TO THE SOURCE</a:t>
            </a:r>
            <a:endParaRPr sz="1400">
              <a:solidFill>
                <a:schemeClr val="dk1"/>
              </a:solidFill>
              <a:latin typeface="Arial"/>
              <a:ea typeface="Arial"/>
              <a:cs typeface="Arial"/>
              <a:sym typeface="Arial"/>
            </a:endParaRPr>
          </a:p>
        </p:txBody>
      </p:sp>
      <p:sp>
        <p:nvSpPr>
          <p:cNvPr id="96" name="Google Shape;96;p18"/>
          <p:cNvSpPr/>
          <p:nvPr/>
        </p:nvSpPr>
        <p:spPr>
          <a:xfrm>
            <a:off x="4659417" y="3366878"/>
            <a:ext cx="2019033" cy="12060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 sz="1000">
                <a:solidFill>
                  <a:srgbClr val="FFFFFF"/>
                </a:solidFill>
                <a:latin typeface="Roboto Slab"/>
                <a:ea typeface="Roboto Slab"/>
                <a:cs typeface="Roboto Slab"/>
                <a:sym typeface="Roboto Slab"/>
              </a:rPr>
              <a:t>When content is submitted, the user's identity is recorded, creating a clear chain of attribution. Users can no longer hide behind anonymity, and content can be traced to its origin.</a:t>
            </a:r>
            <a:endParaRPr sz="1400">
              <a:solidFill>
                <a:schemeClr val="dk1"/>
              </a:solidFill>
              <a:latin typeface="Arial"/>
              <a:ea typeface="Arial"/>
              <a:cs typeface="Arial"/>
              <a:sym typeface="Arial"/>
            </a:endParaRPr>
          </a:p>
        </p:txBody>
      </p:sp>
      <p:pic>
        <p:nvPicPr>
          <p:cNvPr id="97" name="Google Shape;97;p18" descr="preencoded.png"/>
          <p:cNvPicPr preferRelativeResize="0"/>
          <p:nvPr/>
        </p:nvPicPr>
        <p:blipFill rotWithShape="1">
          <a:blip r:embed="rId7">
            <a:alphaModFix/>
          </a:blip>
          <a:srcRect/>
          <a:stretch/>
        </p:blipFill>
        <p:spPr>
          <a:xfrm>
            <a:off x="7530308" y="1897863"/>
            <a:ext cx="678487" cy="321388"/>
          </a:xfrm>
          <a:prstGeom prst="rect">
            <a:avLst/>
          </a:prstGeom>
          <a:noFill/>
          <a:ln>
            <a:noFill/>
          </a:ln>
        </p:spPr>
      </p:pic>
      <p:sp>
        <p:nvSpPr>
          <p:cNvPr id="98" name="Google Shape;98;p18"/>
          <p:cNvSpPr/>
          <p:nvPr/>
        </p:nvSpPr>
        <p:spPr>
          <a:xfrm>
            <a:off x="6883068" y="2663171"/>
            <a:ext cx="1964040" cy="48543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a:solidFill>
                  <a:srgbClr val="FFFFFF"/>
                </a:solidFill>
                <a:latin typeface="Roboto"/>
                <a:ea typeface="Roboto"/>
                <a:cs typeface="Roboto"/>
                <a:sym typeface="Roboto"/>
              </a:rPr>
              <a:t>IMMUTABLE LEDGER: BUILDING A REPUTATION SYSTEM</a:t>
            </a:r>
            <a:endParaRPr sz="1400">
              <a:solidFill>
                <a:schemeClr val="dk1"/>
              </a:solidFill>
              <a:latin typeface="Arial"/>
              <a:ea typeface="Arial"/>
              <a:cs typeface="Arial"/>
              <a:sym typeface="Arial"/>
            </a:endParaRPr>
          </a:p>
        </p:txBody>
      </p:sp>
      <p:sp>
        <p:nvSpPr>
          <p:cNvPr id="99" name="Google Shape;99;p18"/>
          <p:cNvSpPr/>
          <p:nvPr/>
        </p:nvSpPr>
        <p:spPr>
          <a:xfrm>
            <a:off x="6889282" y="3332362"/>
            <a:ext cx="1964040" cy="861500"/>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US" sz="1000" dirty="0">
                <a:solidFill>
                  <a:srgbClr val="FFFFFF"/>
                </a:solidFill>
                <a:latin typeface="Roboto Slab"/>
                <a:ea typeface="Roboto Slab"/>
                <a:cs typeface="Roboto Slab"/>
                <a:sym typeface="Roboto Slab"/>
              </a:rPr>
              <a:t>Factum</a:t>
            </a:r>
            <a:r>
              <a:rPr lang="en" sz="1000" dirty="0">
                <a:solidFill>
                  <a:srgbClr val="FFFFFF"/>
                </a:solidFill>
                <a:latin typeface="Roboto Slab"/>
                <a:ea typeface="Roboto Slab"/>
                <a:cs typeface="Roboto Slab"/>
                <a:sym typeface="Roboto Slab"/>
              </a:rPr>
              <a:t>'s blockchain keeps a permanent record of user actions, creating a reputation system based on submission history and voting record.</a:t>
            </a:r>
            <a:endParaRPr sz="1400" dirty="0">
              <a:solidFill>
                <a:schemeClr val="dk1"/>
              </a:solidFill>
              <a:latin typeface="Arial"/>
              <a:ea typeface="Arial"/>
              <a:cs typeface="Arial"/>
              <a:sym typeface="Arial"/>
            </a:endParaRPr>
          </a:p>
        </p:txBody>
      </p:sp>
      <p:sp>
        <p:nvSpPr>
          <p:cNvPr id="100" name="Google Shape;100;p18"/>
          <p:cNvSpPr txBox="1"/>
          <p:nvPr/>
        </p:nvSpPr>
        <p:spPr>
          <a:xfrm>
            <a:off x="966951" y="712687"/>
            <a:ext cx="4656609"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D8D8D8"/>
                </a:solidFill>
                <a:latin typeface="Roboto"/>
                <a:ea typeface="Roboto"/>
                <a:cs typeface="Roboto"/>
                <a:sym typeface="Roboto"/>
              </a:rPr>
              <a:t>Impose costs on misinformation, and reward the truth</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9"/>
          <p:cNvGrpSpPr/>
          <p:nvPr/>
        </p:nvGrpSpPr>
        <p:grpSpPr>
          <a:xfrm>
            <a:off x="970116" y="2063537"/>
            <a:ext cx="6925133" cy="2658174"/>
            <a:chOff x="1220237" y="2865466"/>
            <a:chExt cx="8511717" cy="2879617"/>
          </a:xfrm>
        </p:grpSpPr>
        <p:sp>
          <p:nvSpPr>
            <p:cNvPr id="107" name="Google Shape;107;p19"/>
            <p:cNvSpPr/>
            <p:nvPr/>
          </p:nvSpPr>
          <p:spPr>
            <a:xfrm>
              <a:off x="1220237" y="2865466"/>
              <a:ext cx="1922827" cy="742211"/>
            </a:xfrm>
            <a:prstGeom prst="chevron">
              <a:avLst>
                <a:gd name="adj" fmla="val 40000"/>
              </a:avLst>
            </a:prstGeom>
            <a:solidFill>
              <a:srgbClr val="5DA6B5"/>
            </a:solidFill>
            <a:ln w="254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8" name="Google Shape;108;p19"/>
            <p:cNvSpPr/>
            <p:nvPr/>
          </p:nvSpPr>
          <p:spPr>
            <a:xfrm>
              <a:off x="1220238" y="3317124"/>
              <a:ext cx="1772662" cy="2427959"/>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ctr" anchorCtr="0">
              <a:noAutofit/>
            </a:bodyPr>
            <a:lstStyle/>
            <a:p>
              <a:pPr marL="0" marR="0" lvl="0" indent="0" algn="ctr" rtl="0">
                <a:lnSpc>
                  <a:spcPct val="90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Users submit content to the network by staking tokens</a:t>
              </a:r>
              <a:endParaRPr sz="1100"/>
            </a:p>
          </p:txBody>
        </p:sp>
        <p:sp>
          <p:nvSpPr>
            <p:cNvPr id="109" name="Google Shape;109;p19"/>
            <p:cNvSpPr/>
            <p:nvPr/>
          </p:nvSpPr>
          <p:spPr>
            <a:xfrm>
              <a:off x="3416533" y="2878262"/>
              <a:ext cx="1922827" cy="742211"/>
            </a:xfrm>
            <a:prstGeom prst="chevron">
              <a:avLst>
                <a:gd name="adj" fmla="val 40000"/>
              </a:avLst>
            </a:prstGeom>
            <a:solidFill>
              <a:srgbClr val="6EE4BA"/>
            </a:solidFill>
            <a:ln w="254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0" name="Google Shape;110;p19"/>
            <p:cNvSpPr/>
            <p:nvPr/>
          </p:nvSpPr>
          <p:spPr>
            <a:xfrm>
              <a:off x="5612830" y="2878262"/>
              <a:ext cx="1922827" cy="742211"/>
            </a:xfrm>
            <a:prstGeom prst="chevron">
              <a:avLst>
                <a:gd name="adj" fmla="val 40000"/>
              </a:avLst>
            </a:prstGeom>
            <a:solidFill>
              <a:srgbClr val="D7EC92"/>
            </a:solidFill>
            <a:ln w="254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19"/>
            <p:cNvSpPr/>
            <p:nvPr/>
          </p:nvSpPr>
          <p:spPr>
            <a:xfrm>
              <a:off x="7809127" y="2878262"/>
              <a:ext cx="1922827" cy="742211"/>
            </a:xfrm>
            <a:prstGeom prst="chevron">
              <a:avLst>
                <a:gd name="adj" fmla="val 40000"/>
              </a:avLst>
            </a:prstGeom>
            <a:solidFill>
              <a:srgbClr val="EA5656"/>
            </a:solidFill>
            <a:ln w="25400"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grpSp>
      <p:sp>
        <p:nvSpPr>
          <p:cNvPr id="112" name="Google Shape;112;p19"/>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Georgia"/>
              <a:buNone/>
            </a:pPr>
            <a:r>
              <a:rPr lang="en-US" sz="1900" dirty="0">
                <a:solidFill>
                  <a:srgbClr val="FFFFFF"/>
                </a:solidFill>
                <a:latin typeface="Georgia"/>
                <a:ea typeface="Georgia"/>
                <a:cs typeface="Georgia"/>
                <a:sym typeface="Georgia"/>
              </a:rPr>
              <a:t>Factum</a:t>
            </a:r>
            <a:r>
              <a:rPr lang="en" sz="1900" dirty="0">
                <a:solidFill>
                  <a:srgbClr val="FFFFFF"/>
                </a:solidFill>
                <a:latin typeface="Georgia"/>
                <a:ea typeface="Georgia"/>
                <a:cs typeface="Georgia"/>
                <a:sym typeface="Georgia"/>
              </a:rPr>
              <a:t>’s Consensus Mechanism</a:t>
            </a:r>
            <a:endParaRPr sz="1400" dirty="0">
              <a:solidFill>
                <a:schemeClr val="dk1"/>
              </a:solidFill>
              <a:latin typeface="Georgia"/>
              <a:ea typeface="Georgia"/>
              <a:cs typeface="Georgia"/>
              <a:sym typeface="Georgia"/>
            </a:endParaRPr>
          </a:p>
        </p:txBody>
      </p:sp>
      <p:sp>
        <p:nvSpPr>
          <p:cNvPr id="113" name="Google Shape;113;p19"/>
          <p:cNvSpPr txBox="1"/>
          <p:nvPr/>
        </p:nvSpPr>
        <p:spPr>
          <a:xfrm>
            <a:off x="966951" y="712687"/>
            <a:ext cx="609600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D8D8D8"/>
                </a:solidFill>
                <a:latin typeface="Roboto"/>
                <a:ea typeface="Roboto"/>
                <a:cs typeface="Roboto"/>
                <a:sym typeface="Roboto"/>
              </a:rPr>
              <a:t>Combine Proof of Stake and Proof of Authority to democratize then validate</a:t>
            </a:r>
            <a:endParaRPr sz="1100"/>
          </a:p>
        </p:txBody>
      </p:sp>
      <p:sp>
        <p:nvSpPr>
          <p:cNvPr id="114" name="Google Shape;114;p19"/>
          <p:cNvSpPr txBox="1"/>
          <p:nvPr/>
        </p:nvSpPr>
        <p:spPr>
          <a:xfrm>
            <a:off x="2639697" y="1300376"/>
            <a:ext cx="4305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rgbClr val="D8D8D8"/>
                </a:solidFill>
                <a:latin typeface="Georgia"/>
                <a:ea typeface="Georgia"/>
                <a:cs typeface="Georgia"/>
                <a:sym typeface="Georgia"/>
              </a:rPr>
              <a:t>2</a:t>
            </a:r>
            <a:endParaRPr sz="1400">
              <a:solidFill>
                <a:srgbClr val="D8D8D8"/>
              </a:solidFill>
              <a:latin typeface="Georgia"/>
              <a:ea typeface="Georgia"/>
              <a:cs typeface="Georgia"/>
              <a:sym typeface="Georgia"/>
            </a:endParaRPr>
          </a:p>
        </p:txBody>
      </p:sp>
      <p:sp>
        <p:nvSpPr>
          <p:cNvPr id="115" name="Google Shape;115;p19"/>
          <p:cNvSpPr txBox="1"/>
          <p:nvPr/>
        </p:nvSpPr>
        <p:spPr>
          <a:xfrm>
            <a:off x="1019722" y="1300376"/>
            <a:ext cx="365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rgbClr val="D8D8D8"/>
                </a:solidFill>
                <a:latin typeface="Georgia"/>
                <a:ea typeface="Georgia"/>
                <a:cs typeface="Georgia"/>
                <a:sym typeface="Georgia"/>
              </a:rPr>
              <a:t>1</a:t>
            </a:r>
            <a:endParaRPr sz="1400">
              <a:solidFill>
                <a:srgbClr val="D8D8D8"/>
              </a:solidFill>
              <a:latin typeface="Georgia"/>
              <a:ea typeface="Georgia"/>
              <a:cs typeface="Georgia"/>
              <a:sym typeface="Georgia"/>
            </a:endParaRPr>
          </a:p>
        </p:txBody>
      </p:sp>
      <p:sp>
        <p:nvSpPr>
          <p:cNvPr id="116" name="Google Shape;116;p19"/>
          <p:cNvSpPr txBox="1"/>
          <p:nvPr/>
        </p:nvSpPr>
        <p:spPr>
          <a:xfrm>
            <a:off x="4529834" y="1300376"/>
            <a:ext cx="4266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rgbClr val="D8D8D8"/>
                </a:solidFill>
                <a:latin typeface="Georgia"/>
                <a:ea typeface="Georgia"/>
                <a:cs typeface="Georgia"/>
                <a:sym typeface="Georgia"/>
              </a:rPr>
              <a:t>3</a:t>
            </a:r>
            <a:endParaRPr sz="1400">
              <a:solidFill>
                <a:srgbClr val="D8D8D8"/>
              </a:solidFill>
              <a:latin typeface="Georgia"/>
              <a:ea typeface="Georgia"/>
              <a:cs typeface="Georgia"/>
              <a:sym typeface="Georgia"/>
            </a:endParaRPr>
          </a:p>
        </p:txBody>
      </p:sp>
      <p:sp>
        <p:nvSpPr>
          <p:cNvPr id="117" name="Google Shape;117;p19"/>
          <p:cNvSpPr txBox="1"/>
          <p:nvPr/>
        </p:nvSpPr>
        <p:spPr>
          <a:xfrm>
            <a:off x="4592909" y="1411725"/>
            <a:ext cx="150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rgbClr val="D8D8D8"/>
              </a:solidFill>
              <a:latin typeface="Georgia"/>
              <a:ea typeface="Georgia"/>
              <a:cs typeface="Georgia"/>
              <a:sym typeface="Georgia"/>
            </a:endParaRPr>
          </a:p>
        </p:txBody>
      </p:sp>
      <p:sp>
        <p:nvSpPr>
          <p:cNvPr id="118" name="Google Shape;118;p19"/>
          <p:cNvSpPr txBox="1"/>
          <p:nvPr/>
        </p:nvSpPr>
        <p:spPr>
          <a:xfrm>
            <a:off x="6199417" y="1300376"/>
            <a:ext cx="433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a:solidFill>
                  <a:srgbClr val="D8D8D8"/>
                </a:solidFill>
                <a:latin typeface="Georgia"/>
                <a:ea typeface="Georgia"/>
                <a:cs typeface="Georgia"/>
                <a:sym typeface="Georgia"/>
              </a:rPr>
              <a:t>4</a:t>
            </a:r>
            <a:endParaRPr sz="1400">
              <a:solidFill>
                <a:srgbClr val="D8D8D8"/>
              </a:solidFill>
              <a:latin typeface="Georgia"/>
              <a:ea typeface="Georgia"/>
              <a:cs typeface="Georgia"/>
              <a:sym typeface="Georgia"/>
            </a:endParaRPr>
          </a:p>
        </p:txBody>
      </p:sp>
      <p:sp>
        <p:nvSpPr>
          <p:cNvPr id="119" name="Google Shape;119;p19"/>
          <p:cNvSpPr/>
          <p:nvPr/>
        </p:nvSpPr>
        <p:spPr>
          <a:xfrm>
            <a:off x="2797976" y="2480615"/>
            <a:ext cx="1465408" cy="2239792"/>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 sz="1400">
                <a:solidFill>
                  <a:schemeClr val="dk1"/>
                </a:solidFill>
                <a:latin typeface="Arial"/>
                <a:ea typeface="Arial"/>
                <a:cs typeface="Arial"/>
                <a:sym typeface="Arial"/>
              </a:rPr>
              <a:t>Validators then review content and can choose to stake tokens and voting to validate or reject</a:t>
            </a:r>
            <a:endParaRPr sz="1100"/>
          </a:p>
        </p:txBody>
      </p:sp>
      <p:sp>
        <p:nvSpPr>
          <p:cNvPr id="120" name="Google Shape;120;p19"/>
          <p:cNvSpPr/>
          <p:nvPr/>
        </p:nvSpPr>
        <p:spPr>
          <a:xfrm>
            <a:off x="4650113" y="2480615"/>
            <a:ext cx="1542535" cy="2239792"/>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ctr" anchorCtr="0">
            <a:noAutofit/>
          </a:bodyPr>
          <a:lstStyle/>
          <a:p>
            <a:pPr marL="0" marR="0" lvl="0" indent="0" algn="ctr" rtl="0">
              <a:lnSpc>
                <a:spcPct val="90000"/>
              </a:lnSpc>
              <a:spcBef>
                <a:spcPts val="0"/>
              </a:spcBef>
              <a:spcAft>
                <a:spcPts val="0"/>
              </a:spcAft>
              <a:buClr>
                <a:schemeClr val="dk1"/>
              </a:buClr>
              <a:buSzPts val="1500"/>
              <a:buFont typeface="Arial"/>
              <a:buNone/>
            </a:pPr>
            <a:r>
              <a:rPr lang="en" sz="1500">
                <a:solidFill>
                  <a:schemeClr val="dk1"/>
                </a:solidFill>
                <a:latin typeface="Arial"/>
                <a:ea typeface="Arial"/>
                <a:cs typeface="Arial"/>
                <a:sym typeface="Arial"/>
              </a:rPr>
              <a:t>Content then goes to randomly selected high fidelity users for final validation</a:t>
            </a:r>
            <a:endParaRPr sz="1100"/>
          </a:p>
        </p:txBody>
      </p:sp>
      <p:sp>
        <p:nvSpPr>
          <p:cNvPr id="121" name="Google Shape;121;p19"/>
          <p:cNvSpPr/>
          <p:nvPr/>
        </p:nvSpPr>
        <p:spPr>
          <a:xfrm>
            <a:off x="6518697" y="2480615"/>
            <a:ext cx="1542535" cy="2239792"/>
          </a:xfrm>
          <a:custGeom>
            <a:avLst/>
            <a:gdLst/>
            <a:ahLst/>
            <a:cxnLst/>
            <a:rect l="l" t="t" r="r" b="b"/>
            <a:pathLst>
              <a:path w="1623721" h="2427959" extrusionOk="0">
                <a:moveTo>
                  <a:pt x="0" y="162372"/>
                </a:moveTo>
                <a:cubicBezTo>
                  <a:pt x="0" y="72696"/>
                  <a:pt x="72696" y="0"/>
                  <a:pt x="162372" y="0"/>
                </a:cubicBezTo>
                <a:lnTo>
                  <a:pt x="1461349" y="0"/>
                </a:lnTo>
                <a:cubicBezTo>
                  <a:pt x="1551025" y="0"/>
                  <a:pt x="1623721" y="72696"/>
                  <a:pt x="1623721" y="162372"/>
                </a:cubicBezTo>
                <a:lnTo>
                  <a:pt x="1623721" y="2265587"/>
                </a:lnTo>
                <a:cubicBezTo>
                  <a:pt x="1623721" y="2355263"/>
                  <a:pt x="1551025" y="2427959"/>
                  <a:pt x="1461349" y="2427959"/>
                </a:cubicBezTo>
                <a:lnTo>
                  <a:pt x="162372" y="2427959"/>
                </a:lnTo>
                <a:cubicBezTo>
                  <a:pt x="72696" y="2427959"/>
                  <a:pt x="0" y="2355263"/>
                  <a:pt x="0" y="2265587"/>
                </a:cubicBezTo>
                <a:lnTo>
                  <a:pt x="0" y="162372"/>
                </a:lnTo>
                <a:close/>
              </a:path>
            </a:pathLst>
          </a:custGeom>
          <a:solidFill>
            <a:schemeClr val="lt1">
              <a:alpha val="89803"/>
            </a:schemeClr>
          </a:solidFill>
          <a:ln w="25400" cap="flat" cmpd="sng">
            <a:solidFill>
              <a:schemeClr val="dk1"/>
            </a:solidFill>
            <a:prstDash val="solid"/>
            <a:round/>
            <a:headEnd type="none" w="sm" len="sm"/>
            <a:tailEnd type="none" w="sm" len="sm"/>
          </a:ln>
        </p:spPr>
        <p:txBody>
          <a:bodyPr spcFirstLastPara="1" wrap="square" lIns="142325" tIns="142325" rIns="142325" bIns="142325" anchor="ctr" anchorCtr="0">
            <a:noAutofit/>
          </a:bodyPr>
          <a:lstStyle/>
          <a:p>
            <a:pPr marL="0" marR="0" lvl="0" indent="0" algn="l" rtl="0">
              <a:lnSpc>
                <a:spcPct val="90000"/>
              </a:lnSpc>
              <a:spcBef>
                <a:spcPts val="0"/>
              </a:spcBef>
              <a:spcAft>
                <a:spcPts val="0"/>
              </a:spcAft>
              <a:buClr>
                <a:schemeClr val="dk1"/>
              </a:buClr>
              <a:buSzPts val="1500"/>
              <a:buFont typeface="Roboto"/>
              <a:buNone/>
            </a:pPr>
            <a:r>
              <a:rPr lang="en" sz="1500">
                <a:solidFill>
                  <a:schemeClr val="dk1"/>
                </a:solidFill>
                <a:latin typeface="Roboto"/>
                <a:ea typeface="Roboto"/>
                <a:cs typeface="Roboto"/>
                <a:sym typeface="Roboto"/>
              </a:rPr>
              <a:t>Once content passes final validation it’s published on the current block</a:t>
            </a:r>
            <a:endParaRPr sz="1500">
              <a:solidFill>
                <a:schemeClr val="dk1"/>
              </a:solidFill>
              <a:latin typeface="Roboto"/>
              <a:ea typeface="Roboto"/>
              <a:cs typeface="Roboto"/>
              <a:sym typeface="Roboto"/>
            </a:endParaRPr>
          </a:p>
        </p:txBody>
      </p:sp>
      <p:pic>
        <p:nvPicPr>
          <p:cNvPr id="122" name="Google Shape;122;p19" descr="Hourglass Finished with solid fill"/>
          <p:cNvPicPr preferRelativeResize="0"/>
          <p:nvPr/>
        </p:nvPicPr>
        <p:blipFill rotWithShape="1">
          <a:blip r:embed="rId3">
            <a:alphaModFix/>
          </a:blip>
          <a:srcRect/>
          <a:stretch/>
        </p:blipFill>
        <p:spPr>
          <a:xfrm>
            <a:off x="3097651" y="1632504"/>
            <a:ext cx="744001" cy="844125"/>
          </a:xfrm>
          <a:prstGeom prst="rect">
            <a:avLst/>
          </a:prstGeom>
          <a:noFill/>
          <a:ln>
            <a:noFill/>
          </a:ln>
        </p:spPr>
      </p:pic>
      <p:pic>
        <p:nvPicPr>
          <p:cNvPr id="123" name="Google Shape;123;p19" descr="Megaphone1 with solid fill"/>
          <p:cNvPicPr preferRelativeResize="0"/>
          <p:nvPr/>
        </p:nvPicPr>
        <p:blipFill rotWithShape="1">
          <a:blip r:embed="rId4">
            <a:alphaModFix/>
          </a:blip>
          <a:srcRect/>
          <a:stretch/>
        </p:blipFill>
        <p:spPr>
          <a:xfrm>
            <a:off x="1202714" y="1481908"/>
            <a:ext cx="964288" cy="1094057"/>
          </a:xfrm>
          <a:prstGeom prst="rect">
            <a:avLst/>
          </a:prstGeom>
          <a:noFill/>
          <a:ln>
            <a:noFill/>
          </a:ln>
        </p:spPr>
      </p:pic>
      <p:pic>
        <p:nvPicPr>
          <p:cNvPr id="124" name="Google Shape;124;p19" descr="Weights Uneven with solid fill"/>
          <p:cNvPicPr preferRelativeResize="0"/>
          <p:nvPr/>
        </p:nvPicPr>
        <p:blipFill rotWithShape="1">
          <a:blip r:embed="rId5">
            <a:alphaModFix/>
          </a:blip>
          <a:srcRect/>
          <a:stretch/>
        </p:blipFill>
        <p:spPr>
          <a:xfrm>
            <a:off x="4958495" y="1594537"/>
            <a:ext cx="744001" cy="844125"/>
          </a:xfrm>
          <a:prstGeom prst="rect">
            <a:avLst/>
          </a:prstGeom>
          <a:noFill/>
          <a:ln>
            <a:noFill/>
          </a:ln>
        </p:spPr>
      </p:pic>
      <p:pic>
        <p:nvPicPr>
          <p:cNvPr id="125" name="Google Shape;125;p19" descr="Gavel with solid fill"/>
          <p:cNvPicPr preferRelativeResize="0"/>
          <p:nvPr/>
        </p:nvPicPr>
        <p:blipFill rotWithShape="1">
          <a:blip r:embed="rId6">
            <a:alphaModFix/>
          </a:blip>
          <a:srcRect/>
          <a:stretch/>
        </p:blipFill>
        <p:spPr>
          <a:xfrm>
            <a:off x="6812496" y="1562129"/>
            <a:ext cx="744001" cy="844125"/>
          </a:xfrm>
          <a:prstGeom prst="rect">
            <a:avLst/>
          </a:prstGeom>
          <a:noFill/>
          <a:ln>
            <a:noFill/>
          </a:ln>
        </p:spPr>
      </p:pic>
      <p:pic>
        <p:nvPicPr>
          <p:cNvPr id="2" name="Google Shape;86;p18" descr="preencoded.png">
            <a:extLst>
              <a:ext uri="{FF2B5EF4-FFF2-40B4-BE49-F238E27FC236}">
                <a16:creationId xmlns:a16="http://schemas.microsoft.com/office/drawing/2014/main" id="{08F50E9B-B1DF-5BD9-0C01-FE0C3F31854D}"/>
              </a:ext>
            </a:extLst>
          </p:cNvPr>
          <p:cNvPicPr preferRelativeResize="0"/>
          <p:nvPr/>
        </p:nvPicPr>
        <p:blipFill rotWithShape="1">
          <a:blip r:embed="rId7">
            <a:alphaModFix/>
          </a:blip>
          <a:srcRect/>
          <a:stretch/>
        </p:blipFill>
        <p:spPr>
          <a:xfrm>
            <a:off x="357098" y="684120"/>
            <a:ext cx="292820" cy="28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descr="preencoded.png"/>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132" name="Google Shape;132;p20"/>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Roboto Slab"/>
              <a:buNone/>
            </a:pPr>
            <a:r>
              <a:rPr lang="en-US" sz="1900" i="0" u="none" strike="noStrike" cap="none" dirty="0">
                <a:solidFill>
                  <a:srgbClr val="FFFFFF"/>
                </a:solidFill>
                <a:latin typeface="Georgia"/>
                <a:ea typeface="Georgia"/>
                <a:cs typeface="Georgia"/>
                <a:sym typeface="Georgia"/>
              </a:rPr>
              <a:t>Factum</a:t>
            </a:r>
            <a:r>
              <a:rPr lang="en" sz="1900" i="0" u="none" strike="noStrike" cap="none" dirty="0">
                <a:solidFill>
                  <a:srgbClr val="FFFFFF"/>
                </a:solidFill>
                <a:latin typeface="Georgia"/>
                <a:ea typeface="Georgia"/>
                <a:cs typeface="Georgia"/>
                <a:sym typeface="Georgia"/>
              </a:rPr>
              <a:t> Token Economics</a:t>
            </a:r>
            <a:endParaRPr sz="1400" i="0" u="none" strike="noStrike" cap="none" dirty="0">
              <a:solidFill>
                <a:srgbClr val="000000"/>
              </a:solidFill>
              <a:latin typeface="Georgia"/>
              <a:ea typeface="Georgia"/>
              <a:cs typeface="Georgia"/>
              <a:sym typeface="Georgia"/>
            </a:endParaRPr>
          </a:p>
        </p:txBody>
      </p:sp>
      <p:pic>
        <p:nvPicPr>
          <p:cNvPr id="133" name="Google Shape;133;p20" descr="preencoded.png"/>
          <p:cNvPicPr preferRelativeResize="0"/>
          <p:nvPr/>
        </p:nvPicPr>
        <p:blipFill rotWithShape="1">
          <a:blip r:embed="rId4">
            <a:alphaModFix/>
          </a:blip>
          <a:srcRect/>
          <a:stretch/>
        </p:blipFill>
        <p:spPr>
          <a:xfrm>
            <a:off x="925108" y="1684276"/>
            <a:ext cx="707054" cy="549931"/>
          </a:xfrm>
          <a:prstGeom prst="rect">
            <a:avLst/>
          </a:prstGeom>
          <a:noFill/>
          <a:ln>
            <a:noFill/>
          </a:ln>
        </p:spPr>
      </p:pic>
      <p:sp>
        <p:nvSpPr>
          <p:cNvPr id="134" name="Google Shape;134;p20"/>
          <p:cNvSpPr/>
          <p:nvPr/>
        </p:nvSpPr>
        <p:spPr>
          <a:xfrm>
            <a:off x="302462" y="2566755"/>
            <a:ext cx="1948328" cy="32362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i="0" u="none" strike="noStrike" cap="none">
                <a:solidFill>
                  <a:srgbClr val="FFFFFF"/>
                </a:solidFill>
                <a:latin typeface="Roboto"/>
                <a:ea typeface="Roboto"/>
                <a:cs typeface="Roboto"/>
                <a:sym typeface="Roboto"/>
              </a:rPr>
              <a:t>INITIAL TOKEN OFFERING (ITO)</a:t>
            </a: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a:off x="302462" y="2946842"/>
            <a:ext cx="1948328" cy="12060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US" sz="1000" b="0" i="0" u="none" strike="noStrike" cap="none" dirty="0">
                <a:solidFill>
                  <a:srgbClr val="FFFFFF"/>
                </a:solidFill>
                <a:latin typeface="Roboto Slab"/>
                <a:ea typeface="Roboto Slab"/>
                <a:cs typeface="Roboto Slab"/>
                <a:sym typeface="Roboto Slab"/>
              </a:rPr>
              <a:t>Factum</a:t>
            </a:r>
            <a:r>
              <a:rPr lang="en" sz="1000" b="0" i="0" u="none" strike="noStrike" cap="none" dirty="0">
                <a:solidFill>
                  <a:srgbClr val="FFFFFF"/>
                </a:solidFill>
                <a:latin typeface="Roboto Slab"/>
                <a:ea typeface="Roboto Slab"/>
                <a:cs typeface="Roboto Slab"/>
                <a:sym typeface="Roboto Slab"/>
              </a:rPr>
              <a:t> begins with an ITO, establishing a base token supply that will gradually be released over time. No tokens are reserved for founders or early investors, ensuring fairness.</a:t>
            </a:r>
            <a:endParaRPr sz="1400" b="0" i="0" u="none" strike="noStrike" cap="none" dirty="0">
              <a:solidFill>
                <a:srgbClr val="000000"/>
              </a:solidFill>
              <a:latin typeface="Arial"/>
              <a:ea typeface="Arial"/>
              <a:cs typeface="Arial"/>
              <a:sym typeface="Arial"/>
            </a:endParaRPr>
          </a:p>
        </p:txBody>
      </p:sp>
      <p:pic>
        <p:nvPicPr>
          <p:cNvPr id="136" name="Google Shape;136;p20" descr="preencoded.png"/>
          <p:cNvPicPr preferRelativeResize="0"/>
          <p:nvPr/>
        </p:nvPicPr>
        <p:blipFill rotWithShape="1">
          <a:blip r:embed="rId5">
            <a:alphaModFix/>
          </a:blip>
          <a:srcRect/>
          <a:stretch/>
        </p:blipFill>
        <p:spPr>
          <a:xfrm>
            <a:off x="3087785" y="1667540"/>
            <a:ext cx="778474" cy="592783"/>
          </a:xfrm>
          <a:prstGeom prst="rect">
            <a:avLst/>
          </a:prstGeom>
          <a:noFill/>
          <a:ln>
            <a:noFill/>
          </a:ln>
        </p:spPr>
      </p:pic>
      <p:sp>
        <p:nvSpPr>
          <p:cNvPr id="137" name="Google Shape;137;p20"/>
          <p:cNvSpPr/>
          <p:nvPr/>
        </p:nvSpPr>
        <p:spPr>
          <a:xfrm>
            <a:off x="2510400" y="2566755"/>
            <a:ext cx="1924760" cy="32362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i="0" u="none" strike="noStrike" cap="none">
                <a:solidFill>
                  <a:srgbClr val="FFFFFF"/>
                </a:solidFill>
                <a:latin typeface="Roboto"/>
                <a:ea typeface="Roboto"/>
                <a:cs typeface="Roboto"/>
                <a:sym typeface="Roboto"/>
              </a:rPr>
              <a:t>BLOCK REWARDS AND INFLATION CONTROL</a:t>
            </a: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a:off x="2510400" y="2946842"/>
            <a:ext cx="1924760" cy="15506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 sz="1000" b="0" i="0" u="none" strike="noStrike" cap="none">
                <a:solidFill>
                  <a:srgbClr val="FFFFFF"/>
                </a:solidFill>
                <a:latin typeface="Roboto Slab"/>
                <a:ea typeface="Roboto Slab"/>
                <a:cs typeface="Roboto Slab"/>
                <a:sym typeface="Roboto Slab"/>
              </a:rPr>
              <a:t>Each published block generates a fixed reward distributed between submitters and validators. To manage inflation, rewards decrease over time, aligning token supply with platform activity for sustainable growth.</a:t>
            </a:r>
            <a:endParaRPr sz="1400" b="0" i="0" u="none" strike="noStrike" cap="none">
              <a:solidFill>
                <a:srgbClr val="000000"/>
              </a:solidFill>
              <a:latin typeface="Arial"/>
              <a:ea typeface="Arial"/>
              <a:cs typeface="Arial"/>
              <a:sym typeface="Arial"/>
            </a:endParaRPr>
          </a:p>
        </p:txBody>
      </p:sp>
      <p:pic>
        <p:nvPicPr>
          <p:cNvPr id="139" name="Google Shape;139;p20" descr="preencoded.png"/>
          <p:cNvPicPr preferRelativeResize="0"/>
          <p:nvPr/>
        </p:nvPicPr>
        <p:blipFill rotWithShape="1">
          <a:blip r:embed="rId6">
            <a:alphaModFix/>
          </a:blip>
          <a:srcRect/>
          <a:stretch/>
        </p:blipFill>
        <p:spPr>
          <a:xfrm>
            <a:off x="5284354" y="1736836"/>
            <a:ext cx="735622" cy="464227"/>
          </a:xfrm>
          <a:prstGeom prst="rect">
            <a:avLst/>
          </a:prstGeom>
          <a:noFill/>
          <a:ln>
            <a:noFill/>
          </a:ln>
        </p:spPr>
      </p:pic>
      <p:sp>
        <p:nvSpPr>
          <p:cNvPr id="140" name="Google Shape;140;p20"/>
          <p:cNvSpPr/>
          <p:nvPr/>
        </p:nvSpPr>
        <p:spPr>
          <a:xfrm>
            <a:off x="4667273" y="2566755"/>
            <a:ext cx="2003321" cy="16181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i="0" u="none" strike="noStrike" cap="none">
                <a:solidFill>
                  <a:srgbClr val="FFFFFF"/>
                </a:solidFill>
                <a:latin typeface="Roboto"/>
                <a:ea typeface="Roboto"/>
                <a:cs typeface="Roboto"/>
                <a:sym typeface="Roboto"/>
              </a:rPr>
              <a:t>SUBMITTER REWARDS</a:t>
            </a:r>
            <a:endParaRPr sz="1400" b="0" i="0" u="none" strike="noStrike" cap="none">
              <a:solidFill>
                <a:srgbClr val="000000"/>
              </a:solidFill>
              <a:latin typeface="Arial"/>
              <a:ea typeface="Arial"/>
              <a:cs typeface="Arial"/>
              <a:sym typeface="Arial"/>
            </a:endParaRPr>
          </a:p>
        </p:txBody>
      </p:sp>
      <p:sp>
        <p:nvSpPr>
          <p:cNvPr id="141" name="Google Shape;141;p20"/>
          <p:cNvSpPr/>
          <p:nvPr/>
        </p:nvSpPr>
        <p:spPr>
          <a:xfrm>
            <a:off x="4667273" y="2785031"/>
            <a:ext cx="2003321" cy="15506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 sz="1000" b="0" i="0" u="none" strike="noStrike" cap="none">
                <a:solidFill>
                  <a:srgbClr val="FFFFFF"/>
                </a:solidFill>
                <a:latin typeface="Roboto Slab"/>
                <a:ea typeface="Roboto Slab"/>
                <a:cs typeface="Roboto Slab"/>
                <a:sym typeface="Roboto Slab"/>
              </a:rPr>
              <a:t>High-quality content earns a larger share of block rewards. False or low-quality content results in reduced or no rewards and potential penalties through slashing. Users can also submit content to disprove it, combating misinformation.</a:t>
            </a:r>
            <a:endParaRPr sz="1400" b="0" i="0" u="none" strike="noStrike" cap="none">
              <a:solidFill>
                <a:srgbClr val="000000"/>
              </a:solidFill>
              <a:latin typeface="Arial"/>
              <a:ea typeface="Arial"/>
              <a:cs typeface="Arial"/>
              <a:sym typeface="Arial"/>
            </a:endParaRPr>
          </a:p>
        </p:txBody>
      </p:sp>
      <p:pic>
        <p:nvPicPr>
          <p:cNvPr id="142" name="Google Shape;142;p20" descr="preencoded.png"/>
          <p:cNvPicPr preferRelativeResize="0"/>
          <p:nvPr/>
        </p:nvPicPr>
        <p:blipFill rotWithShape="1">
          <a:blip r:embed="rId7">
            <a:alphaModFix/>
          </a:blip>
          <a:srcRect/>
          <a:stretch/>
        </p:blipFill>
        <p:spPr>
          <a:xfrm>
            <a:off x="7513569" y="1642429"/>
            <a:ext cx="714196" cy="635635"/>
          </a:xfrm>
          <a:prstGeom prst="rect">
            <a:avLst/>
          </a:prstGeom>
          <a:noFill/>
          <a:ln>
            <a:noFill/>
          </a:ln>
        </p:spPr>
      </p:pic>
      <p:sp>
        <p:nvSpPr>
          <p:cNvPr id="143" name="Google Shape;143;p20"/>
          <p:cNvSpPr/>
          <p:nvPr/>
        </p:nvSpPr>
        <p:spPr>
          <a:xfrm>
            <a:off x="6883068" y="2566755"/>
            <a:ext cx="1964040" cy="323620"/>
          </a:xfrm>
          <a:prstGeom prst="rect">
            <a:avLst/>
          </a:prstGeom>
          <a:noFill/>
          <a:ln>
            <a:noFill/>
          </a:ln>
        </p:spPr>
        <p:txBody>
          <a:bodyPr spcFirstLastPara="1" wrap="square" lIns="0" tIns="0" rIns="0" bIns="0" anchor="t" anchorCtr="0">
            <a:noAutofit/>
          </a:bodyPr>
          <a:lstStyle/>
          <a:p>
            <a:pPr marL="0" marR="0" lvl="0" indent="0" algn="ctr" rtl="0">
              <a:lnSpc>
                <a:spcPct val="134920"/>
              </a:lnSpc>
              <a:spcBef>
                <a:spcPts val="0"/>
              </a:spcBef>
              <a:spcAft>
                <a:spcPts val="0"/>
              </a:spcAft>
              <a:buClr>
                <a:srgbClr val="FFFFFF"/>
              </a:buClr>
              <a:buSzPts val="900"/>
              <a:buFont typeface="Roboto"/>
              <a:buNone/>
            </a:pPr>
            <a:r>
              <a:rPr lang="en" sz="900" b="1" i="0" u="none" strike="noStrike" cap="none">
                <a:solidFill>
                  <a:srgbClr val="FFFFFF"/>
                </a:solidFill>
                <a:latin typeface="Roboto"/>
                <a:ea typeface="Roboto"/>
                <a:cs typeface="Roboto"/>
                <a:sym typeface="Roboto"/>
              </a:rPr>
              <a:t>VALIDATOR REWARDS AND SLASHING</a:t>
            </a:r>
            <a:endParaRPr sz="1400" b="0" i="0" u="none" strike="noStrike" cap="none">
              <a:solidFill>
                <a:srgbClr val="000000"/>
              </a:solidFill>
              <a:latin typeface="Arial"/>
              <a:ea typeface="Arial"/>
              <a:cs typeface="Arial"/>
              <a:sym typeface="Arial"/>
            </a:endParaRPr>
          </a:p>
        </p:txBody>
      </p:sp>
      <p:sp>
        <p:nvSpPr>
          <p:cNvPr id="144" name="Google Shape;144;p20"/>
          <p:cNvSpPr/>
          <p:nvPr/>
        </p:nvSpPr>
        <p:spPr>
          <a:xfrm>
            <a:off x="6883068" y="2946842"/>
            <a:ext cx="1964040" cy="1378399"/>
          </a:xfrm>
          <a:prstGeom prst="rect">
            <a:avLst/>
          </a:prstGeom>
          <a:noFill/>
          <a:ln>
            <a:noFill/>
          </a:ln>
        </p:spPr>
        <p:txBody>
          <a:bodyPr spcFirstLastPara="1" wrap="square" lIns="0" tIns="0" rIns="0" bIns="0" anchor="t" anchorCtr="0">
            <a:noAutofit/>
          </a:bodyPr>
          <a:lstStyle/>
          <a:p>
            <a:pPr marL="0" marR="0" lvl="0" indent="0" algn="ctr" rtl="0">
              <a:lnSpc>
                <a:spcPct val="142039"/>
              </a:lnSpc>
              <a:spcBef>
                <a:spcPts val="0"/>
              </a:spcBef>
              <a:spcAft>
                <a:spcPts val="0"/>
              </a:spcAft>
              <a:buClr>
                <a:srgbClr val="FFFFFF"/>
              </a:buClr>
              <a:buSzPts val="1000"/>
              <a:buFont typeface="Roboto Slab"/>
              <a:buNone/>
            </a:pPr>
            <a:r>
              <a:rPr lang="en" sz="1000" b="0" i="0" u="none" strike="noStrike" cap="none">
                <a:solidFill>
                  <a:srgbClr val="FFFFFF"/>
                </a:solidFill>
                <a:latin typeface="Roboto Slab"/>
                <a:ea typeface="Roboto Slab"/>
                <a:cs typeface="Roboto Slab"/>
                <a:sym typeface="Roboto Slab"/>
              </a:rPr>
              <a:t>Validators earn based on staked tokens and voting accuracy. Incorrect votes lead to slashing, where lost tokens are redistributed to correct validators, creating a self-balancing system that discourages manipulation.</a:t>
            </a:r>
            <a:endParaRPr sz="1400" b="0" i="0" u="none" strike="noStrike" cap="none">
              <a:solidFill>
                <a:srgbClr val="000000"/>
              </a:solidFill>
              <a:latin typeface="Arial"/>
              <a:ea typeface="Arial"/>
              <a:cs typeface="Arial"/>
              <a:sym typeface="Arial"/>
            </a:endParaRPr>
          </a:p>
        </p:txBody>
      </p:sp>
      <p:sp>
        <p:nvSpPr>
          <p:cNvPr id="145" name="Google Shape;145;p20"/>
          <p:cNvSpPr txBox="1"/>
          <p:nvPr/>
        </p:nvSpPr>
        <p:spPr>
          <a:xfrm>
            <a:off x="966951" y="712687"/>
            <a:ext cx="6096000"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D8D8D8"/>
                </a:solidFill>
                <a:latin typeface="Roboto"/>
                <a:ea typeface="Roboto"/>
                <a:cs typeface="Roboto"/>
                <a:sym typeface="Roboto"/>
              </a:rPr>
              <a:t>Initial ICO and slow release of tokens keeps the platform growing</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ABD2012C-4FBA-0B3C-62CA-242406353AC8}"/>
            </a:ext>
          </a:extLst>
        </p:cNvPr>
        <p:cNvGrpSpPr/>
        <p:nvPr/>
      </p:nvGrpSpPr>
      <p:grpSpPr>
        <a:xfrm>
          <a:off x="0" y="0"/>
          <a:ext cx="0" cy="0"/>
          <a:chOff x="0" y="0"/>
          <a:chExt cx="0" cy="0"/>
        </a:xfrm>
      </p:grpSpPr>
      <p:pic>
        <p:nvPicPr>
          <p:cNvPr id="131" name="Google Shape;131;p20" descr="preencoded.png">
            <a:extLst>
              <a:ext uri="{FF2B5EF4-FFF2-40B4-BE49-F238E27FC236}">
                <a16:creationId xmlns:a16="http://schemas.microsoft.com/office/drawing/2014/main" id="{9F36021D-F6B9-5CD7-6DEB-8CFEE1597891}"/>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132" name="Google Shape;132;p20">
            <a:extLst>
              <a:ext uri="{FF2B5EF4-FFF2-40B4-BE49-F238E27FC236}">
                <a16:creationId xmlns:a16="http://schemas.microsoft.com/office/drawing/2014/main" id="{2FB5C420-BF83-2107-E617-F5014BBA7B74}"/>
              </a:ext>
            </a:extLst>
          </p:cNvPr>
          <p:cNvSpPr/>
          <p:nvPr/>
        </p:nvSpPr>
        <p:spPr>
          <a:xfrm>
            <a:off x="357098" y="299739"/>
            <a:ext cx="9141714" cy="273738"/>
          </a:xfrm>
          <a:prstGeom prst="rect">
            <a:avLst/>
          </a:prstGeom>
          <a:noFill/>
          <a:ln>
            <a:noFill/>
          </a:ln>
        </p:spPr>
        <p:txBody>
          <a:bodyPr spcFirstLastPara="1" wrap="square" lIns="0" tIns="0" rIns="0" bIns="0" anchor="t" anchorCtr="0">
            <a:noAutofit/>
          </a:bodyPr>
          <a:lstStyle/>
          <a:p>
            <a:pPr marL="0" marR="0" lvl="0" indent="0" algn="l" rtl="0">
              <a:lnSpc>
                <a:spcPct val="113630"/>
              </a:lnSpc>
              <a:spcBef>
                <a:spcPts val="0"/>
              </a:spcBef>
              <a:spcAft>
                <a:spcPts val="0"/>
              </a:spcAft>
              <a:buClr>
                <a:srgbClr val="FFFFFF"/>
              </a:buClr>
              <a:buSzPts val="1900"/>
              <a:buFont typeface="Roboto Slab"/>
              <a:buNone/>
            </a:pPr>
            <a:r>
              <a:rPr lang="en-US" sz="1900" i="0" u="none" strike="noStrike" cap="none" dirty="0">
                <a:solidFill>
                  <a:srgbClr val="FFFFFF"/>
                </a:solidFill>
                <a:latin typeface="Georgia"/>
                <a:ea typeface="Georgia"/>
                <a:cs typeface="Georgia"/>
                <a:sym typeface="Georgia"/>
              </a:rPr>
              <a:t>Competitive Analysis</a:t>
            </a:r>
            <a:endParaRPr sz="1400" i="0" u="none" strike="noStrike" cap="none" dirty="0">
              <a:solidFill>
                <a:srgbClr val="000000"/>
              </a:solidFill>
              <a:latin typeface="Georgia"/>
              <a:ea typeface="Georgia"/>
              <a:cs typeface="Georgia"/>
              <a:sym typeface="Georgia"/>
            </a:endParaRPr>
          </a:p>
        </p:txBody>
      </p:sp>
      <p:sp>
        <p:nvSpPr>
          <p:cNvPr id="145" name="Google Shape;145;p20">
            <a:extLst>
              <a:ext uri="{FF2B5EF4-FFF2-40B4-BE49-F238E27FC236}">
                <a16:creationId xmlns:a16="http://schemas.microsoft.com/office/drawing/2014/main" id="{1D5E7E05-1C2A-7422-8A24-F690138E5CE9}"/>
              </a:ext>
            </a:extLst>
          </p:cNvPr>
          <p:cNvSpPr txBox="1"/>
          <p:nvPr/>
        </p:nvSpPr>
        <p:spPr>
          <a:xfrm>
            <a:off x="966951" y="712687"/>
            <a:ext cx="6781386" cy="284663"/>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US" sz="1400" dirty="0">
                <a:solidFill>
                  <a:schemeClr val="dk1"/>
                </a:solidFill>
                <a:latin typeface="Georgia"/>
                <a:ea typeface="Georgia"/>
                <a:cs typeface="Georgia"/>
                <a:sym typeface="Georgia"/>
              </a:rPr>
              <a:t>Factum’s POA and POS validation mechanisms set it apart from competitors</a:t>
            </a:r>
          </a:p>
        </p:txBody>
      </p:sp>
      <p:graphicFrame>
        <p:nvGraphicFramePr>
          <p:cNvPr id="2" name="Table 1">
            <a:extLst>
              <a:ext uri="{FF2B5EF4-FFF2-40B4-BE49-F238E27FC236}">
                <a16:creationId xmlns:a16="http://schemas.microsoft.com/office/drawing/2014/main" id="{C995EF23-C5F5-0706-D874-19D905B362EA}"/>
              </a:ext>
            </a:extLst>
          </p:cNvPr>
          <p:cNvGraphicFramePr>
            <a:graphicFrameLocks noGrp="1"/>
          </p:cNvGraphicFramePr>
          <p:nvPr/>
        </p:nvGraphicFramePr>
        <p:xfrm>
          <a:off x="311150" y="1152525"/>
          <a:ext cx="8822200" cy="3649135"/>
        </p:xfrm>
        <a:graphic>
          <a:graphicData uri="http://schemas.openxmlformats.org/drawingml/2006/table">
            <a:tbl>
              <a:tblPr>
                <a:noFill/>
                <a:tableStyleId>{81A1F82C-6054-41A6-B025-4985BEEFFF04}</a:tableStyleId>
              </a:tblPr>
              <a:tblGrid>
                <a:gridCol w="837750">
                  <a:extLst>
                    <a:ext uri="{9D8B030D-6E8A-4147-A177-3AD203B41FA5}">
                      <a16:colId xmlns:a16="http://schemas.microsoft.com/office/drawing/2014/main" val="2391342944"/>
                    </a:ext>
                  </a:extLst>
                </a:gridCol>
                <a:gridCol w="3048175">
                  <a:extLst>
                    <a:ext uri="{9D8B030D-6E8A-4147-A177-3AD203B41FA5}">
                      <a16:colId xmlns:a16="http://schemas.microsoft.com/office/drawing/2014/main" val="46741665"/>
                    </a:ext>
                  </a:extLst>
                </a:gridCol>
                <a:gridCol w="2035650">
                  <a:extLst>
                    <a:ext uri="{9D8B030D-6E8A-4147-A177-3AD203B41FA5}">
                      <a16:colId xmlns:a16="http://schemas.microsoft.com/office/drawing/2014/main" val="850137311"/>
                    </a:ext>
                  </a:extLst>
                </a:gridCol>
                <a:gridCol w="2900625">
                  <a:extLst>
                    <a:ext uri="{9D8B030D-6E8A-4147-A177-3AD203B41FA5}">
                      <a16:colId xmlns:a16="http://schemas.microsoft.com/office/drawing/2014/main" val="2956511330"/>
                    </a:ext>
                  </a:extLst>
                </a:gridCol>
              </a:tblGrid>
              <a:tr h="304325">
                <a:tc>
                  <a:txBody>
                    <a:bodyPr/>
                    <a:lstStyle/>
                    <a:p>
                      <a:pPr marL="0" lvl="0" indent="0" algn="l" rtl="0">
                        <a:lnSpc>
                          <a:spcPct val="115000"/>
                        </a:lnSpc>
                        <a:spcBef>
                          <a:spcPts val="0"/>
                        </a:spcBef>
                        <a:spcAft>
                          <a:spcPts val="0"/>
                        </a:spcAft>
                        <a:buNone/>
                      </a:pPr>
                      <a:r>
                        <a:rPr lang="en" sz="1000" b="1" dirty="0">
                          <a:solidFill>
                            <a:schemeClr val="accent2"/>
                          </a:solidFill>
                          <a:latin typeface="Roboto"/>
                          <a:ea typeface="Roboto"/>
                          <a:cs typeface="Roboto"/>
                          <a:sym typeface="Roboto"/>
                        </a:rPr>
                        <a:t>Competitor</a:t>
                      </a:r>
                      <a:endParaRPr sz="1000" b="1"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dirty="0">
                          <a:solidFill>
                            <a:schemeClr val="accent2"/>
                          </a:solidFill>
                          <a:latin typeface="Roboto"/>
                          <a:ea typeface="Roboto"/>
                          <a:cs typeface="Roboto"/>
                          <a:sym typeface="Roboto"/>
                        </a:rPr>
                        <a:t>Approach</a:t>
                      </a:r>
                      <a:endParaRPr sz="1000" b="1"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chemeClr val="accent2"/>
                          </a:solidFill>
                          <a:latin typeface="Roboto"/>
                          <a:ea typeface="Roboto"/>
                          <a:cs typeface="Roboto"/>
                          <a:sym typeface="Roboto"/>
                        </a:rPr>
                        <a:t>Strengths</a:t>
                      </a:r>
                      <a:endParaRPr sz="1000" b="1">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b="1">
                          <a:solidFill>
                            <a:schemeClr val="accent2"/>
                          </a:solidFill>
                          <a:latin typeface="Roboto"/>
                          <a:ea typeface="Roboto"/>
                          <a:cs typeface="Roboto"/>
                          <a:sym typeface="Roboto"/>
                        </a:rPr>
                        <a:t>Weaknesses</a:t>
                      </a:r>
                      <a:endParaRPr sz="1000" b="1">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749127969"/>
                  </a:ext>
                </a:extLst>
              </a:tr>
              <a:tr h="451600">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Factom</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Uses blockchain to preserve the integrity of documents, ensuring immutability.</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Strong at securing static data and document integrity.</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Not suitable for real-time social media and news content validation.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82604224"/>
                  </a:ext>
                </a:extLst>
              </a:tr>
              <a:tr h="488750">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Safe.press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Provides a blockchain-based 'digital seal of approval' to verify news articles (trusted sources).</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Ensures authenticity from established media.</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Lacks a decentralized, community verification mechanism, limiting user participation.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228984407"/>
                  </a:ext>
                </a:extLst>
              </a:tr>
              <a:tr h="451600">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Minds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Decentralized social platform supporting free speech with minimal content restrictions.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Encourages user engagement and free expression.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Prone to misinformation due to the absence of a structured content verification process.</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494179046"/>
                  </a:ext>
                </a:extLst>
              </a:tr>
              <a:tr h="451600">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Steemit</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Content-sharing platform that uses a stake-weighted voting system to reward curation.</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Incentivizes user contributions and engagement.</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Focuses on rewards rather than validating the accuracy of information.</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403208141"/>
                  </a:ext>
                </a:extLst>
              </a:tr>
              <a:tr h="451600">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Mastodon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Decentralized social network where users join servers with different content moderation policies.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Offers a flexible approach to content moderation.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Lacks a standardized system for verifying information accuracy across the network.</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010946926"/>
                  </a:ext>
                </a:extLst>
              </a:tr>
              <a:tr h="598875">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Politifact and Snopes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Centralized fact-checking platforms relying on teams of researchers to validate information.</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accent2"/>
                          </a:solidFill>
                          <a:latin typeface="Roboto"/>
                          <a:ea typeface="Roboto"/>
                          <a:cs typeface="Roboto"/>
                          <a:sym typeface="Roboto"/>
                        </a:rPr>
                        <a:t>Reputable sources with experienced fact-checkers.</a:t>
                      </a:r>
                      <a:endParaRPr sz="100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solidFill>
                            <a:schemeClr val="accent2"/>
                          </a:solidFill>
                          <a:latin typeface="Roboto"/>
                          <a:ea typeface="Roboto"/>
                          <a:cs typeface="Roboto"/>
                          <a:sym typeface="Roboto"/>
                        </a:rPr>
                        <a:t>Centralized nature can lead to scalability issues and accusations of bias, especially during peak information periods.</a:t>
                      </a:r>
                      <a:endParaRPr sz="1000" dirty="0">
                        <a:solidFill>
                          <a:schemeClr val="accent2"/>
                        </a:solidFill>
                        <a:latin typeface="Roboto"/>
                        <a:ea typeface="Roboto"/>
                        <a:cs typeface="Roboto"/>
                        <a:sym typeface="Roboto"/>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081337138"/>
                  </a:ext>
                </a:extLst>
              </a:tr>
            </a:tbl>
          </a:graphicData>
        </a:graphic>
      </p:graphicFrame>
    </p:spTree>
    <p:extLst>
      <p:ext uri="{BB962C8B-B14F-4D97-AF65-F5344CB8AC3E}">
        <p14:creationId xmlns:p14="http://schemas.microsoft.com/office/powerpoint/2010/main" val="12331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4A355B31-0CEF-D6E6-99D5-DCD5C281A402}"/>
            </a:ext>
          </a:extLst>
        </p:cNvPr>
        <p:cNvGrpSpPr/>
        <p:nvPr/>
      </p:nvGrpSpPr>
      <p:grpSpPr>
        <a:xfrm>
          <a:off x="0" y="0"/>
          <a:ext cx="0" cy="0"/>
          <a:chOff x="0" y="0"/>
          <a:chExt cx="0" cy="0"/>
        </a:xfrm>
      </p:grpSpPr>
      <p:pic>
        <p:nvPicPr>
          <p:cNvPr id="131" name="Google Shape;131;p20" descr="preencoded.png">
            <a:extLst>
              <a:ext uri="{FF2B5EF4-FFF2-40B4-BE49-F238E27FC236}">
                <a16:creationId xmlns:a16="http://schemas.microsoft.com/office/drawing/2014/main" id="{BDCC7A3F-8EDB-6482-C93F-F9F753A386C3}"/>
              </a:ext>
            </a:extLst>
          </p:cNvPr>
          <p:cNvPicPr preferRelativeResize="0"/>
          <p:nvPr/>
        </p:nvPicPr>
        <p:blipFill rotWithShape="1">
          <a:blip r:embed="rId3">
            <a:alphaModFix/>
          </a:blip>
          <a:srcRect/>
          <a:stretch/>
        </p:blipFill>
        <p:spPr>
          <a:xfrm>
            <a:off x="357098" y="684120"/>
            <a:ext cx="292820" cy="28568"/>
          </a:xfrm>
          <a:prstGeom prst="rect">
            <a:avLst/>
          </a:prstGeom>
          <a:noFill/>
          <a:ln>
            <a:noFill/>
          </a:ln>
        </p:spPr>
      </p:pic>
      <p:sp>
        <p:nvSpPr>
          <p:cNvPr id="4" name="TextBox 3">
            <a:extLst>
              <a:ext uri="{FF2B5EF4-FFF2-40B4-BE49-F238E27FC236}">
                <a16:creationId xmlns:a16="http://schemas.microsoft.com/office/drawing/2014/main" id="{973595D2-FAB7-69EE-E3BB-C3C5865EA742}"/>
              </a:ext>
            </a:extLst>
          </p:cNvPr>
          <p:cNvSpPr txBox="1"/>
          <p:nvPr/>
        </p:nvSpPr>
        <p:spPr>
          <a:xfrm>
            <a:off x="357098" y="1272057"/>
            <a:ext cx="8324889" cy="3659913"/>
          </a:xfrm>
          <a:prstGeom prst="rect">
            <a:avLst/>
          </a:prstGeom>
          <a:noFill/>
        </p:spPr>
        <p:txBody>
          <a:bodyPr wrap="square">
            <a:spAutoFit/>
          </a:bodyPr>
          <a:lstStyle/>
          <a:p>
            <a:pPr marL="0" lvl="0" indent="0" algn="l" rtl="0">
              <a:lnSpc>
                <a:spcPct val="115000"/>
              </a:lnSpc>
              <a:spcBef>
                <a:spcPts val="1200"/>
              </a:spcBef>
              <a:spcAft>
                <a:spcPts val="0"/>
              </a:spcAft>
              <a:buNone/>
            </a:pPr>
            <a:r>
              <a:rPr lang="en-US" sz="1400" b="1" dirty="0">
                <a:solidFill>
                  <a:schemeClr val="dk1"/>
                </a:solidFill>
              </a:rPr>
              <a:t>Sustainability Strategy</a:t>
            </a:r>
          </a:p>
          <a:p>
            <a:pPr marL="457200" lvl="0" indent="-311150" algn="l" rtl="0">
              <a:lnSpc>
                <a:spcPct val="115000"/>
              </a:lnSpc>
              <a:spcBef>
                <a:spcPts val="1200"/>
              </a:spcBef>
              <a:spcAft>
                <a:spcPts val="0"/>
              </a:spcAft>
              <a:buClr>
                <a:schemeClr val="dk1"/>
              </a:buClr>
              <a:buSzPts val="1300"/>
              <a:buChar char="●"/>
            </a:pPr>
            <a:r>
              <a:rPr lang="en-US" sz="1400" dirty="0">
                <a:solidFill>
                  <a:schemeClr val="dk1"/>
                </a:solidFill>
              </a:rPr>
              <a:t>Uses energy-efficient Proof of Stake (</a:t>
            </a:r>
            <a:r>
              <a:rPr lang="en-US" sz="1400" dirty="0" err="1">
                <a:solidFill>
                  <a:schemeClr val="dk1"/>
                </a:solidFill>
              </a:rPr>
              <a:t>PoS</a:t>
            </a:r>
            <a:r>
              <a:rPr lang="en-US" sz="1400" dirty="0">
                <a:solidFill>
                  <a:schemeClr val="dk1"/>
                </a:solidFill>
              </a:rPr>
              <a:t>) instead of energy-intensive Proof of Work (PoW).</a:t>
            </a:r>
          </a:p>
          <a:p>
            <a:pPr marL="457200" lvl="0" indent="-311150" algn="l" rtl="0">
              <a:lnSpc>
                <a:spcPct val="115000"/>
              </a:lnSpc>
              <a:spcBef>
                <a:spcPts val="0"/>
              </a:spcBef>
              <a:spcAft>
                <a:spcPts val="0"/>
              </a:spcAft>
              <a:buClr>
                <a:schemeClr val="dk1"/>
              </a:buClr>
              <a:buSzPts val="1300"/>
              <a:buChar char="●"/>
            </a:pPr>
            <a:r>
              <a:rPr lang="en-US" sz="1400" dirty="0">
                <a:solidFill>
                  <a:schemeClr val="dk1"/>
                </a:solidFill>
              </a:rPr>
              <a:t>Optimizes processing with Merkle trees, batching content to minimize blockchain transactions and energy use.</a:t>
            </a:r>
          </a:p>
          <a:p>
            <a:pPr marL="457200" lvl="0" indent="-311150" algn="l" rtl="0">
              <a:lnSpc>
                <a:spcPct val="115000"/>
              </a:lnSpc>
              <a:spcBef>
                <a:spcPts val="0"/>
              </a:spcBef>
              <a:spcAft>
                <a:spcPts val="0"/>
              </a:spcAft>
              <a:buClr>
                <a:schemeClr val="dk1"/>
              </a:buClr>
              <a:buSzPts val="1300"/>
              <a:buChar char="●"/>
            </a:pPr>
            <a:r>
              <a:rPr lang="en-US" sz="1400" dirty="0">
                <a:solidFill>
                  <a:schemeClr val="dk1"/>
                </a:solidFill>
              </a:rPr>
              <a:t>Scales sustainably while aligning with carbon emission reduction goals.</a:t>
            </a:r>
          </a:p>
          <a:p>
            <a:pPr marL="0" lvl="0" indent="0" algn="l" rtl="0">
              <a:lnSpc>
                <a:spcPct val="115000"/>
              </a:lnSpc>
              <a:spcBef>
                <a:spcPts val="1200"/>
              </a:spcBef>
              <a:spcAft>
                <a:spcPts val="0"/>
              </a:spcAft>
              <a:buNone/>
            </a:pPr>
            <a:endParaRPr lang="en-US" sz="1400" b="1" dirty="0">
              <a:solidFill>
                <a:schemeClr val="dk1"/>
              </a:solidFill>
            </a:endParaRPr>
          </a:p>
          <a:p>
            <a:pPr marL="0" lvl="0" indent="0" algn="l" rtl="0">
              <a:lnSpc>
                <a:spcPct val="115000"/>
              </a:lnSpc>
              <a:spcBef>
                <a:spcPts val="1200"/>
              </a:spcBef>
              <a:spcAft>
                <a:spcPts val="0"/>
              </a:spcAft>
              <a:buNone/>
            </a:pPr>
            <a:r>
              <a:rPr lang="en-US" sz="1400" b="1" dirty="0">
                <a:solidFill>
                  <a:schemeClr val="dk1"/>
                </a:solidFill>
              </a:rPr>
              <a:t>Risk Assessment &amp; Mitigation</a:t>
            </a:r>
          </a:p>
          <a:p>
            <a:pPr marL="457200" lvl="0" indent="-311150" algn="l" rtl="0">
              <a:lnSpc>
                <a:spcPct val="115000"/>
              </a:lnSpc>
              <a:spcBef>
                <a:spcPts val="1200"/>
              </a:spcBef>
              <a:spcAft>
                <a:spcPts val="0"/>
              </a:spcAft>
              <a:buClr>
                <a:schemeClr val="dk1"/>
              </a:buClr>
              <a:buSzPts val="1300"/>
              <a:buChar char="●"/>
            </a:pPr>
            <a:r>
              <a:rPr lang="en-US" sz="1400" b="1" dirty="0">
                <a:solidFill>
                  <a:schemeClr val="dk1"/>
                </a:solidFill>
              </a:rPr>
              <a:t>Token Speculation:</a:t>
            </a:r>
            <a:r>
              <a:rPr lang="en-US" sz="1400" dirty="0">
                <a:solidFill>
                  <a:schemeClr val="dk1"/>
                </a:solidFill>
              </a:rPr>
              <a:t> Higher token value imposes costs on those spreading misinformation.</a:t>
            </a:r>
          </a:p>
          <a:p>
            <a:pPr marL="457200" lvl="0" indent="-311150" algn="l" rtl="0">
              <a:lnSpc>
                <a:spcPct val="115000"/>
              </a:lnSpc>
              <a:spcBef>
                <a:spcPts val="0"/>
              </a:spcBef>
              <a:spcAft>
                <a:spcPts val="0"/>
              </a:spcAft>
              <a:buClr>
                <a:schemeClr val="dk1"/>
              </a:buClr>
              <a:buSzPts val="1300"/>
              <a:buChar char="●"/>
            </a:pPr>
            <a:r>
              <a:rPr lang="en-US" sz="1400" b="1" dirty="0">
                <a:solidFill>
                  <a:schemeClr val="dk1"/>
                </a:solidFill>
              </a:rPr>
              <a:t>Safeguards Against Manipulation:</a:t>
            </a:r>
            <a:r>
              <a:rPr lang="en-US" sz="1400" dirty="0">
                <a:solidFill>
                  <a:schemeClr val="dk1"/>
                </a:solidFill>
              </a:rPr>
              <a:t> Uses machine learning to detect low-quality submissions; prioritizes high-trust content.</a:t>
            </a:r>
          </a:p>
          <a:p>
            <a:pPr marL="457200" lvl="0" indent="-311150" algn="l" rtl="0">
              <a:lnSpc>
                <a:spcPct val="115000"/>
              </a:lnSpc>
              <a:spcBef>
                <a:spcPts val="0"/>
              </a:spcBef>
              <a:spcAft>
                <a:spcPts val="0"/>
              </a:spcAft>
              <a:buClr>
                <a:schemeClr val="dk1"/>
              </a:buClr>
              <a:buSzPts val="1300"/>
              <a:buChar char="●"/>
            </a:pPr>
            <a:r>
              <a:rPr lang="en-US" sz="1400" b="1" dirty="0">
                <a:solidFill>
                  <a:schemeClr val="dk1"/>
                </a:solidFill>
              </a:rPr>
              <a:t>Decentralization Balance:</a:t>
            </a:r>
            <a:r>
              <a:rPr lang="en-US" sz="1400" dirty="0">
                <a:solidFill>
                  <a:schemeClr val="dk1"/>
                </a:solidFill>
              </a:rPr>
              <a:t> Combines decentralized </a:t>
            </a:r>
            <a:r>
              <a:rPr lang="en-US" sz="1400" dirty="0" err="1">
                <a:solidFill>
                  <a:schemeClr val="dk1"/>
                </a:solidFill>
              </a:rPr>
              <a:t>PoS</a:t>
            </a:r>
            <a:r>
              <a:rPr lang="en-US" sz="1400" dirty="0">
                <a:solidFill>
                  <a:schemeClr val="dk1"/>
                </a:solidFill>
              </a:rPr>
              <a:t> for community input with centralized </a:t>
            </a:r>
            <a:r>
              <a:rPr lang="en-US" sz="1400" dirty="0" err="1">
                <a:solidFill>
                  <a:schemeClr val="dk1"/>
                </a:solidFill>
              </a:rPr>
              <a:t>PoA</a:t>
            </a:r>
            <a:r>
              <a:rPr lang="en-US" sz="1400" dirty="0">
                <a:solidFill>
                  <a:schemeClr val="dk1"/>
                </a:solidFill>
              </a:rPr>
              <a:t> to guard against complex attacks.</a:t>
            </a:r>
          </a:p>
        </p:txBody>
      </p:sp>
      <p:sp>
        <p:nvSpPr>
          <p:cNvPr id="5" name="Google Shape;157;p22">
            <a:extLst>
              <a:ext uri="{FF2B5EF4-FFF2-40B4-BE49-F238E27FC236}">
                <a16:creationId xmlns:a16="http://schemas.microsoft.com/office/drawing/2014/main" id="{27C5936B-BF3C-093A-EABC-E0587A9CEA9F}"/>
              </a:ext>
            </a:extLst>
          </p:cNvPr>
          <p:cNvSpPr txBox="1"/>
          <p:nvPr/>
        </p:nvSpPr>
        <p:spPr>
          <a:xfrm>
            <a:off x="256404" y="419"/>
            <a:ext cx="6392100" cy="75171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en" sz="1900" dirty="0">
                <a:solidFill>
                  <a:schemeClr val="dk1"/>
                </a:solidFill>
                <a:latin typeface="Georgia"/>
                <a:ea typeface="Georgia"/>
                <a:cs typeface="Georgia"/>
                <a:sym typeface="Georgia"/>
              </a:rPr>
              <a:t>Sustainability &amp; Risk Mitigation in </a:t>
            </a:r>
            <a:r>
              <a:rPr lang="en-US" sz="1900" dirty="0">
                <a:solidFill>
                  <a:schemeClr val="dk1"/>
                </a:solidFill>
                <a:latin typeface="Georgia"/>
                <a:ea typeface="Georgia"/>
                <a:cs typeface="Georgia"/>
                <a:sym typeface="Georgia"/>
              </a:rPr>
              <a:t>Factum</a:t>
            </a:r>
            <a:endParaRPr sz="1900" dirty="0">
              <a:solidFill>
                <a:schemeClr val="dk2"/>
              </a:solidFill>
              <a:latin typeface="Georgia"/>
              <a:ea typeface="Georgia"/>
              <a:cs typeface="Georgia"/>
              <a:sym typeface="Georgia"/>
            </a:endParaRPr>
          </a:p>
        </p:txBody>
      </p:sp>
    </p:spTree>
    <p:extLst>
      <p:ext uri="{BB962C8B-B14F-4D97-AF65-F5344CB8AC3E}">
        <p14:creationId xmlns:p14="http://schemas.microsoft.com/office/powerpoint/2010/main" val="3467449668"/>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1407</Words>
  <Application>Microsoft Macintosh PowerPoint</Application>
  <PresentationFormat>On-screen Show (16:9)</PresentationFormat>
  <Paragraphs>204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Roboto</vt:lpstr>
      <vt:lpstr>Georgia</vt:lpstr>
      <vt:lpstr>DM Sans</vt:lpstr>
      <vt:lpstr>Calibri</vt:lpstr>
      <vt:lpstr>Roboto Slab</vt:lpstr>
      <vt:lpstr>Simple Dark</vt:lpstr>
      <vt:lpstr>PowerPoint Presentation</vt:lpstr>
      <vt:lpstr>PowerPoint Presentation</vt:lpstr>
      <vt:lpstr>Misinformation is a pervasive issue in the digital 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 Ondaatje</cp:lastModifiedBy>
  <cp:revision>4</cp:revision>
  <dcterms:modified xsi:type="dcterms:W3CDTF">2025-03-28T20:12:17Z</dcterms:modified>
</cp:coreProperties>
</file>