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DB829-7C13-231E-880C-A307C5B76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455" y="991365"/>
            <a:ext cx="10921281" cy="2380828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bg1"/>
                </a:solidFill>
              </a:rPr>
              <a:t>B</a:t>
            </a:r>
            <a:r>
              <a:rPr lang="en-IN" sz="4100" dirty="0">
                <a:solidFill>
                  <a:schemeClr val="bg1"/>
                </a:solidFill>
              </a:rPr>
              <a:t>anking – </a:t>
            </a:r>
            <a:r>
              <a:rPr lang="en-IN" sz="4800" b="1" dirty="0">
                <a:solidFill>
                  <a:schemeClr val="bg1"/>
                </a:solidFill>
              </a:rPr>
              <a:t>C</a:t>
            </a:r>
            <a:r>
              <a:rPr lang="en-IN" sz="4100" dirty="0">
                <a:solidFill>
                  <a:schemeClr val="bg1"/>
                </a:solidFill>
              </a:rPr>
              <a:t>lient subscribe PREDICTION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D6F28-4188-AF66-6FB3-C29C7BDBD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0659" y="3658136"/>
            <a:ext cx="6316394" cy="632429"/>
          </a:xfrm>
        </p:spPr>
        <p:txBody>
          <a:bodyPr>
            <a:normAutofit fontScale="92500"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E</a:t>
            </a:r>
            <a:r>
              <a:rPr lang="en-IN" sz="2800" dirty="0">
                <a:solidFill>
                  <a:schemeClr val="bg1"/>
                </a:solidFill>
              </a:rPr>
              <a:t>colab </a:t>
            </a:r>
            <a:r>
              <a:rPr lang="en-IN" sz="2800" b="1" dirty="0">
                <a:solidFill>
                  <a:schemeClr val="bg1"/>
                </a:solidFill>
              </a:rPr>
              <a:t>r</a:t>
            </a:r>
            <a:r>
              <a:rPr lang="en-IN" sz="2800" dirty="0">
                <a:solidFill>
                  <a:schemeClr val="bg1"/>
                </a:solidFill>
              </a:rPr>
              <a:t>ecruitment </a:t>
            </a:r>
            <a:r>
              <a:rPr lang="en-IN" sz="2800" b="1" dirty="0">
                <a:solidFill>
                  <a:schemeClr val="bg1"/>
                </a:solidFill>
              </a:rPr>
              <a:t>h</a:t>
            </a:r>
            <a:r>
              <a:rPr lang="en-IN" sz="2800" dirty="0">
                <a:solidFill>
                  <a:schemeClr val="bg1"/>
                </a:solidFill>
              </a:rPr>
              <a:t>ackathon</a:t>
            </a:r>
            <a:endParaRPr lang="en-IN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Bank">
            <a:extLst>
              <a:ext uri="{FF2B5EF4-FFF2-40B4-BE49-F238E27FC236}">
                <a16:creationId xmlns:a16="http://schemas.microsoft.com/office/drawing/2014/main" id="{1EAA7CDB-4119-1848-9A24-AF9D9050A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2251" y="-159985"/>
            <a:ext cx="2899749" cy="289974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D78082-F5C1-D752-BBC7-2A748CA5C51D}"/>
              </a:ext>
            </a:extLst>
          </p:cNvPr>
          <p:cNvCxnSpPr>
            <a:cxnSpLocks/>
          </p:cNvCxnSpPr>
          <p:nvPr/>
        </p:nvCxnSpPr>
        <p:spPr>
          <a:xfrm>
            <a:off x="0" y="3528543"/>
            <a:ext cx="12191697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554D03-D9AE-43B1-919F-51D9DEDACD7D}"/>
              </a:ext>
            </a:extLst>
          </p:cNvPr>
          <p:cNvSpPr txBox="1"/>
          <p:nvPr/>
        </p:nvSpPr>
        <p:spPr>
          <a:xfrm>
            <a:off x="9509761" y="5496078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r>
              <a:rPr lang="en-IN" sz="1800" b="1" dirty="0"/>
              <a:t>ryamol K.</a:t>
            </a:r>
            <a:r>
              <a:rPr lang="en-IN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948887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8D226DA-E368-46E4-BF0C-D467A1E86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76A1B-278D-F4AB-5240-18401AB72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695" y="938717"/>
            <a:ext cx="8689157" cy="3541837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6600" dirty="0"/>
              <a:t>Thank you…!!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105F2EF-F4AA-488F-8E74-484FA0078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664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77BF0-4601-6931-0A6A-9244A0FE3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09" y="804519"/>
            <a:ext cx="3273282" cy="4431360"/>
          </a:xfrm>
        </p:spPr>
        <p:txBody>
          <a:bodyPr anchor="ctr">
            <a:normAutofit/>
          </a:bodyPr>
          <a:lstStyle/>
          <a:p>
            <a:r>
              <a:rPr lang="en-US" sz="6000" dirty="0"/>
              <a:t>P</a:t>
            </a:r>
            <a:r>
              <a:rPr lang="en-US" sz="3200" dirty="0"/>
              <a:t>roblem statement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EC274-4FD7-10C4-645A-6349EE2EF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971039" cy="443135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dirty="0">
                <a:latin typeface="Abadi Extra Light" panose="020B0604020202020204" pitchFamily="34" charset="0"/>
              </a:rPr>
              <a:t>Banking Institution wants to do an analysis on their historic data of the client interactions to identify and target possible term deposit subscribers.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36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B1E32-B185-DED7-1133-42D30978C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IN" sz="6600" dirty="0"/>
              <a:t>A</a:t>
            </a:r>
            <a:r>
              <a:rPr lang="en-IN" dirty="0"/>
              <a:t>genda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F00AE-35D2-3996-7871-C75220D2B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6697" y="960673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Import libraries</a:t>
            </a:r>
          </a:p>
          <a:p>
            <a:r>
              <a:rPr lang="en-IN" dirty="0">
                <a:latin typeface="Abadi Extra Light" panose="020B0204020104020204" pitchFamily="34" charset="0"/>
              </a:rPr>
              <a:t>EDA</a:t>
            </a:r>
          </a:p>
          <a:p>
            <a:r>
              <a:rPr lang="en-IN" dirty="0">
                <a:latin typeface="Abadi Extra Light" panose="020B0204020104020204" pitchFamily="34" charset="0"/>
              </a:rPr>
              <a:t>Data cleaning &amp; Manipulation</a:t>
            </a:r>
          </a:p>
          <a:p>
            <a:r>
              <a:rPr lang="en-IN" dirty="0">
                <a:latin typeface="Abadi Extra Light" panose="020B0204020104020204" pitchFamily="34" charset="0"/>
              </a:rPr>
              <a:t>Feature Engineering &amp; Model Building</a:t>
            </a:r>
          </a:p>
          <a:p>
            <a:r>
              <a:rPr lang="en-IN" dirty="0">
                <a:latin typeface="Abadi Extra Light" panose="020B0204020104020204" pitchFamily="34" charset="0"/>
              </a:rPr>
              <a:t>Model evaluation</a:t>
            </a:r>
          </a:p>
          <a:p>
            <a:r>
              <a:rPr lang="en-IN" dirty="0">
                <a:latin typeface="Abadi Extra Light" panose="020B0204020104020204" pitchFamily="34" charset="0"/>
              </a:rPr>
              <a:t>Performance matrix </a:t>
            </a: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endParaRPr lang="en-IN" dirty="0">
              <a:latin typeface="Abadi Extra Light" panose="020B0204020104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09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340793-6647-DE4C-A362-88C3F71F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345" y="1904850"/>
            <a:ext cx="3241820" cy="1514611"/>
          </a:xfrm>
        </p:spPr>
        <p:txBody>
          <a:bodyPr anchor="ctr">
            <a:normAutofit/>
          </a:bodyPr>
          <a:lstStyle/>
          <a:p>
            <a:r>
              <a:rPr lang="en-IN" sz="4800" b="1" dirty="0"/>
              <a:t>T</a:t>
            </a:r>
            <a:r>
              <a:rPr lang="en-IN" b="1" dirty="0"/>
              <a:t>he Data !!</a:t>
            </a:r>
            <a:endParaRPr lang="en-IN" dirty="0"/>
          </a:p>
        </p:txBody>
      </p:sp>
      <p:cxnSp>
        <p:nvCxnSpPr>
          <p:cNvPr id="3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EB1BD-E9DC-6453-5117-5D5D7DE7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effectLst/>
                <a:latin typeface="Abadi Extra Light" panose="020B0204020104020204" pitchFamily="34" charset="0"/>
              </a:rPr>
              <a:t>7 numeric values and 10 objects(categorical variable)</a:t>
            </a:r>
          </a:p>
          <a:p>
            <a:r>
              <a:rPr lang="en-US" dirty="0">
                <a:latin typeface="Abadi Extra Light" panose="020B0204020104020204" pitchFamily="34" charset="0"/>
              </a:rPr>
              <a:t>Shape of train set=(33908,17)</a:t>
            </a:r>
          </a:p>
          <a:p>
            <a:r>
              <a:rPr lang="en-US" dirty="0">
                <a:latin typeface="Abadi Extra Light" panose="020B0204020104020204" pitchFamily="34" charset="0"/>
              </a:rPr>
              <a:t>Shape of train set=(11303,16)</a:t>
            </a:r>
          </a:p>
          <a:p>
            <a:endParaRPr lang="en-IN" dirty="0"/>
          </a:p>
        </p:txBody>
      </p:sp>
      <p:pic>
        <p:nvPicPr>
          <p:cNvPr id="33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D89212F-51BE-1FD3-503B-21DC00AADD0A}"/>
              </a:ext>
            </a:extLst>
          </p:cNvPr>
          <p:cNvSpPr txBox="1"/>
          <p:nvPr/>
        </p:nvSpPr>
        <p:spPr>
          <a:xfrm>
            <a:off x="1294076" y="2862682"/>
            <a:ext cx="251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What we have !</a:t>
            </a:r>
          </a:p>
        </p:txBody>
      </p:sp>
    </p:spTree>
    <p:extLst>
      <p:ext uri="{BB962C8B-B14F-4D97-AF65-F5344CB8AC3E}">
        <p14:creationId xmlns:p14="http://schemas.microsoft.com/office/powerpoint/2010/main" val="3690305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76A1B-278D-F4AB-5240-18401AB72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20" y="2089524"/>
            <a:ext cx="3241820" cy="1064038"/>
          </a:xfrm>
        </p:spPr>
        <p:txBody>
          <a:bodyPr anchor="ctr">
            <a:normAutofit/>
          </a:bodyPr>
          <a:lstStyle/>
          <a:p>
            <a:r>
              <a:rPr lang="en-IN" sz="5400" dirty="0"/>
              <a:t>I</a:t>
            </a:r>
            <a:r>
              <a:rPr lang="en-IN" dirty="0"/>
              <a:t>nsights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926A-A4F4-C086-F9A8-45EE5968F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Majority of Numeric variables have outliers.</a:t>
            </a:r>
          </a:p>
          <a:p>
            <a:r>
              <a:rPr lang="en-IN" dirty="0">
                <a:latin typeface="Abadi Extra Light" panose="020B0204020104020204" pitchFamily="34" charset="0"/>
              </a:rPr>
              <a:t>The variable “</a:t>
            </a:r>
            <a:r>
              <a:rPr lang="en-IN" dirty="0" err="1">
                <a:latin typeface="Abadi Extra Light" panose="020B0204020104020204" pitchFamily="34" charset="0"/>
              </a:rPr>
              <a:t>pdays</a:t>
            </a:r>
            <a:r>
              <a:rPr lang="en-IN" dirty="0">
                <a:latin typeface="Abadi Extra Light" panose="020B0204020104020204" pitchFamily="34" charset="0"/>
              </a:rPr>
              <a:t>” doesn’t have any significant relation with target variable but does show a correlation with “previous”.</a:t>
            </a:r>
          </a:p>
          <a:p>
            <a:r>
              <a:rPr lang="en-US" dirty="0">
                <a:latin typeface="Abadi Extra Light" panose="020B0204020104020204" pitchFamily="34" charset="0"/>
              </a:rPr>
              <a:t>People with secondary education and tertiary education top the list for housing loans.</a:t>
            </a:r>
            <a:endParaRPr lang="en-IN" dirty="0">
              <a:latin typeface="Abadi Extra Light" panose="020B0204020104020204" pitchFamily="34" charset="0"/>
            </a:endParaRPr>
          </a:p>
          <a:p>
            <a:r>
              <a:rPr lang="en-US" dirty="0">
                <a:latin typeface="Abadi Extra Light" panose="020B0204020104020204" pitchFamily="34" charset="0"/>
              </a:rPr>
              <a:t>Negative balance account holders are more number in and are mostly nonsubscribers. We also see few subscribers who have negative balance. </a:t>
            </a:r>
          </a:p>
          <a:p>
            <a:r>
              <a:rPr lang="en-US" dirty="0">
                <a:latin typeface="Abadi Extra Light" panose="020B0204020104020204" pitchFamily="34" charset="0"/>
              </a:rPr>
              <a:t>People in the age group of 25 to 70 are mostly married. Divorcees and single people are less in age range of 60 &amp; 70.</a:t>
            </a:r>
          </a:p>
          <a:p>
            <a:r>
              <a:rPr lang="en-US" dirty="0">
                <a:latin typeface="Abadi Extra Light" panose="020B0204020104020204" pitchFamily="34" charset="0"/>
              </a:rPr>
              <a:t>Huge unbalance noticed for target variable.</a:t>
            </a:r>
            <a:endParaRPr lang="en-IN" dirty="0">
              <a:latin typeface="Abadi Extra Light" panose="020B0204020104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46503F-98B2-2E74-A309-B7AC68555679}"/>
              </a:ext>
            </a:extLst>
          </p:cNvPr>
          <p:cNvSpPr txBox="1"/>
          <p:nvPr/>
        </p:nvSpPr>
        <p:spPr>
          <a:xfrm>
            <a:off x="1724406" y="2931096"/>
            <a:ext cx="324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EDA </a:t>
            </a:r>
          </a:p>
        </p:txBody>
      </p:sp>
    </p:spTree>
    <p:extLst>
      <p:ext uri="{BB962C8B-B14F-4D97-AF65-F5344CB8AC3E}">
        <p14:creationId xmlns:p14="http://schemas.microsoft.com/office/powerpoint/2010/main" val="2671082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76A1B-278D-F4AB-5240-18401AB72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892" y="2078389"/>
            <a:ext cx="3241820" cy="1203527"/>
          </a:xfrm>
        </p:spPr>
        <p:txBody>
          <a:bodyPr anchor="ctr">
            <a:normAutofit/>
          </a:bodyPr>
          <a:lstStyle/>
          <a:p>
            <a:r>
              <a:rPr lang="en-IN" sz="5400" dirty="0"/>
              <a:t>D</a:t>
            </a:r>
            <a:r>
              <a:rPr lang="en-IN" dirty="0"/>
              <a:t>ata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926A-A4F4-C086-F9A8-45EE5968F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Removed </a:t>
            </a:r>
            <a:r>
              <a:rPr lang="en-IN" dirty="0" err="1">
                <a:latin typeface="Abadi Extra Light" panose="020B0204020104020204" pitchFamily="34" charset="0"/>
              </a:rPr>
              <a:t>variable”pday</a:t>
            </a:r>
            <a:r>
              <a:rPr lang="en-IN" dirty="0">
                <a:latin typeface="Abadi Extra Light" panose="020B0204020104020204" pitchFamily="34" charset="0"/>
              </a:rPr>
              <a:t>”</a:t>
            </a:r>
          </a:p>
          <a:p>
            <a:r>
              <a:rPr lang="en-IN" dirty="0">
                <a:latin typeface="Abadi Extra Light" panose="020B0204020104020204" pitchFamily="34" charset="0"/>
              </a:rPr>
              <a:t>changing required  for categorical values :</a:t>
            </a:r>
          </a:p>
          <a:p>
            <a:pPr marL="0" indent="0">
              <a:buNone/>
            </a:pPr>
            <a:r>
              <a:rPr lang="en-IN" dirty="0">
                <a:latin typeface="Abadi Extra Light" panose="020B0204020104020204" pitchFamily="34" charset="0"/>
              </a:rPr>
              <a:t>                       (a). admin. To admin </a:t>
            </a:r>
          </a:p>
          <a:p>
            <a:pPr marL="0" indent="0">
              <a:buNone/>
            </a:pPr>
            <a:r>
              <a:rPr lang="en-IN" dirty="0">
                <a:latin typeface="Abadi Extra Light" panose="020B0204020104020204" pitchFamily="34" charset="0"/>
              </a:rPr>
              <a:t>                       (b). “blue-collar” to “blue collar”.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32F4E9-E043-7AEF-02CA-BEBCBF944245}"/>
              </a:ext>
            </a:extLst>
          </p:cNvPr>
          <p:cNvSpPr txBox="1"/>
          <p:nvPr/>
        </p:nvSpPr>
        <p:spPr>
          <a:xfrm>
            <a:off x="2331406" y="2971497"/>
            <a:ext cx="216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cleaning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9606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76A1B-278D-F4AB-5240-18401AB72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IN" sz="5400" b="1" dirty="0"/>
              <a:t>F</a:t>
            </a:r>
            <a:r>
              <a:rPr lang="en-IN" dirty="0"/>
              <a:t>eature</a:t>
            </a:r>
            <a:r>
              <a:rPr lang="en-IN" b="1" dirty="0"/>
              <a:t> e</a:t>
            </a:r>
            <a:r>
              <a:rPr lang="en-IN" dirty="0"/>
              <a:t>ngineering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926A-A4F4-C086-F9A8-45EE5968F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2734" y="804520"/>
            <a:ext cx="6785108" cy="44313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Used Random forest  &amp; XGB classifier with a pipeline</a:t>
            </a:r>
          </a:p>
          <a:p>
            <a:r>
              <a:rPr lang="en-IN" dirty="0">
                <a:latin typeface="Abadi Extra Light" panose="020B0204020104020204" pitchFamily="34" charset="0"/>
              </a:rPr>
              <a:t>Separately created pipeline to feature engineer Numeric &amp; Categorical Data</a:t>
            </a:r>
          </a:p>
          <a:p>
            <a:r>
              <a:rPr lang="en-IN" dirty="0">
                <a:latin typeface="Abadi Extra Light" panose="020B0204020104020204" pitchFamily="34" charset="0"/>
              </a:rPr>
              <a:t>Used ‘</a:t>
            </a:r>
            <a:r>
              <a:rPr lang="en-IN" dirty="0" err="1">
                <a:latin typeface="Abadi Extra Light" panose="020B0204020104020204" pitchFamily="34" charset="0"/>
              </a:rPr>
              <a:t>ColumnTransformer</a:t>
            </a:r>
            <a:r>
              <a:rPr lang="en-IN" dirty="0">
                <a:latin typeface="Abadi Extra Light" panose="020B0204020104020204" pitchFamily="34" charset="0"/>
              </a:rPr>
              <a:t>’ for pre-processing Numeric &amp; Categorical Data</a:t>
            </a:r>
          </a:p>
          <a:p>
            <a:endParaRPr lang="en-IN" dirty="0">
              <a:latin typeface="Abadi Extra Light" panose="020B0204020104020204" pitchFamily="34" charset="0"/>
            </a:endParaRPr>
          </a:p>
          <a:p>
            <a:endParaRPr lang="en-IN" dirty="0">
              <a:latin typeface="Abadi Extra Light" panose="020B0204020104020204" pitchFamily="34" charset="0"/>
            </a:endParaRPr>
          </a:p>
          <a:p>
            <a:endParaRPr lang="en-IN" dirty="0">
              <a:latin typeface="Abadi Extra Light" panose="020B0204020104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pic>
        <p:nvPicPr>
          <p:cNvPr id="7" name="Picture 6" descr="Numeric &amp; Categorical Data&#10;">
            <a:extLst>
              <a:ext uri="{FF2B5EF4-FFF2-40B4-BE49-F238E27FC236}">
                <a16:creationId xmlns:a16="http://schemas.microsoft.com/office/drawing/2014/main" id="{9BB03F7A-8E3E-7234-242A-151B88227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927" y="4072446"/>
            <a:ext cx="6938170" cy="125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5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76A1B-278D-F4AB-5240-18401AB72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IN" sz="6000" b="1" dirty="0"/>
              <a:t>M</a:t>
            </a:r>
            <a:r>
              <a:rPr lang="en-IN" dirty="0"/>
              <a:t>odelling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926A-A4F4-C086-F9A8-45EE5968F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31" y="804520"/>
            <a:ext cx="6224692" cy="443135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E17B4C-0D69-7349-1857-EE7358CD3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259" y="1622121"/>
            <a:ext cx="6887536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0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76A1B-278D-F4AB-5240-18401AB72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107" y="1560145"/>
            <a:ext cx="3241820" cy="1024281"/>
          </a:xfrm>
        </p:spPr>
        <p:txBody>
          <a:bodyPr anchor="ctr">
            <a:normAutofit/>
          </a:bodyPr>
          <a:lstStyle/>
          <a:p>
            <a:r>
              <a:rPr lang="en-IN" sz="5400" b="1" dirty="0"/>
              <a:t>A</a:t>
            </a:r>
            <a:r>
              <a:rPr lang="en-IN" dirty="0"/>
              <a:t>ccuracy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926A-A4F4-C086-F9A8-45EE5968F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31" y="804520"/>
            <a:ext cx="6224692" cy="44313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A Model with 98% Accuracy was built(</a:t>
            </a:r>
            <a:r>
              <a:rPr lang="en-IN">
                <a:latin typeface="Abadi Extra Light" panose="020B0204020104020204" pitchFamily="34" charset="0"/>
              </a:rPr>
              <a:t>XGB Classifier)</a:t>
            </a:r>
            <a:endParaRPr lang="en-IN" dirty="0">
              <a:latin typeface="Abadi Extra Light" panose="020B0204020104020204" pitchFamily="34" charset="0"/>
            </a:endParaRPr>
          </a:p>
          <a:p>
            <a:r>
              <a:rPr lang="en-IN" dirty="0">
                <a:latin typeface="Abadi Extra Light" panose="020B0204020104020204" pitchFamily="34" charset="0"/>
              </a:rPr>
              <a:t>Model is able to score a rating of 53</a:t>
            </a:r>
          </a:p>
          <a:p>
            <a:endParaRPr lang="en-IN" dirty="0">
              <a:latin typeface="Abadi Extra Light" panose="020B0204020104020204" pitchFamily="34" charset="0"/>
            </a:endParaRPr>
          </a:p>
          <a:p>
            <a:endParaRPr lang="en-IN" dirty="0">
              <a:latin typeface="Abadi Extra Light" panose="020B0204020104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82BD3A-8F4A-BEF8-C90C-F39CC41DAAA0}"/>
              </a:ext>
            </a:extLst>
          </p:cNvPr>
          <p:cNvSpPr txBox="1"/>
          <p:nvPr/>
        </p:nvSpPr>
        <p:spPr>
          <a:xfrm>
            <a:off x="2114290" y="2219641"/>
            <a:ext cx="148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and</a:t>
            </a:r>
            <a:r>
              <a:rPr lang="en-IN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AE3F5-E064-7EC5-83B9-0A1B168AF298}"/>
              </a:ext>
            </a:extLst>
          </p:cNvPr>
          <p:cNvSpPr txBox="1"/>
          <p:nvPr/>
        </p:nvSpPr>
        <p:spPr>
          <a:xfrm>
            <a:off x="1556875" y="2710916"/>
            <a:ext cx="2617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latin typeface="Abadi" panose="020B0604020104020204" pitchFamily="34" charset="0"/>
              </a:rPr>
              <a:t>F</a:t>
            </a:r>
            <a:r>
              <a:rPr lang="en-IN" sz="5400" dirty="0">
                <a:latin typeface="Abadi" panose="020B0604020104020204" pitchFamily="34" charset="0"/>
              </a:rPr>
              <a:t>1</a:t>
            </a:r>
            <a:r>
              <a:rPr lang="en-IN" b="1" dirty="0">
                <a:latin typeface="Abadi" panose="020B0604020104020204" pitchFamily="34" charset="0"/>
              </a:rPr>
              <a:t> </a:t>
            </a:r>
            <a:r>
              <a:rPr lang="en-IN" sz="5400" b="1" dirty="0"/>
              <a:t>S</a:t>
            </a:r>
            <a:r>
              <a:rPr lang="en-IN" sz="3200" dirty="0"/>
              <a:t>cores</a:t>
            </a:r>
          </a:p>
        </p:txBody>
      </p:sp>
    </p:spTree>
    <p:extLst>
      <p:ext uri="{BB962C8B-B14F-4D97-AF65-F5344CB8AC3E}">
        <p14:creationId xmlns:p14="http://schemas.microsoft.com/office/powerpoint/2010/main" val="1118488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93</TotalTime>
  <Words>282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Abadi</vt:lpstr>
      <vt:lpstr>Abadi Extra Light</vt:lpstr>
      <vt:lpstr>Arial</vt:lpstr>
      <vt:lpstr>Gill Sans MT</vt:lpstr>
      <vt:lpstr>Gallery</vt:lpstr>
      <vt:lpstr>Banking – Client subscribe PREDICTION </vt:lpstr>
      <vt:lpstr>Problem statement</vt:lpstr>
      <vt:lpstr>Agenda</vt:lpstr>
      <vt:lpstr>The Data !!</vt:lpstr>
      <vt:lpstr>Insights </vt:lpstr>
      <vt:lpstr>Data</vt:lpstr>
      <vt:lpstr>Feature engineering</vt:lpstr>
      <vt:lpstr>Modelling</vt:lpstr>
      <vt:lpstr>Accuracy </vt:lpstr>
      <vt:lpstr>Thank you…!!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CAMPAIN OF PORTUGUESE Banking institution</dc:title>
  <dc:creator>Sadanandan, Aryamol</dc:creator>
  <cp:lastModifiedBy>Sadanandan, Aryamol</cp:lastModifiedBy>
  <cp:revision>16</cp:revision>
  <dcterms:created xsi:type="dcterms:W3CDTF">2023-03-26T16:10:32Z</dcterms:created>
  <dcterms:modified xsi:type="dcterms:W3CDTF">2023-07-27T15:57:17Z</dcterms:modified>
</cp:coreProperties>
</file>