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5" r:id="rId8"/>
    <p:sldId id="306" r:id="rId9"/>
    <p:sldId id="307" r:id="rId10"/>
    <p:sldId id="308" r:id="rId11"/>
    <p:sldId id="309" r:id="rId12"/>
    <p:sldId id="310" r:id="rId13"/>
    <p:sldId id="313" r:id="rId14"/>
    <p:sldId id="314" r:id="rId15"/>
    <p:sldId id="312" r:id="rId16"/>
    <p:sldId id="311" r:id="rId17"/>
    <p:sldId id="319" r:id="rId18"/>
    <p:sldId id="318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1" name="Rectangle 45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192" y="-991"/>
            <a:ext cx="7309062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Comic Sans MS" panose="030F0702030302020204" pitchFamily="66" charset="0"/>
              </a:rPr>
              <a:t>NYC_TAXI_TRIP DURATION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924" y="4550074"/>
            <a:ext cx="3205640" cy="774186"/>
          </a:xfrm>
          <a:solidFill>
            <a:schemeClr val="bg1">
              <a:lumMod val="85000"/>
            </a:schemeClr>
          </a:solidFill>
        </p:spPr>
        <p:txBody>
          <a:bodyPr anchor="t">
            <a:normAutofit fontScale="85000" lnSpcReduction="20000"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ARYAMOL K S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PGDAWE01</a:t>
            </a:r>
          </a:p>
        </p:txBody>
      </p:sp>
      <p:cxnSp>
        <p:nvCxnSpPr>
          <p:cNvPr id="52" name="Straight Connector 4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8345-3A81-D94F-C4CB-7953C458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Manipulation</a:t>
            </a:r>
            <a:br>
              <a:rPr lang="en-US" dirty="0"/>
            </a:br>
            <a:r>
              <a:rPr lang="en-US" dirty="0"/>
              <a:t>Action 4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EA98B9-DC2A-B660-A120-54CA3B29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Change vendor id as an ‘object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D0F87-04EA-04C5-AC8F-CFA7F1C5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64" y="2483486"/>
            <a:ext cx="595395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4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2EA-45D6-623F-8331-3B350ABB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Manipulation</a:t>
            </a:r>
            <a:br>
              <a:rPr lang="en-US" dirty="0"/>
            </a:br>
            <a:r>
              <a:rPr lang="en-US" dirty="0"/>
              <a:t>Action 5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540E-C6AE-DA95-5E8C-149871F5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Trip duration(target variable) transformed by taking log values.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9ABAEE-B0A2-2AE1-7A5F-90F7253F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89653"/>
            <a:ext cx="3770142" cy="2040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153E7-A271-CEA6-879C-3C41C59B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11" y="2489653"/>
            <a:ext cx="4153480" cy="1927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241C7-FE6B-2ECF-DA41-994F3C96E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11" y="4582551"/>
            <a:ext cx="4667901" cy="724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5C06B2-DAA7-B6F6-90BA-CC525B450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4607169"/>
            <a:ext cx="430590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5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4282-0617-62CB-A7E2-D6B8F4EC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Algorithms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7643-E91B-AD33-3D04-9F777C07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Different types of algorithms used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Types of algorithms: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IN" dirty="0"/>
              <a:t>Decision tree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IN" dirty="0"/>
              <a:t>KNN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IN" dirty="0"/>
              <a:t>Bagging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IN" dirty="0"/>
              <a:t>XGB regressor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IN" dirty="0"/>
              <a:t>Gradient Boost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WHY??=Our target variable(trip duration) is continues. After built the first linear regression shows a high RMSE value(cost function). So I applied different algorithms and check the accuracy and RMSE value</a:t>
            </a:r>
          </a:p>
        </p:txBody>
      </p:sp>
    </p:spTree>
    <p:extLst>
      <p:ext uri="{BB962C8B-B14F-4D97-AF65-F5344CB8AC3E}">
        <p14:creationId xmlns:p14="http://schemas.microsoft.com/office/powerpoint/2010/main" val="370092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BE738-9357-2815-5DB2-085E16E3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01" y="829254"/>
            <a:ext cx="3084844" cy="1604457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rgbClr val="FFFFFF"/>
                </a:solidFill>
              </a:rPr>
              <a:t>Models : Accuracy </a:t>
            </a:r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D7F34D-2863-A81D-4654-DAFE368F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938" y="2075423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E740F-554B-2B1F-7DEE-0D0E6654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103374"/>
            <a:ext cx="6798082" cy="26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A97F5-676F-8CC2-13E9-CD0FABA2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Comparing RMSE values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09148E-4C0C-FFEC-D0A7-58ADE21D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373" y="2184182"/>
            <a:ext cx="5358969" cy="2637193"/>
          </a:xfrm>
        </p:spPr>
      </p:pic>
    </p:spTree>
    <p:extLst>
      <p:ext uri="{BB962C8B-B14F-4D97-AF65-F5344CB8AC3E}">
        <p14:creationId xmlns:p14="http://schemas.microsoft.com/office/powerpoint/2010/main" val="172727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03557-8995-3241-827F-C612E751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D14167E-F8F4-DBD4-2478-375E15EA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Found XGB Regressor is the best ,it has comparatively less RMSE value(0.101987) and high accuracy level=98.33%</a:t>
            </a:r>
            <a:endParaRPr lang="en-IN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101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Handshake">
            <a:extLst>
              <a:ext uri="{FF2B5EF4-FFF2-40B4-BE49-F238E27FC236}">
                <a16:creationId xmlns:a16="http://schemas.microsoft.com/office/drawing/2014/main" id="{E8E2903A-345B-A33C-2BA1-A4193199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58994-5B4F-502A-69D3-901BD04D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FC291-E519-D9D5-DD20-79955F32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Dataset : </a:t>
            </a:r>
            <a:r>
              <a:rPr lang="en-US" sz="6000" dirty="0" err="1"/>
              <a:t>nyc_taxi_trip</a:t>
            </a:r>
            <a:r>
              <a:rPr lang="en-US" sz="6000" dirty="0"/>
              <a:t>_</a:t>
            </a:r>
            <a:br>
              <a:rPr lang="en-US" sz="6000" dirty="0"/>
            </a:br>
            <a:r>
              <a:rPr lang="en-US" sz="6000" dirty="0"/>
              <a:t>duration</a:t>
            </a:r>
            <a:br>
              <a:rPr lang="en-US" sz="6000" dirty="0"/>
            </a:br>
            <a:br>
              <a:rPr lang="en-US" sz="4800" dirty="0"/>
            </a:br>
            <a:br>
              <a:rPr lang="en-US" sz="4800" dirty="0"/>
            </a:b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DEBF-7345-8EBA-24C4-F4EDCA1B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355" y="1159565"/>
            <a:ext cx="3439646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</a:rPr>
              <a:t>From : Kaggle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7698-7C1E-9D54-3980-17242911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786383"/>
            <a:ext cx="4399722" cy="2129095"/>
          </a:xfrm>
        </p:spPr>
        <p:txBody>
          <a:bodyPr/>
          <a:lstStyle/>
          <a:p>
            <a:r>
              <a:rPr lang="en-US" dirty="0"/>
              <a:t>Challenges with the 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DA09-8F93-533D-DC91-5B5CFC7D2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706" y="2377660"/>
            <a:ext cx="6733016" cy="21026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Latitude and Longitude values are present in the dataset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Converting and creating new columns in the dataset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First model has a high RMSE value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17762-ABC6-0E84-779A-F797860F9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6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0D0A-CB6F-B661-4ACE-677508DF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Findings through EDA</a:t>
            </a:r>
            <a:br>
              <a:rPr lang="en-US" dirty="0"/>
            </a:br>
            <a:r>
              <a:rPr lang="en-US" sz="4400" dirty="0"/>
              <a:t> (‘trip duration’ – Response Variable)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A67C-DC59-7813-2CB3-F61520C5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is no big difference between vendor id(categorical feature)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C38AD-313D-9DEE-51D7-26B8028C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22" y="2108201"/>
            <a:ext cx="3172268" cy="2400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F205E-1FD8-201F-C253-05D9C37FF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77" y="3086340"/>
            <a:ext cx="5153318" cy="17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83B3-D94A-94E7-EF4E-95CEFE4F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Findings through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E20F-4DA9-4FCD-9DF3-4D0B7B38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Found one irrelevant factor in EDA,called 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store_and_fwd_flag</a:t>
            </a:r>
            <a:r>
              <a:rPr lang="en-IN" sz="20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Store_and_fwd_flag</a:t>
            </a:r>
            <a:r>
              <a:rPr lang="en-IN" sz="2000" dirty="0">
                <a:latin typeface="Franklin Gothic Book" panose="020B0503020102020204" pitchFamily="34" charset="0"/>
              </a:rPr>
              <a:t> =</a:t>
            </a:r>
            <a:r>
              <a:rPr lang="en-US" sz="2000" i="0" dirty="0">
                <a:effectLst/>
                <a:latin typeface="Franklin Gothic Book" panose="020B0503020102020204" pitchFamily="34" charset="0"/>
              </a:rPr>
              <a:t>This flag indicates whether the trip record was held in vehicle memory before sending to the vendor because the vehicle did not have a connection to the server (Y=store and forward; N=not a store and forward trip)</a:t>
            </a:r>
            <a:endParaRPr lang="en-IN" sz="2000" dirty="0">
              <a:latin typeface="Franklin Gothic Book" panose="020B0503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40ACE-7195-7AB3-807E-4AB4FE9A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98" y="3988646"/>
            <a:ext cx="4582164" cy="22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4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48EC-AB6C-6270-F357-1F2690FA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Manipulation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955B-FCD1-E11F-7FA9-9E39AC61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Create new columns(</a:t>
            </a:r>
            <a:r>
              <a:rPr lang="en-IN" dirty="0" err="1"/>
              <a:t>eg</a:t>
            </a:r>
            <a:r>
              <a:rPr lang="en-IN" dirty="0"/>
              <a:t>-trip </a:t>
            </a:r>
            <a:r>
              <a:rPr lang="en-IN" dirty="0" err="1"/>
              <a:t>distance,avg_trip_speed</a:t>
            </a:r>
            <a:r>
              <a:rPr lang="en-IN" dirty="0"/>
              <a:t> etc)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Scaling of columns(date format changing)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Dropped irrelevant columns(</a:t>
            </a:r>
            <a:r>
              <a:rPr lang="en-IN" dirty="0" err="1"/>
              <a:t>id,pick</a:t>
            </a:r>
            <a:r>
              <a:rPr lang="en-IN" dirty="0"/>
              <a:t> </a:t>
            </a:r>
            <a:r>
              <a:rPr lang="en-IN" dirty="0" err="1"/>
              <a:t>up_longituge</a:t>
            </a:r>
            <a:r>
              <a:rPr lang="en-IN" dirty="0"/>
              <a:t>. pick </a:t>
            </a:r>
            <a:r>
              <a:rPr lang="en-IN" dirty="0" err="1"/>
              <a:t>up_latitude.etc</a:t>
            </a:r>
            <a:r>
              <a:rPr lang="en-IN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Change vendor id as an ‘object’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Trip duration(target variable) transformed by takin log values.</a:t>
            </a:r>
          </a:p>
        </p:txBody>
      </p:sp>
    </p:spTree>
    <p:extLst>
      <p:ext uri="{BB962C8B-B14F-4D97-AF65-F5344CB8AC3E}">
        <p14:creationId xmlns:p14="http://schemas.microsoft.com/office/powerpoint/2010/main" val="221775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0211-EB32-F993-A382-F5EECCFA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Manipulation</a:t>
            </a:r>
            <a:br>
              <a:rPr lang="en-US" dirty="0"/>
            </a:br>
            <a:r>
              <a:rPr lang="en-US" dirty="0"/>
              <a:t>Action 1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D5C0-D71D-A996-F42A-6650CC4D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Create new columns(</a:t>
            </a:r>
            <a:r>
              <a:rPr lang="en-IN" dirty="0" err="1"/>
              <a:t>eg</a:t>
            </a:r>
            <a:r>
              <a:rPr lang="en-IN" dirty="0"/>
              <a:t>-trip </a:t>
            </a:r>
            <a:r>
              <a:rPr lang="en-IN" dirty="0" err="1"/>
              <a:t>distance,avg_trip_speed</a:t>
            </a:r>
            <a:r>
              <a:rPr lang="en-IN" dirty="0"/>
              <a:t> etc)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A0006-53AD-7774-07FE-798E8749C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8791"/>
            <a:ext cx="754485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19EA-107A-D74E-4D60-A23F4FEC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Manipulation</a:t>
            </a:r>
            <a:br>
              <a:rPr lang="en-US" dirty="0"/>
            </a:br>
            <a:r>
              <a:rPr lang="en-US" dirty="0"/>
              <a:t>Action 2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15EC-5CBE-05E5-3F83-F60E7DAD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Scaling of columns(date format changing)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95CC5-1501-B746-930D-6F994B17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536239"/>
            <a:ext cx="815453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2AE8-4BC5-37FC-9C41-0F8A68CD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Manipulation</a:t>
            </a:r>
            <a:br>
              <a:rPr lang="en-US" dirty="0"/>
            </a:br>
            <a:r>
              <a:rPr lang="en-US" dirty="0"/>
              <a:t>Action 3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C360-50D8-3995-4A47-A09A9CB1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Dropped irrelevant columns(</a:t>
            </a:r>
            <a:r>
              <a:rPr lang="en-IN" dirty="0" err="1"/>
              <a:t>id,pick</a:t>
            </a:r>
            <a:r>
              <a:rPr lang="en-IN" dirty="0"/>
              <a:t> </a:t>
            </a:r>
            <a:r>
              <a:rPr lang="en-IN" dirty="0" err="1"/>
              <a:t>up_longituge</a:t>
            </a:r>
            <a:r>
              <a:rPr lang="en-IN" dirty="0"/>
              <a:t>. pick </a:t>
            </a:r>
            <a:r>
              <a:rPr lang="en-IN" dirty="0" err="1"/>
              <a:t>up_latitude.etc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B55E1-0D4D-837D-26FA-6638132A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86025"/>
            <a:ext cx="834506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678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{32F54C63-F933-4C7C-A2AA-A1F4BE29A46D}tf22712842_win32</Template>
  <TotalTime>142</TotalTime>
  <Words>412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Bookman Old Style</vt:lpstr>
      <vt:lpstr>Calibri</vt:lpstr>
      <vt:lpstr>Comic Sans MS</vt:lpstr>
      <vt:lpstr>Courier New</vt:lpstr>
      <vt:lpstr>Franklin Gothic Book</vt:lpstr>
      <vt:lpstr>Wingdings</vt:lpstr>
      <vt:lpstr>1_RetrospectVTI</vt:lpstr>
      <vt:lpstr>NYC_TAXI_TRIP DURATION</vt:lpstr>
      <vt:lpstr>Dataset : nyc_taxi_trip_ duration   </vt:lpstr>
      <vt:lpstr>Challenges with the Data </vt:lpstr>
      <vt:lpstr>Major Findings through EDA  (‘trip duration’ – Response Variable)</vt:lpstr>
      <vt:lpstr>Major Findings through EDA</vt:lpstr>
      <vt:lpstr>Data cleaning and Manipulation</vt:lpstr>
      <vt:lpstr>Data cleaning and Manipulation Action 1 :</vt:lpstr>
      <vt:lpstr>Data cleaning and Manipulation Action 2 :</vt:lpstr>
      <vt:lpstr>Data cleaning and Manipulation Action 3 :</vt:lpstr>
      <vt:lpstr>Data cleaning and Manipulation Action 4 :</vt:lpstr>
      <vt:lpstr>Data cleaning and Manipulation Action 5 :</vt:lpstr>
      <vt:lpstr>What are the Algorithms used?</vt:lpstr>
      <vt:lpstr>Models : Accuracy </vt:lpstr>
      <vt:lpstr>Comparing RMSE values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NYC_TAXI_TRIP DURATION</dc:title>
  <dc:creator>Sadanandan, Aryamol</dc:creator>
  <cp:lastModifiedBy>Sadanandan, Aryamol</cp:lastModifiedBy>
  <cp:revision>24</cp:revision>
  <dcterms:created xsi:type="dcterms:W3CDTF">2022-07-28T17:55:56Z</dcterms:created>
  <dcterms:modified xsi:type="dcterms:W3CDTF">2022-09-25T14:40:51Z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