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Line Abstract  Shape Illustration"/>
          <p:cNvSpPr/>
          <p:nvPr/>
        </p:nvSpPr>
        <p:spPr>
          <a:xfrm flipH="false" flipV="false" rot="0">
            <a:off x="514350" y="1850953"/>
            <a:ext cx="6417473" cy="6585093"/>
          </a:xfrm>
          <a:custGeom>
            <a:avLst/>
            <a:gdLst/>
            <a:ahLst/>
            <a:cxnLst/>
            <a:rect r="r" b="b" t="t" l="l"/>
            <a:pathLst>
              <a:path h="6585093" w="6417473">
                <a:moveTo>
                  <a:pt x="0" y="0"/>
                </a:moveTo>
                <a:lnTo>
                  <a:pt x="6417473" y="0"/>
                </a:lnTo>
                <a:lnTo>
                  <a:pt x="6417473" y="6585094"/>
                </a:lnTo>
                <a:lnTo>
                  <a:pt x="0" y="6585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8224651" y="3122098"/>
            <a:ext cx="8693378" cy="4042804"/>
            <a:chOff x="0" y="0"/>
            <a:chExt cx="11591171" cy="5390405"/>
          </a:xfrm>
        </p:grpSpPr>
        <p:sp>
          <p:nvSpPr>
            <p:cNvPr name="TextBox 5" id="5"/>
            <p:cNvSpPr txBox="true"/>
            <p:nvPr/>
          </p:nvSpPr>
          <p:spPr>
            <a:xfrm rot="0">
              <a:off x="0" y="0"/>
              <a:ext cx="11591171" cy="2311400"/>
            </a:xfrm>
            <a:prstGeom prst="rect">
              <a:avLst/>
            </a:prstGeom>
          </p:spPr>
          <p:txBody>
            <a:bodyPr anchor="t" rtlCol="false" tIns="0" lIns="0" bIns="0" rIns="0">
              <a:spAutoFit/>
            </a:bodyPr>
            <a:lstStyle/>
            <a:p>
              <a:pPr marL="0" indent="0" lvl="0">
                <a:lnSpc>
                  <a:spcPts val="6898"/>
                </a:lnSpc>
              </a:pPr>
              <a:r>
                <a:rPr lang="en-US" sz="5748" spc="563" strike="noStrike">
                  <a:solidFill>
                    <a:srgbClr val="000000"/>
                  </a:solidFill>
                  <a:latin typeface="Oswald Bold"/>
                </a:rPr>
                <a:t>CREDIT CARD MANAGEMENT</a:t>
              </a:r>
            </a:p>
          </p:txBody>
        </p:sp>
        <p:sp>
          <p:nvSpPr>
            <p:cNvPr name="TextBox 6" id="6"/>
            <p:cNvSpPr txBox="true"/>
            <p:nvPr/>
          </p:nvSpPr>
          <p:spPr>
            <a:xfrm rot="0">
              <a:off x="0" y="2980724"/>
              <a:ext cx="11591171" cy="558800"/>
            </a:xfrm>
            <a:prstGeom prst="rect">
              <a:avLst/>
            </a:prstGeom>
          </p:spPr>
          <p:txBody>
            <a:bodyPr anchor="t" rtlCol="false" tIns="0" lIns="0" bIns="0" rIns="0">
              <a:spAutoFit/>
            </a:bodyPr>
            <a:lstStyle/>
            <a:p>
              <a:pPr marL="0" indent="0" lvl="0">
                <a:lnSpc>
                  <a:spcPts val="3359"/>
                </a:lnSpc>
              </a:pPr>
              <a:r>
                <a:rPr lang="en-US" sz="2799" spc="274" strike="noStrike">
                  <a:solidFill>
                    <a:srgbClr val="000000"/>
                  </a:solidFill>
                  <a:latin typeface="Montserrat Classic Bold"/>
                </a:rPr>
                <a:t>BY - ARYAN SINGHAL</a:t>
              </a:r>
            </a:p>
          </p:txBody>
        </p:sp>
        <p:sp>
          <p:nvSpPr>
            <p:cNvPr name="TextBox 7" id="7"/>
            <p:cNvSpPr txBox="true"/>
            <p:nvPr/>
          </p:nvSpPr>
          <p:spPr>
            <a:xfrm rot="0">
              <a:off x="0" y="4843247"/>
              <a:ext cx="11591171" cy="547158"/>
            </a:xfrm>
            <a:prstGeom prst="rect">
              <a:avLst/>
            </a:prstGeom>
          </p:spPr>
          <p:txBody>
            <a:bodyPr anchor="t" rtlCol="false" tIns="0" lIns="0" bIns="0" rIns="0">
              <a:spAutoFit/>
            </a:bodyPr>
            <a:lstStyle/>
            <a:p>
              <a:pPr marL="0" indent="0" lvl="0">
                <a:lnSpc>
                  <a:spcPts val="3499"/>
                </a:lnSpc>
              </a:pPr>
              <a:r>
                <a:rPr lang="en-US" sz="2499" strike="noStrike">
                  <a:solidFill>
                    <a:srgbClr val="000000"/>
                  </a:solidFill>
                  <a:latin typeface="Open Sauce Bold"/>
                </a:rPr>
                <a:t>Streamlining Credit Card Operations</a:t>
              </a:r>
            </a:p>
          </p:txBody>
        </p:sp>
        <p:sp>
          <p:nvSpPr>
            <p:cNvPr name="AutoShape 8" id="8"/>
            <p:cNvSpPr/>
            <p:nvPr/>
          </p:nvSpPr>
          <p:spPr>
            <a:xfrm>
              <a:off x="0" y="4215198"/>
              <a:ext cx="11591171" cy="0"/>
            </a:xfrm>
            <a:prstGeom prst="line">
              <a:avLst/>
            </a:prstGeom>
            <a:ln cap="rnd" w="12700">
              <a:solidFill>
                <a:srgbClr val="040506"/>
              </a:solidFill>
              <a:prstDash val="solid"/>
              <a:headEnd type="none" len="sm" w="sm"/>
              <a:tailEnd type="none" len="sm" w="sm"/>
            </a:ln>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descr="Thin Line Abstract  Shape Illustration"/>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153650" y="1599564"/>
            <a:ext cx="6534786" cy="971550"/>
          </a:xfrm>
          <a:prstGeom prst="rect">
            <a:avLst/>
          </a:prstGeom>
        </p:spPr>
        <p:txBody>
          <a:bodyPr anchor="t" rtlCol="false" tIns="0" lIns="0" bIns="0" rIns="0">
            <a:spAutoFit/>
          </a:bodyPr>
          <a:lstStyle/>
          <a:p>
            <a:pPr marL="0" indent="0" lvl="0">
              <a:lnSpc>
                <a:spcPts val="7679"/>
              </a:lnSpc>
            </a:pPr>
            <a:r>
              <a:rPr lang="en-US" sz="6399" spc="627">
                <a:solidFill>
                  <a:srgbClr val="231F20"/>
                </a:solidFill>
                <a:latin typeface="Oswald Bold"/>
              </a:rPr>
              <a:t>CONCLUSION</a:t>
            </a:r>
          </a:p>
        </p:txBody>
      </p:sp>
      <p:sp>
        <p:nvSpPr>
          <p:cNvPr name="TextBox 4" id="4"/>
          <p:cNvSpPr txBox="true"/>
          <p:nvPr/>
        </p:nvSpPr>
        <p:spPr>
          <a:xfrm rot="0">
            <a:off x="10153650" y="4397764"/>
            <a:ext cx="6534786" cy="4002278"/>
          </a:xfrm>
          <a:prstGeom prst="rect">
            <a:avLst/>
          </a:prstGeom>
        </p:spPr>
        <p:txBody>
          <a:bodyPr anchor="t" rtlCol="false" tIns="0" lIns="0" bIns="0" rIns="0">
            <a:spAutoFit/>
          </a:bodyPr>
          <a:lstStyle/>
          <a:p>
            <a:pPr marL="0" indent="0" lvl="0">
              <a:lnSpc>
                <a:spcPts val="3576"/>
              </a:lnSpc>
              <a:spcBef>
                <a:spcPct val="0"/>
              </a:spcBef>
            </a:pPr>
            <a:r>
              <a:rPr lang="en-US" sz="2554">
                <a:solidFill>
                  <a:srgbClr val="231F20"/>
                </a:solidFill>
                <a:latin typeface="Open Sauce"/>
              </a:rPr>
              <a:t>Tkinter and Python were ideal for crafting our credit card management system's GUI. Python's simplicity and Tkinter's rich widget set streamlined development, ensuring an intuitive user interface. Their seamless integration facilitated efficient communication between backend logic and frontend elements, resulting in a cohesive and user-friendly application.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80992" y="189269"/>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231353" y="3128901"/>
            <a:ext cx="937219" cy="729697"/>
          </a:xfrm>
          <a:prstGeom prst="rect">
            <a:avLst/>
          </a:prstGeom>
        </p:spPr>
        <p:txBody>
          <a:bodyPr anchor="t" rtlCol="false" tIns="0" lIns="0" bIns="0" rIns="0">
            <a:spAutoFit/>
          </a:bodyPr>
          <a:lstStyle/>
          <a:p>
            <a:pPr algn="ctr">
              <a:lnSpc>
                <a:spcPts val="5980"/>
              </a:lnSpc>
            </a:pPr>
            <a:r>
              <a:rPr lang="en-US" sz="4271">
                <a:solidFill>
                  <a:srgbClr val="363636"/>
                </a:solidFill>
                <a:latin typeface="Oswald Bold Italics"/>
              </a:rPr>
              <a:t>01</a:t>
            </a:r>
          </a:p>
        </p:txBody>
      </p:sp>
      <p:sp>
        <p:nvSpPr>
          <p:cNvPr name="TextBox 6" id="6"/>
          <p:cNvSpPr txBox="true"/>
          <p:nvPr/>
        </p:nvSpPr>
        <p:spPr>
          <a:xfrm rot="0">
            <a:off x="5231353" y="3926020"/>
            <a:ext cx="937219" cy="729697"/>
          </a:xfrm>
          <a:prstGeom prst="rect">
            <a:avLst/>
          </a:prstGeom>
        </p:spPr>
        <p:txBody>
          <a:bodyPr anchor="t" rtlCol="false" tIns="0" lIns="0" bIns="0" rIns="0">
            <a:spAutoFit/>
          </a:bodyPr>
          <a:lstStyle/>
          <a:p>
            <a:pPr algn="ctr">
              <a:lnSpc>
                <a:spcPts val="5980"/>
              </a:lnSpc>
            </a:pPr>
            <a:r>
              <a:rPr lang="en-US" sz="4271">
                <a:solidFill>
                  <a:srgbClr val="363636"/>
                </a:solidFill>
                <a:latin typeface="Oswald Bold Italics"/>
              </a:rPr>
              <a:t>02</a:t>
            </a:r>
          </a:p>
        </p:txBody>
      </p:sp>
      <p:sp>
        <p:nvSpPr>
          <p:cNvPr name="TextBox 7" id="7"/>
          <p:cNvSpPr txBox="true"/>
          <p:nvPr/>
        </p:nvSpPr>
        <p:spPr>
          <a:xfrm rot="0">
            <a:off x="5231353" y="4807177"/>
            <a:ext cx="937219" cy="729697"/>
          </a:xfrm>
          <a:prstGeom prst="rect">
            <a:avLst/>
          </a:prstGeom>
        </p:spPr>
        <p:txBody>
          <a:bodyPr anchor="t" rtlCol="false" tIns="0" lIns="0" bIns="0" rIns="0">
            <a:spAutoFit/>
          </a:bodyPr>
          <a:lstStyle/>
          <a:p>
            <a:pPr algn="ctr">
              <a:lnSpc>
                <a:spcPts val="5980"/>
              </a:lnSpc>
            </a:pPr>
            <a:r>
              <a:rPr lang="en-US" sz="4271">
                <a:solidFill>
                  <a:srgbClr val="363636"/>
                </a:solidFill>
                <a:latin typeface="Oswald Bold Italics"/>
              </a:rPr>
              <a:t>03</a:t>
            </a:r>
          </a:p>
        </p:txBody>
      </p:sp>
      <p:sp>
        <p:nvSpPr>
          <p:cNvPr name="TextBox 8" id="8"/>
          <p:cNvSpPr txBox="true"/>
          <p:nvPr/>
        </p:nvSpPr>
        <p:spPr>
          <a:xfrm rot="0">
            <a:off x="5231353" y="5604296"/>
            <a:ext cx="937219" cy="729697"/>
          </a:xfrm>
          <a:prstGeom prst="rect">
            <a:avLst/>
          </a:prstGeom>
        </p:spPr>
        <p:txBody>
          <a:bodyPr anchor="t" rtlCol="false" tIns="0" lIns="0" bIns="0" rIns="0">
            <a:spAutoFit/>
          </a:bodyPr>
          <a:lstStyle/>
          <a:p>
            <a:pPr algn="ctr">
              <a:lnSpc>
                <a:spcPts val="5980"/>
              </a:lnSpc>
            </a:pPr>
            <a:r>
              <a:rPr lang="en-US" sz="4271">
                <a:solidFill>
                  <a:srgbClr val="363636"/>
                </a:solidFill>
                <a:latin typeface="Oswald Bold Italics"/>
              </a:rPr>
              <a:t>04</a:t>
            </a:r>
          </a:p>
        </p:txBody>
      </p:sp>
      <p:sp>
        <p:nvSpPr>
          <p:cNvPr name="TextBox 9" id="9"/>
          <p:cNvSpPr txBox="true"/>
          <p:nvPr/>
        </p:nvSpPr>
        <p:spPr>
          <a:xfrm rot="0">
            <a:off x="5250954" y="6396673"/>
            <a:ext cx="937219" cy="729697"/>
          </a:xfrm>
          <a:prstGeom prst="rect">
            <a:avLst/>
          </a:prstGeom>
        </p:spPr>
        <p:txBody>
          <a:bodyPr anchor="t" rtlCol="false" tIns="0" lIns="0" bIns="0" rIns="0">
            <a:spAutoFit/>
          </a:bodyPr>
          <a:lstStyle/>
          <a:p>
            <a:pPr algn="ctr">
              <a:lnSpc>
                <a:spcPts val="5980"/>
              </a:lnSpc>
            </a:pPr>
            <a:r>
              <a:rPr lang="en-US" sz="4271">
                <a:solidFill>
                  <a:srgbClr val="363636"/>
                </a:solidFill>
                <a:latin typeface="Oswald Bold Italics"/>
              </a:rPr>
              <a:t>05</a:t>
            </a:r>
          </a:p>
        </p:txBody>
      </p:sp>
      <p:sp>
        <p:nvSpPr>
          <p:cNvPr name="TextBox 10" id="10"/>
          <p:cNvSpPr txBox="true"/>
          <p:nvPr/>
        </p:nvSpPr>
        <p:spPr>
          <a:xfrm rot="0">
            <a:off x="5250954" y="7227637"/>
            <a:ext cx="937219" cy="729697"/>
          </a:xfrm>
          <a:prstGeom prst="rect">
            <a:avLst/>
          </a:prstGeom>
        </p:spPr>
        <p:txBody>
          <a:bodyPr anchor="t" rtlCol="false" tIns="0" lIns="0" bIns="0" rIns="0">
            <a:spAutoFit/>
          </a:bodyPr>
          <a:lstStyle/>
          <a:p>
            <a:pPr algn="ctr">
              <a:lnSpc>
                <a:spcPts val="5980"/>
              </a:lnSpc>
            </a:pPr>
            <a:r>
              <a:rPr lang="en-US" sz="4271">
                <a:solidFill>
                  <a:srgbClr val="363636"/>
                </a:solidFill>
                <a:latin typeface="Oswald Bold Italics"/>
              </a:rPr>
              <a:t>06</a:t>
            </a:r>
          </a:p>
        </p:txBody>
      </p:sp>
      <p:sp>
        <p:nvSpPr>
          <p:cNvPr name="TextBox 11" id="11"/>
          <p:cNvSpPr txBox="true"/>
          <p:nvPr/>
        </p:nvSpPr>
        <p:spPr>
          <a:xfrm rot="0">
            <a:off x="5250954" y="8077930"/>
            <a:ext cx="937219" cy="729697"/>
          </a:xfrm>
          <a:prstGeom prst="rect">
            <a:avLst/>
          </a:prstGeom>
        </p:spPr>
        <p:txBody>
          <a:bodyPr anchor="t" rtlCol="false" tIns="0" lIns="0" bIns="0" rIns="0">
            <a:spAutoFit/>
          </a:bodyPr>
          <a:lstStyle/>
          <a:p>
            <a:pPr algn="ctr">
              <a:lnSpc>
                <a:spcPts val="5980"/>
              </a:lnSpc>
            </a:pPr>
            <a:r>
              <a:rPr lang="en-US" sz="4271">
                <a:solidFill>
                  <a:srgbClr val="363636"/>
                </a:solidFill>
                <a:latin typeface="Oswald Bold Italics"/>
              </a:rPr>
              <a:t>07</a:t>
            </a:r>
          </a:p>
        </p:txBody>
      </p:sp>
      <p:sp>
        <p:nvSpPr>
          <p:cNvPr name="TextBox 12" id="12"/>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INTRODUCTION</a:t>
            </a:r>
          </a:p>
        </p:txBody>
      </p:sp>
      <p:sp>
        <p:nvSpPr>
          <p:cNvPr name="TextBox 13" id="13"/>
          <p:cNvSpPr txBox="true"/>
          <p:nvPr/>
        </p:nvSpPr>
        <p:spPr>
          <a:xfrm rot="0">
            <a:off x="6607430" y="4127355"/>
            <a:ext cx="6517052"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KEY FEATURES AND TECHNOLOGIES</a:t>
            </a:r>
          </a:p>
        </p:txBody>
      </p:sp>
      <p:sp>
        <p:nvSpPr>
          <p:cNvPr name="TextBox 14" id="14"/>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BACK END DESIGN</a:t>
            </a:r>
          </a:p>
        </p:txBody>
      </p:sp>
      <p:sp>
        <p:nvSpPr>
          <p:cNvPr name="TextBox 15" id="15"/>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FRONT END DESIGN</a:t>
            </a:r>
          </a:p>
        </p:txBody>
      </p:sp>
      <p:sp>
        <p:nvSpPr>
          <p:cNvPr name="TextBox 16" id="16"/>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CONNECTIVITY</a:t>
            </a:r>
          </a:p>
        </p:txBody>
      </p:sp>
      <p:sp>
        <p:nvSpPr>
          <p:cNvPr name="TextBox 17" id="17"/>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FUNCTIONALITY</a:t>
            </a:r>
          </a:p>
        </p:txBody>
      </p:sp>
      <p:sp>
        <p:nvSpPr>
          <p:cNvPr name="TextBox 18" id="18"/>
          <p:cNvSpPr txBox="true"/>
          <p:nvPr/>
        </p:nvSpPr>
        <p:spPr>
          <a:xfrm rot="0">
            <a:off x="6607430" y="82249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APPLICATION</a:t>
            </a:r>
          </a:p>
        </p:txBody>
      </p:sp>
      <p:sp>
        <p:nvSpPr>
          <p:cNvPr name="TextBox 19" id="19"/>
          <p:cNvSpPr txBox="true"/>
          <p:nvPr/>
        </p:nvSpPr>
        <p:spPr>
          <a:xfrm rot="0">
            <a:off x="5270555" y="8960027"/>
            <a:ext cx="917618" cy="729697"/>
          </a:xfrm>
          <a:prstGeom prst="rect">
            <a:avLst/>
          </a:prstGeom>
        </p:spPr>
        <p:txBody>
          <a:bodyPr anchor="t" rtlCol="false" tIns="0" lIns="0" bIns="0" rIns="0">
            <a:spAutoFit/>
          </a:bodyPr>
          <a:lstStyle/>
          <a:p>
            <a:pPr algn="ctr">
              <a:lnSpc>
                <a:spcPts val="5980"/>
              </a:lnSpc>
            </a:pPr>
            <a:r>
              <a:rPr lang="en-US" sz="4271">
                <a:solidFill>
                  <a:srgbClr val="000000"/>
                </a:solidFill>
                <a:latin typeface="Oswald Bold Italics"/>
              </a:rPr>
              <a:t>08</a:t>
            </a:r>
          </a:p>
        </p:txBody>
      </p:sp>
      <p:sp>
        <p:nvSpPr>
          <p:cNvPr name="TextBox 20" id="20"/>
          <p:cNvSpPr txBox="true"/>
          <p:nvPr/>
        </p:nvSpPr>
        <p:spPr>
          <a:xfrm rot="0">
            <a:off x="6607430" y="9143900"/>
            <a:ext cx="6854323" cy="390525"/>
          </a:xfrm>
          <a:prstGeom prst="rect">
            <a:avLst/>
          </a:prstGeom>
        </p:spPr>
        <p:txBody>
          <a:bodyPr anchor="t" rtlCol="false" tIns="0" lIns="0" bIns="0" rIns="0">
            <a:spAutoFit/>
          </a:bodyPr>
          <a:lstStyle/>
          <a:p>
            <a:pPr>
              <a:lnSpc>
                <a:spcPts val="3086"/>
              </a:lnSpc>
            </a:pPr>
            <a:r>
              <a:rPr lang="en-US" sz="2571" spc="252">
                <a:solidFill>
                  <a:srgbClr val="000000"/>
                </a:solidFill>
                <a:latin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Line Abstract  Shape Illustration"/>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186357" y="1177155"/>
            <a:ext cx="11915286" cy="909955"/>
          </a:xfrm>
          <a:prstGeom prst="rect">
            <a:avLst/>
          </a:prstGeom>
        </p:spPr>
        <p:txBody>
          <a:bodyPr anchor="t" rtlCol="false" tIns="0" lIns="0" bIns="0" rIns="0">
            <a:spAutoFit/>
          </a:bodyPr>
          <a:lstStyle/>
          <a:p>
            <a:pPr algn="ctr" marL="0" indent="0" lvl="0">
              <a:lnSpc>
                <a:spcPts val="7039"/>
              </a:lnSpc>
              <a:spcBef>
                <a:spcPct val="0"/>
              </a:spcBef>
            </a:pPr>
            <a:r>
              <a:rPr lang="en-US" sz="6399" spc="627" u="none">
                <a:solidFill>
                  <a:srgbClr val="231F20"/>
                </a:solidFill>
                <a:latin typeface="Oswald Bold"/>
              </a:rPr>
              <a:t>INTRODUCTION</a:t>
            </a:r>
          </a:p>
        </p:txBody>
      </p:sp>
      <p:sp>
        <p:nvSpPr>
          <p:cNvPr name="TextBox 5" id="5"/>
          <p:cNvSpPr txBox="true"/>
          <p:nvPr/>
        </p:nvSpPr>
        <p:spPr>
          <a:xfrm rot="0">
            <a:off x="456266" y="4969363"/>
            <a:ext cx="4153834" cy="1461702"/>
          </a:xfrm>
          <a:prstGeom prst="rect">
            <a:avLst/>
          </a:prstGeom>
        </p:spPr>
        <p:txBody>
          <a:bodyPr anchor="t" rtlCol="false" tIns="0" lIns="0" bIns="0" rIns="0">
            <a:spAutoFit/>
          </a:bodyPr>
          <a:lstStyle/>
          <a:p>
            <a:pPr algn="l" marL="0" indent="0" lvl="0">
              <a:lnSpc>
                <a:spcPts val="2383"/>
              </a:lnSpc>
              <a:spcBef>
                <a:spcPct val="0"/>
              </a:spcBef>
            </a:pPr>
            <a:r>
              <a:rPr lang="en-US" sz="1702" spc="166" u="none">
                <a:solidFill>
                  <a:srgbClr val="231F20"/>
                </a:solidFill>
                <a:latin typeface="DM Sans"/>
              </a:rPr>
              <a:t>The Credit Card Management System is a sophisticated software application designed to streamline the management of credit card data.</a:t>
            </a:r>
          </a:p>
        </p:txBody>
      </p:sp>
      <p:sp>
        <p:nvSpPr>
          <p:cNvPr name="TextBox 6" id="6"/>
          <p:cNvSpPr txBox="true"/>
          <p:nvPr/>
        </p:nvSpPr>
        <p:spPr>
          <a:xfrm rot="0">
            <a:off x="9038764" y="4959838"/>
            <a:ext cx="3642461" cy="1324120"/>
          </a:xfrm>
          <a:prstGeom prst="rect">
            <a:avLst/>
          </a:prstGeom>
        </p:spPr>
        <p:txBody>
          <a:bodyPr anchor="t" rtlCol="false" tIns="0" lIns="0" bIns="0" rIns="0">
            <a:spAutoFit/>
          </a:bodyPr>
          <a:lstStyle/>
          <a:p>
            <a:pPr algn="l" marL="0" indent="0" lvl="0">
              <a:lnSpc>
                <a:spcPts val="2625"/>
              </a:lnSpc>
              <a:spcBef>
                <a:spcPct val="0"/>
              </a:spcBef>
            </a:pPr>
            <a:r>
              <a:rPr lang="en-US" sz="1875" spc="183" u="none">
                <a:solidFill>
                  <a:srgbClr val="231F20"/>
                </a:solidFill>
                <a:latin typeface="DM Sans"/>
              </a:rPr>
              <a:t>Focuses on security, usability, and scalability to ensure efficient handling of credit card information.</a:t>
            </a:r>
          </a:p>
        </p:txBody>
      </p:sp>
      <p:sp>
        <p:nvSpPr>
          <p:cNvPr name="TextBox 7" id="7"/>
          <p:cNvSpPr txBox="true"/>
          <p:nvPr/>
        </p:nvSpPr>
        <p:spPr>
          <a:xfrm rot="0">
            <a:off x="4836978" y="4867253"/>
            <a:ext cx="3808821" cy="1656398"/>
          </a:xfrm>
          <a:prstGeom prst="rect">
            <a:avLst/>
          </a:prstGeom>
        </p:spPr>
        <p:txBody>
          <a:bodyPr anchor="t" rtlCol="false" tIns="0" lIns="0" bIns="0" rIns="0">
            <a:spAutoFit/>
          </a:bodyPr>
          <a:lstStyle/>
          <a:p>
            <a:pPr algn="l" marL="0" indent="0" lvl="0">
              <a:lnSpc>
                <a:spcPts val="2677"/>
              </a:lnSpc>
              <a:spcBef>
                <a:spcPct val="0"/>
              </a:spcBef>
            </a:pPr>
            <a:r>
              <a:rPr lang="en-US" sz="1912" spc="187" u="none">
                <a:solidFill>
                  <a:srgbClr val="231F20"/>
                </a:solidFill>
                <a:latin typeface="DM Sans"/>
              </a:rPr>
              <a:t>Developed using Python and Tkinter for the front-end interface, and SQLite for backend database management.</a:t>
            </a:r>
          </a:p>
        </p:txBody>
      </p:sp>
      <p:sp>
        <p:nvSpPr>
          <p:cNvPr name="TextBox 8" id="8"/>
          <p:cNvSpPr txBox="true"/>
          <p:nvPr/>
        </p:nvSpPr>
        <p:spPr>
          <a:xfrm rot="0">
            <a:off x="13491124" y="4867253"/>
            <a:ext cx="3768176" cy="1367267"/>
          </a:xfrm>
          <a:prstGeom prst="rect">
            <a:avLst/>
          </a:prstGeom>
        </p:spPr>
        <p:txBody>
          <a:bodyPr anchor="t" rtlCol="false" tIns="0" lIns="0" bIns="0" rIns="0">
            <a:spAutoFit/>
          </a:bodyPr>
          <a:lstStyle/>
          <a:p>
            <a:pPr algn="l" marL="0" indent="0" lvl="0">
              <a:lnSpc>
                <a:spcPts val="2784"/>
              </a:lnSpc>
              <a:spcBef>
                <a:spcPct val="0"/>
              </a:spcBef>
            </a:pPr>
            <a:r>
              <a:rPr lang="en-US" sz="1988" spc="194" u="none">
                <a:solidFill>
                  <a:srgbClr val="231F20"/>
                </a:solidFill>
                <a:latin typeface="DM Sans"/>
              </a:rPr>
              <a:t>Aims to provide users with a seamless experience in managing their financial transactions.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Thin Line Abstract  Shape Illustration"/>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Thin Line Abstract  Shape Illustration"/>
          <p:cNvSpPr/>
          <p:nvPr/>
        </p:nvSpPr>
        <p:spPr>
          <a:xfrm flipH="false" flipV="false" rot="-4176364">
            <a:off x="-3312686" y="6167067"/>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44000" y="1245116"/>
            <a:ext cx="6848452" cy="3425637"/>
          </a:xfrm>
          <a:prstGeom prst="rect">
            <a:avLst/>
          </a:prstGeom>
        </p:spPr>
        <p:txBody>
          <a:bodyPr anchor="t" rtlCol="false" tIns="0" lIns="0" bIns="0" rIns="0">
            <a:spAutoFit/>
          </a:bodyPr>
          <a:lstStyle/>
          <a:p>
            <a:pPr algn="l" marL="464164" indent="-232082" lvl="1">
              <a:lnSpc>
                <a:spcPts val="3009"/>
              </a:lnSpc>
              <a:spcBef>
                <a:spcPct val="0"/>
              </a:spcBef>
              <a:buFont typeface="Arial"/>
              <a:buChar char="•"/>
            </a:pPr>
            <a:r>
              <a:rPr lang="en-US" sz="2149" spc="210">
                <a:solidFill>
                  <a:srgbClr val="000000"/>
                </a:solidFill>
                <a:latin typeface="DM Sans"/>
              </a:rPr>
              <a:t>Use</a:t>
            </a:r>
            <a:r>
              <a:rPr lang="en-US" sz="2149" spc="210">
                <a:solidFill>
                  <a:srgbClr val="000000"/>
                </a:solidFill>
                <a:latin typeface="DM Sans"/>
              </a:rPr>
              <a:t>r authentication and authorization</a:t>
            </a:r>
          </a:p>
          <a:p>
            <a:pPr algn="l" marL="464164" indent="-232082" lvl="1">
              <a:lnSpc>
                <a:spcPts val="3009"/>
              </a:lnSpc>
              <a:spcBef>
                <a:spcPct val="0"/>
              </a:spcBef>
              <a:buFont typeface="Arial"/>
              <a:buChar char="•"/>
            </a:pPr>
            <a:r>
              <a:rPr lang="en-US" sz="2149" spc="210">
                <a:solidFill>
                  <a:srgbClr val="000000"/>
                </a:solidFill>
                <a:latin typeface="DM Sans"/>
              </a:rPr>
              <a:t>Creation and management of credit card accounts</a:t>
            </a:r>
          </a:p>
          <a:p>
            <a:pPr algn="l" marL="464164" indent="-232082" lvl="1">
              <a:lnSpc>
                <a:spcPts val="3009"/>
              </a:lnSpc>
              <a:spcBef>
                <a:spcPct val="0"/>
              </a:spcBef>
              <a:buFont typeface="Arial"/>
              <a:buChar char="•"/>
            </a:pPr>
            <a:r>
              <a:rPr lang="en-US" sz="2149" spc="210">
                <a:solidFill>
                  <a:srgbClr val="000000"/>
                </a:solidFill>
                <a:latin typeface="DM Sans"/>
              </a:rPr>
              <a:t>Setting and updating credit limits</a:t>
            </a:r>
          </a:p>
          <a:p>
            <a:pPr algn="l" marL="464164" indent="-232082" lvl="1">
              <a:lnSpc>
                <a:spcPts val="3009"/>
              </a:lnSpc>
              <a:spcBef>
                <a:spcPct val="0"/>
              </a:spcBef>
              <a:buFont typeface="Arial"/>
              <a:buChar char="•"/>
            </a:pPr>
            <a:r>
              <a:rPr lang="en-US" sz="2149" spc="210">
                <a:solidFill>
                  <a:srgbClr val="000000"/>
                </a:solidFill>
                <a:latin typeface="DM Sans"/>
              </a:rPr>
              <a:t>Application processing for new credit cards</a:t>
            </a:r>
          </a:p>
          <a:p>
            <a:pPr algn="l" marL="464164" indent="-232082" lvl="1">
              <a:lnSpc>
                <a:spcPts val="3009"/>
              </a:lnSpc>
              <a:spcBef>
                <a:spcPct val="0"/>
              </a:spcBef>
              <a:buFont typeface="Arial"/>
              <a:buChar char="•"/>
            </a:pPr>
            <a:r>
              <a:rPr lang="en-US" sz="2149" spc="210">
                <a:solidFill>
                  <a:srgbClr val="000000"/>
                </a:solidFill>
                <a:latin typeface="DM Sans"/>
              </a:rPr>
              <a:t>View and search functionality for stored data</a:t>
            </a:r>
          </a:p>
          <a:p>
            <a:pPr algn="l" marL="0" indent="0" lvl="0">
              <a:lnSpc>
                <a:spcPts val="3009"/>
              </a:lnSpc>
              <a:spcBef>
                <a:spcPct val="0"/>
              </a:spcBef>
            </a:pPr>
          </a:p>
        </p:txBody>
      </p:sp>
      <p:sp>
        <p:nvSpPr>
          <p:cNvPr name="TextBox 5" id="5"/>
          <p:cNvSpPr txBox="true"/>
          <p:nvPr/>
        </p:nvSpPr>
        <p:spPr>
          <a:xfrm rot="0">
            <a:off x="9057038" y="5095875"/>
            <a:ext cx="7431522" cy="3653487"/>
          </a:xfrm>
          <a:prstGeom prst="rect">
            <a:avLst/>
          </a:prstGeom>
        </p:spPr>
        <p:txBody>
          <a:bodyPr anchor="t" rtlCol="false" tIns="0" lIns="0" bIns="0" rIns="0">
            <a:spAutoFit/>
          </a:bodyPr>
          <a:lstStyle/>
          <a:p>
            <a:pPr algn="l" marL="495473" indent="-247736" lvl="1">
              <a:lnSpc>
                <a:spcPts val="3212"/>
              </a:lnSpc>
              <a:spcBef>
                <a:spcPct val="0"/>
              </a:spcBef>
              <a:buFont typeface="Arial"/>
              <a:buChar char="•"/>
            </a:pPr>
            <a:r>
              <a:rPr lang="en-US" sz="2294" spc="224">
                <a:solidFill>
                  <a:srgbClr val="000000"/>
                </a:solidFill>
                <a:latin typeface="DM Sans"/>
              </a:rPr>
              <a:t>Tkinte</a:t>
            </a:r>
            <a:r>
              <a:rPr lang="en-US" sz="2294" spc="224">
                <a:solidFill>
                  <a:srgbClr val="000000"/>
                </a:solidFill>
                <a:latin typeface="DM Sans"/>
              </a:rPr>
              <a:t>r: A Python library for creating graphical user interfaces (GUI)</a:t>
            </a:r>
          </a:p>
          <a:p>
            <a:pPr algn="l" marL="495473" indent="-247736" lvl="1">
              <a:lnSpc>
                <a:spcPts val="3212"/>
              </a:lnSpc>
              <a:spcBef>
                <a:spcPct val="0"/>
              </a:spcBef>
              <a:buFont typeface="Arial"/>
              <a:buChar char="•"/>
            </a:pPr>
            <a:r>
              <a:rPr lang="en-US" sz="2294" spc="224">
                <a:solidFill>
                  <a:srgbClr val="000000"/>
                </a:solidFill>
                <a:latin typeface="DM Sans"/>
              </a:rPr>
              <a:t>Python: A programming language used for backend logic and application development</a:t>
            </a:r>
          </a:p>
          <a:p>
            <a:pPr algn="l" marL="495473" indent="-247736" lvl="1">
              <a:lnSpc>
                <a:spcPts val="3212"/>
              </a:lnSpc>
              <a:spcBef>
                <a:spcPct val="0"/>
              </a:spcBef>
              <a:buFont typeface="Arial"/>
              <a:buChar char="•"/>
            </a:pPr>
            <a:r>
              <a:rPr lang="en-US" sz="2294" spc="224">
                <a:solidFill>
                  <a:srgbClr val="000000"/>
                </a:solidFill>
                <a:latin typeface="DM Sans"/>
              </a:rPr>
              <a:t>SQLite: A lightweight relational database management system used for storing and managing data within the application</a:t>
            </a:r>
          </a:p>
          <a:p>
            <a:pPr algn="l" marL="0" indent="0" lvl="0">
              <a:lnSpc>
                <a:spcPts val="3212"/>
              </a:lnSpc>
              <a:spcBef>
                <a:spcPct val="0"/>
              </a:spcBef>
            </a:pPr>
          </a:p>
        </p:txBody>
      </p:sp>
      <p:sp>
        <p:nvSpPr>
          <p:cNvPr name="TextBox 6" id="6"/>
          <p:cNvSpPr txBox="true"/>
          <p:nvPr/>
        </p:nvSpPr>
        <p:spPr>
          <a:xfrm rot="0">
            <a:off x="1773600" y="1457325"/>
            <a:ext cx="5838873" cy="876300"/>
          </a:xfrm>
          <a:prstGeom prst="rect">
            <a:avLst/>
          </a:prstGeom>
        </p:spPr>
        <p:txBody>
          <a:bodyPr anchor="t" rtlCol="false" tIns="0" lIns="0" bIns="0" rIns="0">
            <a:spAutoFit/>
          </a:bodyPr>
          <a:lstStyle/>
          <a:p>
            <a:pPr marL="0" indent="0" lvl="0">
              <a:lnSpc>
                <a:spcPts val="6960"/>
              </a:lnSpc>
            </a:pPr>
            <a:r>
              <a:rPr lang="en-US" sz="5800" spc="307">
                <a:solidFill>
                  <a:srgbClr val="000000"/>
                </a:solidFill>
                <a:latin typeface="Oswald Bold"/>
              </a:rPr>
              <a:t>KEY FEATURES  </a:t>
            </a:r>
          </a:p>
        </p:txBody>
      </p:sp>
      <p:sp>
        <p:nvSpPr>
          <p:cNvPr name="TextBox 7" id="7"/>
          <p:cNvSpPr txBox="true"/>
          <p:nvPr/>
        </p:nvSpPr>
        <p:spPr>
          <a:xfrm rot="0">
            <a:off x="1773600" y="5501602"/>
            <a:ext cx="5671273" cy="935920"/>
          </a:xfrm>
          <a:prstGeom prst="rect">
            <a:avLst/>
          </a:prstGeom>
        </p:spPr>
        <p:txBody>
          <a:bodyPr anchor="t" rtlCol="false" tIns="0" lIns="0" bIns="0" rIns="0">
            <a:spAutoFit/>
          </a:bodyPr>
          <a:lstStyle/>
          <a:p>
            <a:pPr algn="ctr">
              <a:lnSpc>
                <a:spcPts val="7547"/>
              </a:lnSpc>
              <a:spcBef>
                <a:spcPct val="0"/>
              </a:spcBef>
            </a:pPr>
            <a:r>
              <a:rPr lang="en-US" sz="5805">
                <a:solidFill>
                  <a:srgbClr val="000000"/>
                </a:solidFill>
                <a:latin typeface="Oswald Bold"/>
              </a:rPr>
              <a:t>Technologies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Line Abstract  Shape Illustration"/>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53737" y="4621194"/>
            <a:ext cx="6178142" cy="2583310"/>
            <a:chOff x="0" y="0"/>
            <a:chExt cx="8237523" cy="3444413"/>
          </a:xfrm>
        </p:grpSpPr>
        <p:sp>
          <p:nvSpPr>
            <p:cNvPr name="TextBox 5" id="5"/>
            <p:cNvSpPr txBox="true"/>
            <p:nvPr/>
          </p:nvSpPr>
          <p:spPr>
            <a:xfrm rot="0">
              <a:off x="0" y="741167"/>
              <a:ext cx="8237523" cy="2703246"/>
            </a:xfrm>
            <a:prstGeom prst="rect">
              <a:avLst/>
            </a:prstGeom>
          </p:spPr>
          <p:txBody>
            <a:bodyPr anchor="t" rtlCol="false" tIns="0" lIns="0" bIns="0" rIns="0">
              <a:spAutoFit/>
            </a:bodyPr>
            <a:lstStyle/>
            <a:p>
              <a:pPr algn="l" marL="0" indent="0" lvl="0">
                <a:lnSpc>
                  <a:spcPts val="3316"/>
                </a:lnSpc>
              </a:pPr>
              <a:r>
                <a:rPr lang="en-US" sz="1754" spc="73" strike="noStrike" u="none">
                  <a:solidFill>
                    <a:srgbClr val="1A1A1A"/>
                  </a:solidFill>
                  <a:latin typeface="Open Sauce"/>
                </a:rPr>
                <a:t>1. Database Schema: Defines the structure of the database tables and the relationships between them. In this project, tables such as USER1, CREDIT_CARD, LIMITS, APPLICATIONS, etc., are defined with appropriate columns and constraints.</a:t>
              </a:r>
            </a:p>
          </p:txBody>
        </p:sp>
        <p:sp>
          <p:nvSpPr>
            <p:cNvPr name="TextBox 6" id="6"/>
            <p:cNvSpPr txBox="true"/>
            <p:nvPr/>
          </p:nvSpPr>
          <p:spPr>
            <a:xfrm rot="0">
              <a:off x="0" y="-76200"/>
              <a:ext cx="8237523" cy="573087"/>
            </a:xfrm>
            <a:prstGeom prst="rect">
              <a:avLst/>
            </a:prstGeom>
          </p:spPr>
          <p:txBody>
            <a:bodyPr anchor="t" rtlCol="false" tIns="0" lIns="0" bIns="0" rIns="0">
              <a:spAutoFit/>
            </a:bodyPr>
            <a:lstStyle/>
            <a:p>
              <a:pPr algn="l" marL="0" indent="0" lvl="0">
                <a:lnSpc>
                  <a:spcPts val="3703"/>
                </a:lnSpc>
                <a:spcBef>
                  <a:spcPct val="0"/>
                </a:spcBef>
              </a:pPr>
              <a:r>
                <a:rPr lang="en-US" sz="2468" spc="24" strike="noStrike" u="none">
                  <a:solidFill>
                    <a:srgbClr val="1A1A1A"/>
                  </a:solidFill>
                  <a:latin typeface="DM Sans Italics"/>
                </a:rPr>
                <a:t>Schema</a:t>
              </a:r>
            </a:p>
          </p:txBody>
        </p:sp>
      </p:grpSp>
      <p:grpSp>
        <p:nvGrpSpPr>
          <p:cNvPr name="Group 7" id="7"/>
          <p:cNvGrpSpPr/>
          <p:nvPr/>
        </p:nvGrpSpPr>
        <p:grpSpPr>
          <a:xfrm rot="0">
            <a:off x="10335221" y="4513823"/>
            <a:ext cx="6602836" cy="3354141"/>
            <a:chOff x="0" y="0"/>
            <a:chExt cx="8803781" cy="4472188"/>
          </a:xfrm>
        </p:grpSpPr>
        <p:sp>
          <p:nvSpPr>
            <p:cNvPr name="TextBox 8" id="8"/>
            <p:cNvSpPr txBox="true"/>
            <p:nvPr/>
          </p:nvSpPr>
          <p:spPr>
            <a:xfrm rot="0">
              <a:off x="0" y="748575"/>
              <a:ext cx="8803781" cy="3723613"/>
            </a:xfrm>
            <a:prstGeom prst="rect">
              <a:avLst/>
            </a:prstGeom>
          </p:spPr>
          <p:txBody>
            <a:bodyPr anchor="t" rtlCol="false" tIns="0" lIns="0" bIns="0" rIns="0">
              <a:spAutoFit/>
            </a:bodyPr>
            <a:lstStyle/>
            <a:p>
              <a:pPr algn="l" marL="0" indent="0" lvl="0">
                <a:lnSpc>
                  <a:spcPts val="3267"/>
                </a:lnSpc>
              </a:pPr>
              <a:r>
                <a:rPr lang="en-US" sz="1719" spc="73" strike="noStrike" u="none">
                  <a:solidFill>
                    <a:srgbClr val="1A1A1A"/>
                  </a:solidFill>
                  <a:latin typeface="Open Sauce"/>
                </a:rPr>
                <a:t>2. SQL Queries: The back end handles SQL queries to perform CRUD operations</a:t>
              </a:r>
            </a:p>
            <a:p>
              <a:pPr algn="l" marL="0" indent="0" lvl="0">
                <a:lnSpc>
                  <a:spcPts val="3267"/>
                </a:lnSpc>
              </a:pPr>
              <a:r>
                <a:rPr lang="en-US" sz="1719" spc="73" strike="noStrike" u="none">
                  <a:solidFill>
                    <a:srgbClr val="1A1A1A"/>
                  </a:solidFill>
                  <a:latin typeface="Open Sauce"/>
                </a:rPr>
                <a:t>(Create, Read, Update, Delete) on the database. For example, INSERT, SELECT,</a:t>
              </a:r>
            </a:p>
            <a:p>
              <a:pPr algn="l" marL="0" indent="0" lvl="0">
                <a:lnSpc>
                  <a:spcPts val="3267"/>
                </a:lnSpc>
              </a:pPr>
              <a:r>
                <a:rPr lang="en-US" sz="1719" spc="73" strike="noStrike" u="none">
                  <a:solidFill>
                    <a:srgbClr val="1A1A1A"/>
                  </a:solidFill>
                  <a:latin typeface="Open Sauce"/>
                </a:rPr>
                <a:t>UPDATE, DELETE queries are used to manage user accounts, credit card</a:t>
              </a:r>
            </a:p>
            <a:p>
              <a:pPr algn="l" marL="0" indent="0" lvl="0">
                <a:lnSpc>
                  <a:spcPts val="3267"/>
                </a:lnSpc>
              </a:pPr>
              <a:r>
                <a:rPr lang="en-US" sz="1719" spc="73" strike="noStrike" u="none">
                  <a:solidFill>
                    <a:srgbClr val="1A1A1A"/>
                  </a:solidFill>
                  <a:latin typeface="Open Sauce"/>
                </a:rPr>
                <a:t>information, limits, applications, etc</a:t>
              </a:r>
            </a:p>
          </p:txBody>
        </p:sp>
        <p:sp>
          <p:nvSpPr>
            <p:cNvPr name="TextBox 9" id="9"/>
            <p:cNvSpPr txBox="true"/>
            <p:nvPr/>
          </p:nvSpPr>
          <p:spPr>
            <a:xfrm rot="0">
              <a:off x="0" y="-161925"/>
              <a:ext cx="8803781" cy="656696"/>
            </a:xfrm>
            <a:prstGeom prst="rect">
              <a:avLst/>
            </a:prstGeom>
          </p:spPr>
          <p:txBody>
            <a:bodyPr anchor="t" rtlCol="false" tIns="0" lIns="0" bIns="0" rIns="0">
              <a:spAutoFit/>
            </a:bodyPr>
            <a:lstStyle/>
            <a:p>
              <a:pPr algn="l" marL="0" indent="0" lvl="0">
                <a:lnSpc>
                  <a:spcPts val="4690"/>
                </a:lnSpc>
              </a:pPr>
              <a:r>
                <a:rPr lang="en-US" sz="2468" spc="190" strike="noStrike" u="none">
                  <a:solidFill>
                    <a:srgbClr val="1A1A1A"/>
                  </a:solidFill>
                  <a:latin typeface="DM Sans Italics"/>
                </a:rPr>
                <a:t>SQL Queries</a:t>
              </a:r>
            </a:p>
          </p:txBody>
        </p:sp>
      </p:grpSp>
      <p:sp>
        <p:nvSpPr>
          <p:cNvPr name="TextBox 10" id="10"/>
          <p:cNvSpPr txBox="true"/>
          <p:nvPr/>
        </p:nvSpPr>
        <p:spPr>
          <a:xfrm rot="0">
            <a:off x="3858563" y="1524576"/>
            <a:ext cx="8644484" cy="1152525"/>
          </a:xfrm>
          <a:prstGeom prst="rect">
            <a:avLst/>
          </a:prstGeom>
        </p:spPr>
        <p:txBody>
          <a:bodyPr anchor="t" rtlCol="false" tIns="0" lIns="0" bIns="0" rIns="0">
            <a:spAutoFit/>
          </a:bodyPr>
          <a:lstStyle/>
          <a:p>
            <a:pPr algn="l" marL="0" indent="0" lvl="0">
              <a:lnSpc>
                <a:spcPts val="9000"/>
              </a:lnSpc>
              <a:spcBef>
                <a:spcPct val="0"/>
              </a:spcBef>
            </a:pPr>
            <a:r>
              <a:rPr lang="en-US" sz="7500" spc="735" strike="noStrike" u="none">
                <a:solidFill>
                  <a:srgbClr val="000000"/>
                </a:solidFill>
                <a:latin typeface="Oswald Bold"/>
              </a:rPr>
              <a:t>BACK END DESIGN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Thin Line Abstract  Shape Illustration"/>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93341" y="2219856"/>
            <a:ext cx="14501319" cy="1171577"/>
          </a:xfrm>
          <a:prstGeom prst="rect">
            <a:avLst/>
          </a:prstGeom>
        </p:spPr>
        <p:txBody>
          <a:bodyPr anchor="t" rtlCol="false" tIns="0" lIns="0" bIns="0" rIns="0">
            <a:spAutoFit/>
          </a:bodyPr>
          <a:lstStyle/>
          <a:p>
            <a:pPr algn="ctr" marL="0" indent="0" lvl="0">
              <a:lnSpc>
                <a:spcPts val="8925"/>
              </a:lnSpc>
            </a:pPr>
            <a:r>
              <a:rPr lang="en-US" sz="8500" spc="833" strike="noStrike">
                <a:solidFill>
                  <a:srgbClr val="000000"/>
                </a:solidFill>
                <a:latin typeface="Oswald Bold"/>
              </a:rPr>
              <a:t>FRONT END DESIGN</a:t>
            </a:r>
          </a:p>
        </p:txBody>
      </p:sp>
      <p:sp>
        <p:nvSpPr>
          <p:cNvPr name="TextBox 4" id="4"/>
          <p:cNvSpPr txBox="true"/>
          <p:nvPr/>
        </p:nvSpPr>
        <p:spPr>
          <a:xfrm rot="0">
            <a:off x="1893341" y="5158844"/>
            <a:ext cx="6449970" cy="1600679"/>
          </a:xfrm>
          <a:prstGeom prst="rect">
            <a:avLst/>
          </a:prstGeom>
        </p:spPr>
        <p:txBody>
          <a:bodyPr anchor="t" rtlCol="false" tIns="0" lIns="0" bIns="0" rIns="0">
            <a:spAutoFit/>
          </a:bodyPr>
          <a:lstStyle/>
          <a:p>
            <a:pPr marL="0" indent="0" lvl="0">
              <a:lnSpc>
                <a:spcPts val="2598"/>
              </a:lnSpc>
            </a:pPr>
            <a:r>
              <a:rPr lang="en-US" sz="1856" spc="181" strike="noStrike">
                <a:solidFill>
                  <a:srgbClr val="000000"/>
                </a:solidFill>
                <a:latin typeface="DM Sans"/>
              </a:rPr>
              <a:t>1. Window Layout: Defines the layout and appearance of windows and widgets such</a:t>
            </a:r>
          </a:p>
          <a:p>
            <a:pPr marL="0" indent="0" lvl="0">
              <a:lnSpc>
                <a:spcPts val="2598"/>
              </a:lnSpc>
            </a:pPr>
            <a:r>
              <a:rPr lang="en-US" sz="1856" spc="181" strike="noStrike">
                <a:solidFill>
                  <a:srgbClr val="000000"/>
                </a:solidFill>
                <a:latin typeface="DM Sans"/>
              </a:rPr>
              <a:t>as labels, buttons, entry fields, etc. Different windows are created for tasks like login,</a:t>
            </a:r>
          </a:p>
          <a:p>
            <a:pPr marL="0" indent="0" lvl="0">
              <a:lnSpc>
                <a:spcPts val="2598"/>
              </a:lnSpc>
            </a:pPr>
            <a:r>
              <a:rPr lang="en-US" sz="1856" spc="181" strike="noStrike">
                <a:solidFill>
                  <a:srgbClr val="000000"/>
                </a:solidFill>
                <a:latin typeface="DM Sans"/>
              </a:rPr>
              <a:t>creating a new account, main menu, etc.</a:t>
            </a:r>
          </a:p>
        </p:txBody>
      </p:sp>
      <p:sp>
        <p:nvSpPr>
          <p:cNvPr name="TextBox 5" id="5"/>
          <p:cNvSpPr txBox="true"/>
          <p:nvPr/>
        </p:nvSpPr>
        <p:spPr>
          <a:xfrm rot="0">
            <a:off x="9944690" y="5149319"/>
            <a:ext cx="6449970" cy="2323762"/>
          </a:xfrm>
          <a:prstGeom prst="rect">
            <a:avLst/>
          </a:prstGeom>
        </p:spPr>
        <p:txBody>
          <a:bodyPr anchor="t" rtlCol="false" tIns="0" lIns="0" bIns="0" rIns="0">
            <a:spAutoFit/>
          </a:bodyPr>
          <a:lstStyle/>
          <a:p>
            <a:pPr marL="0" indent="0" lvl="0">
              <a:lnSpc>
                <a:spcPts val="2643"/>
              </a:lnSpc>
            </a:pPr>
            <a:r>
              <a:rPr lang="en-US" sz="1888" spc="185" strike="noStrike">
                <a:solidFill>
                  <a:srgbClr val="000000"/>
                </a:solidFill>
                <a:latin typeface="DM Sans"/>
              </a:rPr>
              <a:t>2. User Input Handling: Captures user input from widgets and validates it before</a:t>
            </a:r>
          </a:p>
          <a:p>
            <a:pPr marL="0" indent="0" lvl="0">
              <a:lnSpc>
                <a:spcPts val="2643"/>
              </a:lnSpc>
            </a:pPr>
            <a:r>
              <a:rPr lang="en-US" sz="1888" spc="185" strike="noStrike">
                <a:solidFill>
                  <a:srgbClr val="000000"/>
                </a:solidFill>
                <a:latin typeface="DM Sans"/>
              </a:rPr>
              <a:t>sending requests to the back end. For example, when a user enters their login</a:t>
            </a:r>
          </a:p>
          <a:p>
            <a:pPr marL="0" indent="0" lvl="0">
              <a:lnSpc>
                <a:spcPts val="2643"/>
              </a:lnSpc>
            </a:pPr>
            <a:r>
              <a:rPr lang="en-US" sz="1888" spc="185" strike="noStrike">
                <a:solidFill>
                  <a:srgbClr val="000000"/>
                </a:solidFill>
                <a:latin typeface="DM Sans"/>
              </a:rPr>
              <a:t>credentials, the front end validates the input before sending a request to the back end</a:t>
            </a:r>
          </a:p>
          <a:p>
            <a:pPr marL="0" indent="0" lvl="0">
              <a:lnSpc>
                <a:spcPts val="2643"/>
              </a:lnSpc>
            </a:pPr>
            <a:r>
              <a:rPr lang="en-US" sz="1888" spc="185" strike="noStrike">
                <a:solidFill>
                  <a:srgbClr val="000000"/>
                </a:solidFill>
                <a:latin typeface="DM Sans"/>
              </a:rPr>
              <a:t>for authentication.</a:t>
            </a:r>
          </a:p>
        </p:txBody>
      </p:sp>
      <p:sp>
        <p:nvSpPr>
          <p:cNvPr name="AutoShape 6" id="6"/>
          <p:cNvSpPr/>
          <p:nvPr/>
        </p:nvSpPr>
        <p:spPr>
          <a:xfrm>
            <a:off x="1893341" y="4234919"/>
            <a:ext cx="14501319"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Half Arch Shape Illustration"/>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684616" y="5369006"/>
            <a:ext cx="6524475" cy="2443704"/>
          </a:xfrm>
          <a:prstGeom prst="rect">
            <a:avLst/>
          </a:prstGeom>
        </p:spPr>
        <p:txBody>
          <a:bodyPr anchor="t" rtlCol="false" tIns="0" lIns="0" bIns="0" rIns="0">
            <a:spAutoFit/>
          </a:bodyPr>
          <a:lstStyle/>
          <a:p>
            <a:pPr marL="0" indent="0" lvl="0">
              <a:lnSpc>
                <a:spcPts val="2791"/>
              </a:lnSpc>
              <a:spcBef>
                <a:spcPct val="0"/>
              </a:spcBef>
            </a:pPr>
            <a:r>
              <a:rPr lang="en-US" sz="1860" spc="182" strike="noStrike">
                <a:solidFill>
                  <a:srgbClr val="231F20"/>
                </a:solidFill>
                <a:latin typeface="DM Sans"/>
              </a:rPr>
              <a:t>Back-End Responses Update Front-End Display: After processing requests, the</a:t>
            </a:r>
          </a:p>
          <a:p>
            <a:pPr marL="0" indent="0" lvl="0">
              <a:lnSpc>
                <a:spcPts val="2791"/>
              </a:lnSpc>
              <a:spcBef>
                <a:spcPct val="0"/>
              </a:spcBef>
            </a:pPr>
            <a:r>
              <a:rPr lang="en-US" sz="1860" spc="182" strike="noStrike">
                <a:solidFill>
                  <a:srgbClr val="231F20"/>
                </a:solidFill>
                <a:latin typeface="DM Sans"/>
              </a:rPr>
              <a:t>back end sends responses to update the front-end display. For example, if a user's</a:t>
            </a:r>
          </a:p>
          <a:p>
            <a:pPr marL="0" indent="0" lvl="0">
              <a:lnSpc>
                <a:spcPts val="2791"/>
              </a:lnSpc>
              <a:spcBef>
                <a:spcPct val="0"/>
              </a:spcBef>
            </a:pPr>
            <a:r>
              <a:rPr lang="en-US" sz="1860" spc="182" strike="noStrike">
                <a:solidFill>
                  <a:srgbClr val="231F20"/>
                </a:solidFill>
                <a:latin typeface="DM Sans"/>
              </a:rPr>
              <a:t>login credentials are valid, the back end sends a response to the front end to open the</a:t>
            </a:r>
          </a:p>
          <a:p>
            <a:pPr marL="0" indent="0" lvl="0">
              <a:lnSpc>
                <a:spcPts val="2791"/>
              </a:lnSpc>
              <a:spcBef>
                <a:spcPct val="0"/>
              </a:spcBef>
            </a:pPr>
            <a:r>
              <a:rPr lang="en-US" sz="1860" spc="182" strike="noStrike">
                <a:solidFill>
                  <a:srgbClr val="231F20"/>
                </a:solidFill>
                <a:latin typeface="DM Sans"/>
              </a:rPr>
              <a:t>main menu window.</a:t>
            </a:r>
          </a:p>
        </p:txBody>
      </p:sp>
      <p:sp>
        <p:nvSpPr>
          <p:cNvPr name="TextBox 5" id="5"/>
          <p:cNvSpPr txBox="true"/>
          <p:nvPr/>
        </p:nvSpPr>
        <p:spPr>
          <a:xfrm rot="0">
            <a:off x="2078909" y="5369006"/>
            <a:ext cx="7190980" cy="2259174"/>
          </a:xfrm>
          <a:prstGeom prst="rect">
            <a:avLst/>
          </a:prstGeom>
        </p:spPr>
        <p:txBody>
          <a:bodyPr anchor="t" rtlCol="false" tIns="0" lIns="0" bIns="0" rIns="0">
            <a:spAutoFit/>
          </a:bodyPr>
          <a:lstStyle/>
          <a:p>
            <a:pPr marL="0" indent="0" lvl="0">
              <a:lnSpc>
                <a:spcPts val="2618"/>
              </a:lnSpc>
              <a:spcBef>
                <a:spcPct val="0"/>
              </a:spcBef>
            </a:pPr>
            <a:r>
              <a:rPr lang="en-US" sz="1745" spc="171" strike="noStrike">
                <a:solidFill>
                  <a:srgbClr val="231F20"/>
                </a:solidFill>
                <a:latin typeface="DM Sans"/>
              </a:rPr>
              <a:t>Front-End Actions Trigger Back-End Processes: User actions such as clicking a</a:t>
            </a:r>
          </a:p>
          <a:p>
            <a:pPr marL="0" indent="0" lvl="0">
              <a:lnSpc>
                <a:spcPts val="2618"/>
              </a:lnSpc>
              <a:spcBef>
                <a:spcPct val="0"/>
              </a:spcBef>
            </a:pPr>
            <a:r>
              <a:rPr lang="en-US" sz="1745" spc="171" strike="noStrike">
                <a:solidFill>
                  <a:srgbClr val="231F20"/>
                </a:solidFill>
                <a:latin typeface="DM Sans"/>
              </a:rPr>
              <a:t>button or entering data trigger corresponding processes in the back end. For example,</a:t>
            </a:r>
          </a:p>
          <a:p>
            <a:pPr marL="0" indent="0" lvl="0">
              <a:lnSpc>
                <a:spcPts val="2618"/>
              </a:lnSpc>
              <a:spcBef>
                <a:spcPct val="0"/>
              </a:spcBef>
            </a:pPr>
            <a:r>
              <a:rPr lang="en-US" sz="1745" spc="171" strike="noStrike">
                <a:solidFill>
                  <a:srgbClr val="231F20"/>
                </a:solidFill>
                <a:latin typeface="DM Sans"/>
              </a:rPr>
              <a:t>when a user clicks the "Create Account" button, it triggers the back end to insert the</a:t>
            </a:r>
          </a:p>
          <a:p>
            <a:pPr marL="0" indent="0" lvl="0">
              <a:lnSpc>
                <a:spcPts val="2618"/>
              </a:lnSpc>
              <a:spcBef>
                <a:spcPct val="0"/>
              </a:spcBef>
            </a:pPr>
            <a:r>
              <a:rPr lang="en-US" sz="1745" spc="171" strike="noStrike">
                <a:solidFill>
                  <a:srgbClr val="231F20"/>
                </a:solidFill>
                <a:latin typeface="DM Sans"/>
              </a:rPr>
              <a:t>new account information into the database.</a:t>
            </a:r>
          </a:p>
        </p:txBody>
      </p:sp>
      <p:sp>
        <p:nvSpPr>
          <p:cNvPr name="TextBox 6" id="6"/>
          <p:cNvSpPr txBox="true"/>
          <p:nvPr/>
        </p:nvSpPr>
        <p:spPr>
          <a:xfrm rot="0">
            <a:off x="2078909" y="1740454"/>
            <a:ext cx="14130182" cy="1228725"/>
          </a:xfrm>
          <a:prstGeom prst="rect">
            <a:avLst/>
          </a:prstGeom>
        </p:spPr>
        <p:txBody>
          <a:bodyPr anchor="t" rtlCol="false" tIns="0" lIns="0" bIns="0" rIns="0">
            <a:spAutoFit/>
          </a:bodyPr>
          <a:lstStyle/>
          <a:p>
            <a:pPr algn="ctr" marL="0" indent="0" lvl="0">
              <a:lnSpc>
                <a:spcPts val="9600"/>
              </a:lnSpc>
              <a:spcBef>
                <a:spcPct val="0"/>
              </a:spcBef>
            </a:pPr>
            <a:r>
              <a:rPr lang="en-US" sz="8000" spc="784" strike="noStrike">
                <a:solidFill>
                  <a:srgbClr val="231F20"/>
                </a:solidFill>
                <a:latin typeface="DM Sans Bold"/>
              </a:rPr>
              <a:t>CONNECTIVITY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Line Repeating Curves Pattern Illustration"/>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Thin Line Repeating Curves Pattern Illustration"/>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362820" y="1143730"/>
            <a:ext cx="15562359" cy="1371600"/>
          </a:xfrm>
          <a:prstGeom prst="rect">
            <a:avLst/>
          </a:prstGeom>
        </p:spPr>
        <p:txBody>
          <a:bodyPr anchor="t" rtlCol="false" tIns="0" lIns="0" bIns="0" rIns="0">
            <a:spAutoFit/>
          </a:bodyPr>
          <a:lstStyle/>
          <a:p>
            <a:pPr algn="ctr" marL="0" indent="0" lvl="0">
              <a:lnSpc>
                <a:spcPts val="10800"/>
              </a:lnSpc>
              <a:spcBef>
                <a:spcPct val="0"/>
              </a:spcBef>
            </a:pPr>
            <a:r>
              <a:rPr lang="en-US" sz="9000" spc="882">
                <a:solidFill>
                  <a:srgbClr val="010101"/>
                </a:solidFill>
                <a:latin typeface="Oswald Bold"/>
              </a:rPr>
              <a:t>Functionality</a:t>
            </a:r>
          </a:p>
        </p:txBody>
      </p:sp>
      <p:sp>
        <p:nvSpPr>
          <p:cNvPr name="TextBox 6" id="6"/>
          <p:cNvSpPr txBox="true"/>
          <p:nvPr/>
        </p:nvSpPr>
        <p:spPr>
          <a:xfrm rot="0">
            <a:off x="1362820" y="4356222"/>
            <a:ext cx="3696579" cy="1455420"/>
          </a:xfrm>
          <a:prstGeom prst="rect">
            <a:avLst/>
          </a:prstGeom>
        </p:spPr>
        <p:txBody>
          <a:bodyPr anchor="t" rtlCol="false" tIns="0" lIns="0" bIns="0" rIns="0">
            <a:spAutoFit/>
          </a:bodyPr>
          <a:lstStyle/>
          <a:p>
            <a:pPr algn="ctr" marL="0" indent="0" lvl="0">
              <a:lnSpc>
                <a:spcPts val="3840"/>
              </a:lnSpc>
            </a:pPr>
            <a:r>
              <a:rPr lang="en-US" sz="3000" spc="294" strike="noStrike" u="none">
                <a:solidFill>
                  <a:srgbClr val="010101"/>
                </a:solidFill>
                <a:latin typeface="DM Sans"/>
              </a:rPr>
              <a:t>Insert Data: </a:t>
            </a:r>
          </a:p>
          <a:p>
            <a:pPr algn="ctr" marL="0" indent="0" lvl="0">
              <a:lnSpc>
                <a:spcPts val="3840"/>
              </a:lnSpc>
            </a:pPr>
            <a:r>
              <a:rPr lang="en-US" sz="3000" spc="294" strike="noStrike" u="none">
                <a:solidFill>
                  <a:srgbClr val="010101"/>
                </a:solidFill>
                <a:latin typeface="DM Sans"/>
              </a:rPr>
              <a:t>Add new records to the database.</a:t>
            </a:r>
          </a:p>
        </p:txBody>
      </p:sp>
      <p:sp>
        <p:nvSpPr>
          <p:cNvPr name="TextBox 7" id="7"/>
          <p:cNvSpPr txBox="true"/>
          <p:nvPr/>
        </p:nvSpPr>
        <p:spPr>
          <a:xfrm rot="0">
            <a:off x="7295710" y="4356222"/>
            <a:ext cx="3696579" cy="1455420"/>
          </a:xfrm>
          <a:prstGeom prst="rect">
            <a:avLst/>
          </a:prstGeom>
        </p:spPr>
        <p:txBody>
          <a:bodyPr anchor="t" rtlCol="false" tIns="0" lIns="0" bIns="0" rIns="0">
            <a:spAutoFit/>
          </a:bodyPr>
          <a:lstStyle/>
          <a:p>
            <a:pPr algn="ctr" marL="0" indent="0" lvl="0">
              <a:lnSpc>
                <a:spcPts val="3840"/>
              </a:lnSpc>
            </a:pPr>
            <a:r>
              <a:rPr lang="en-US" sz="3000" spc="294" strike="noStrike" u="none">
                <a:solidFill>
                  <a:srgbClr val="010101"/>
                </a:solidFill>
                <a:latin typeface="DM Sans"/>
              </a:rPr>
              <a:t>Update Data: Modify existing records.</a:t>
            </a:r>
          </a:p>
        </p:txBody>
      </p:sp>
      <p:sp>
        <p:nvSpPr>
          <p:cNvPr name="TextBox 8" id="8"/>
          <p:cNvSpPr txBox="true"/>
          <p:nvPr/>
        </p:nvSpPr>
        <p:spPr>
          <a:xfrm rot="0">
            <a:off x="13228600" y="4356222"/>
            <a:ext cx="3696579" cy="1941195"/>
          </a:xfrm>
          <a:prstGeom prst="rect">
            <a:avLst/>
          </a:prstGeom>
        </p:spPr>
        <p:txBody>
          <a:bodyPr anchor="t" rtlCol="false" tIns="0" lIns="0" bIns="0" rIns="0">
            <a:spAutoFit/>
          </a:bodyPr>
          <a:lstStyle/>
          <a:p>
            <a:pPr algn="ctr" marL="0" indent="0" lvl="0">
              <a:lnSpc>
                <a:spcPts val="3840"/>
              </a:lnSpc>
            </a:pPr>
            <a:r>
              <a:rPr lang="en-US" sz="3000" spc="294" strike="noStrike" u="none">
                <a:solidFill>
                  <a:srgbClr val="010101"/>
                </a:solidFill>
                <a:latin typeface="DM Sans"/>
              </a:rPr>
              <a:t>Delete Data: Remove records from the database.</a:t>
            </a:r>
          </a:p>
        </p:txBody>
      </p:sp>
      <p:sp>
        <p:nvSpPr>
          <p:cNvPr name="TextBox 9" id="9"/>
          <p:cNvSpPr txBox="true"/>
          <p:nvPr/>
        </p:nvSpPr>
        <p:spPr>
          <a:xfrm rot="0">
            <a:off x="10292910" y="7092840"/>
            <a:ext cx="3696579" cy="1455420"/>
          </a:xfrm>
          <a:prstGeom prst="rect">
            <a:avLst/>
          </a:prstGeom>
        </p:spPr>
        <p:txBody>
          <a:bodyPr anchor="t" rtlCol="false" tIns="0" lIns="0" bIns="0" rIns="0">
            <a:spAutoFit/>
          </a:bodyPr>
          <a:lstStyle/>
          <a:p>
            <a:pPr algn="ctr" marL="0" indent="0" lvl="0">
              <a:lnSpc>
                <a:spcPts val="3840"/>
              </a:lnSpc>
            </a:pPr>
            <a:r>
              <a:rPr lang="en-US" sz="3000" spc="294" strike="noStrike" u="none">
                <a:solidFill>
                  <a:srgbClr val="010101"/>
                </a:solidFill>
                <a:latin typeface="DM Sans"/>
              </a:rPr>
              <a:t>View All Data: Display all records.</a:t>
            </a:r>
          </a:p>
        </p:txBody>
      </p:sp>
      <p:sp>
        <p:nvSpPr>
          <p:cNvPr name="TextBox 10" id="10"/>
          <p:cNvSpPr txBox="true"/>
          <p:nvPr/>
        </p:nvSpPr>
        <p:spPr>
          <a:xfrm rot="0">
            <a:off x="4298510" y="7092840"/>
            <a:ext cx="3696579" cy="1455420"/>
          </a:xfrm>
          <a:prstGeom prst="rect">
            <a:avLst/>
          </a:prstGeom>
        </p:spPr>
        <p:txBody>
          <a:bodyPr anchor="t" rtlCol="false" tIns="0" lIns="0" bIns="0" rIns="0">
            <a:spAutoFit/>
          </a:bodyPr>
          <a:lstStyle/>
          <a:p>
            <a:pPr algn="ctr" marL="0" indent="0" lvl="0">
              <a:lnSpc>
                <a:spcPts val="3840"/>
              </a:lnSpc>
            </a:pPr>
            <a:r>
              <a:rPr lang="en-US" sz="3000" spc="294" strike="noStrike" u="none">
                <a:solidFill>
                  <a:srgbClr val="010101"/>
                </a:solidFill>
                <a:latin typeface="DM Sans"/>
              </a:rPr>
              <a:t>Retrieve Data: Fetch specific records.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descr="Thin Line Abstract  Shape Illustration"/>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Thin Line Abstract  Shape Illustration"/>
          <p:cNvSpPr/>
          <p:nvPr/>
        </p:nvSpPr>
        <p:spPr>
          <a:xfrm flipH="false" flipV="false" rot="887923">
            <a:off x="-8107995" y="4903974"/>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1338481"/>
            <a:ext cx="16230600" cy="952500"/>
          </a:xfrm>
          <a:prstGeom prst="rect">
            <a:avLst/>
          </a:prstGeom>
        </p:spPr>
        <p:txBody>
          <a:bodyPr anchor="t" rtlCol="false" tIns="0" lIns="0" bIns="0" rIns="0">
            <a:spAutoFit/>
          </a:bodyPr>
          <a:lstStyle/>
          <a:p>
            <a:pPr marL="0" indent="0" lvl="0">
              <a:lnSpc>
                <a:spcPts val="7583"/>
              </a:lnSpc>
            </a:pPr>
            <a:r>
              <a:rPr lang="en-US" sz="6319" spc="619">
                <a:solidFill>
                  <a:srgbClr val="000000"/>
                </a:solidFill>
                <a:latin typeface="Oswald Bold"/>
              </a:rPr>
              <a:t>APPLICATIONS</a:t>
            </a:r>
          </a:p>
        </p:txBody>
      </p:sp>
      <p:grpSp>
        <p:nvGrpSpPr>
          <p:cNvPr name="Group 6" id="6"/>
          <p:cNvGrpSpPr/>
          <p:nvPr/>
        </p:nvGrpSpPr>
        <p:grpSpPr>
          <a:xfrm rot="0">
            <a:off x="1117762" y="4779090"/>
            <a:ext cx="4670268" cy="3258239"/>
            <a:chOff x="0" y="0"/>
            <a:chExt cx="6227025" cy="4344319"/>
          </a:xfrm>
        </p:grpSpPr>
        <p:sp>
          <p:nvSpPr>
            <p:cNvPr name="TextBox 7" id="7"/>
            <p:cNvSpPr txBox="true"/>
            <p:nvPr/>
          </p:nvSpPr>
          <p:spPr>
            <a:xfrm rot="0">
              <a:off x="0" y="-28575"/>
              <a:ext cx="6227025" cy="2310460"/>
            </a:xfrm>
            <a:prstGeom prst="rect">
              <a:avLst/>
            </a:prstGeom>
          </p:spPr>
          <p:txBody>
            <a:bodyPr anchor="t" rtlCol="false" tIns="0" lIns="0" bIns="0" rIns="0">
              <a:spAutoFit/>
            </a:bodyPr>
            <a:lstStyle/>
            <a:p>
              <a:pPr marL="0" indent="0" lvl="0">
                <a:lnSpc>
                  <a:spcPts val="2795"/>
                </a:lnSpc>
              </a:pPr>
              <a:r>
                <a:rPr lang="en-US" sz="1996">
                  <a:solidFill>
                    <a:srgbClr val="000000"/>
                  </a:solidFill>
                  <a:latin typeface="Montserrat Light"/>
                </a:rPr>
                <a:t>User Convenience: Provides users with a centralized platform for managing credit card information, enhancing accessibility and convenience.</a:t>
              </a:r>
            </a:p>
          </p:txBody>
        </p:sp>
        <p:sp>
          <p:nvSpPr>
            <p:cNvPr name="TextBox 8" id="8"/>
            <p:cNvSpPr txBox="true"/>
            <p:nvPr/>
          </p:nvSpPr>
          <p:spPr>
            <a:xfrm rot="0">
              <a:off x="0" y="3110195"/>
              <a:ext cx="6227025" cy="1234124"/>
            </a:xfrm>
            <a:prstGeom prst="rect">
              <a:avLst/>
            </a:prstGeom>
          </p:spPr>
          <p:txBody>
            <a:bodyPr anchor="t" rtlCol="false" tIns="0" lIns="0" bIns="0" rIns="0">
              <a:spAutoFit/>
            </a:bodyPr>
            <a:lstStyle/>
            <a:p>
              <a:pPr marL="0" indent="0" lvl="0">
                <a:lnSpc>
                  <a:spcPts val="2533"/>
                </a:lnSpc>
              </a:pPr>
              <a:r>
                <a:rPr lang="en-US" sz="1809">
                  <a:solidFill>
                    <a:srgbClr val="000000"/>
                  </a:solidFill>
                  <a:latin typeface="Montserrat Light"/>
                </a:rPr>
                <a:t>Error Reduction: Incorporates error handling mechanisms to minimize errors and ensure a smooth user experience.</a:t>
              </a:r>
            </a:p>
          </p:txBody>
        </p:sp>
        <p:sp>
          <p:nvSpPr>
            <p:cNvPr name="AutoShape 9" id="9"/>
            <p:cNvSpPr/>
            <p:nvPr/>
          </p:nvSpPr>
          <p:spPr>
            <a:xfrm>
              <a:off x="0" y="2670578"/>
              <a:ext cx="6227025" cy="0"/>
            </a:xfrm>
            <a:prstGeom prst="line">
              <a:avLst/>
            </a:prstGeom>
            <a:ln cap="rnd" w="12700">
              <a:solidFill>
                <a:srgbClr val="040506"/>
              </a:solidFill>
              <a:prstDash val="solid"/>
              <a:headEnd type="none" len="sm" w="sm"/>
              <a:tailEnd type="none" len="sm" w="sm"/>
            </a:ln>
          </p:spPr>
        </p:sp>
      </p:grpSp>
      <p:grpSp>
        <p:nvGrpSpPr>
          <p:cNvPr name="Group 10" id="10"/>
          <p:cNvGrpSpPr/>
          <p:nvPr/>
        </p:nvGrpSpPr>
        <p:grpSpPr>
          <a:xfrm rot="0">
            <a:off x="6808866" y="4779090"/>
            <a:ext cx="4670268" cy="3609079"/>
            <a:chOff x="0" y="0"/>
            <a:chExt cx="6227025" cy="4812106"/>
          </a:xfrm>
        </p:grpSpPr>
        <p:sp>
          <p:nvSpPr>
            <p:cNvPr name="TextBox 11" id="11"/>
            <p:cNvSpPr txBox="true"/>
            <p:nvPr/>
          </p:nvSpPr>
          <p:spPr>
            <a:xfrm rot="0">
              <a:off x="0" y="-28575"/>
              <a:ext cx="6227025" cy="2310460"/>
            </a:xfrm>
            <a:prstGeom prst="rect">
              <a:avLst/>
            </a:prstGeom>
          </p:spPr>
          <p:txBody>
            <a:bodyPr anchor="t" rtlCol="false" tIns="0" lIns="0" bIns="0" rIns="0">
              <a:spAutoFit/>
            </a:bodyPr>
            <a:lstStyle/>
            <a:p>
              <a:pPr marL="0" indent="0" lvl="0">
                <a:lnSpc>
                  <a:spcPts val="2795"/>
                </a:lnSpc>
              </a:pPr>
              <a:r>
                <a:rPr lang="en-US" sz="1996">
                  <a:solidFill>
                    <a:srgbClr val="000000"/>
                  </a:solidFill>
                  <a:latin typeface="Montserrat Light"/>
                </a:rPr>
                <a:t>Data Integrity: Ensures secure storage and management of user data in a centralized database, minimizing the risk of data loss or unauthorized access.</a:t>
              </a:r>
            </a:p>
          </p:txBody>
        </p:sp>
        <p:sp>
          <p:nvSpPr>
            <p:cNvPr name="TextBox 12" id="12"/>
            <p:cNvSpPr txBox="true"/>
            <p:nvPr/>
          </p:nvSpPr>
          <p:spPr>
            <a:xfrm rot="0">
              <a:off x="0" y="3110195"/>
              <a:ext cx="6227025" cy="1701911"/>
            </a:xfrm>
            <a:prstGeom prst="rect">
              <a:avLst/>
            </a:prstGeom>
          </p:spPr>
          <p:txBody>
            <a:bodyPr anchor="t" rtlCol="false" tIns="0" lIns="0" bIns="0" rIns="0">
              <a:spAutoFit/>
            </a:bodyPr>
            <a:lstStyle/>
            <a:p>
              <a:pPr marL="0" indent="0" lvl="0">
                <a:lnSpc>
                  <a:spcPts val="2620"/>
                </a:lnSpc>
              </a:pPr>
              <a:r>
                <a:rPr lang="en-US" sz="1871">
                  <a:solidFill>
                    <a:srgbClr val="000000"/>
                  </a:solidFill>
                  <a:latin typeface="Montserrat Light"/>
                </a:rPr>
                <a:t>User Authentication: Implements robust user authentication mechanisms to safeguard user accounts and prevent unauthorized access.</a:t>
              </a:r>
            </a:p>
          </p:txBody>
        </p:sp>
        <p:sp>
          <p:nvSpPr>
            <p:cNvPr name="AutoShape 13" id="13"/>
            <p:cNvSpPr/>
            <p:nvPr/>
          </p:nvSpPr>
          <p:spPr>
            <a:xfrm>
              <a:off x="0" y="2670578"/>
              <a:ext cx="6227025" cy="0"/>
            </a:xfrm>
            <a:prstGeom prst="line">
              <a:avLst/>
            </a:prstGeom>
            <a:ln cap="rnd" w="12700">
              <a:solidFill>
                <a:srgbClr val="040506"/>
              </a:solidFill>
              <a:prstDash val="solid"/>
              <a:headEnd type="none" len="sm" w="sm"/>
              <a:tailEnd type="none" len="sm" w="sm"/>
            </a:ln>
          </p:spPr>
        </p:sp>
      </p:grpSp>
      <p:grpSp>
        <p:nvGrpSpPr>
          <p:cNvPr name="Group 14" id="14"/>
          <p:cNvGrpSpPr/>
          <p:nvPr/>
        </p:nvGrpSpPr>
        <p:grpSpPr>
          <a:xfrm rot="0">
            <a:off x="12499970" y="4779090"/>
            <a:ext cx="4670268" cy="3673219"/>
            <a:chOff x="0" y="0"/>
            <a:chExt cx="6227025" cy="4897625"/>
          </a:xfrm>
        </p:grpSpPr>
        <p:sp>
          <p:nvSpPr>
            <p:cNvPr name="TextBox 15" id="15"/>
            <p:cNvSpPr txBox="true"/>
            <p:nvPr/>
          </p:nvSpPr>
          <p:spPr>
            <a:xfrm rot="0">
              <a:off x="0" y="-28575"/>
              <a:ext cx="6227025" cy="1840560"/>
            </a:xfrm>
            <a:prstGeom prst="rect">
              <a:avLst/>
            </a:prstGeom>
          </p:spPr>
          <p:txBody>
            <a:bodyPr anchor="t" rtlCol="false" tIns="0" lIns="0" bIns="0" rIns="0">
              <a:spAutoFit/>
            </a:bodyPr>
            <a:lstStyle/>
            <a:p>
              <a:pPr marL="0" indent="0" lvl="0">
                <a:lnSpc>
                  <a:spcPts val="2795"/>
                </a:lnSpc>
              </a:pPr>
              <a:r>
                <a:rPr lang="en-US" sz="1996">
                  <a:solidFill>
                    <a:srgbClr val="000000"/>
                  </a:solidFill>
                  <a:latin typeface="Montserrat Light"/>
                </a:rPr>
                <a:t>User-Friendly Interface: Designed with a user-friendly interface using Tkinter, making navigation intuitive for users of all skill levels.</a:t>
              </a:r>
            </a:p>
          </p:txBody>
        </p:sp>
        <p:sp>
          <p:nvSpPr>
            <p:cNvPr name="TextBox 16" id="16"/>
            <p:cNvSpPr txBox="true"/>
            <p:nvPr/>
          </p:nvSpPr>
          <p:spPr>
            <a:xfrm rot="0">
              <a:off x="0" y="2640295"/>
              <a:ext cx="6227025" cy="2257330"/>
            </a:xfrm>
            <a:prstGeom prst="rect">
              <a:avLst/>
            </a:prstGeom>
          </p:spPr>
          <p:txBody>
            <a:bodyPr anchor="t" rtlCol="false" tIns="0" lIns="0" bIns="0" rIns="0">
              <a:spAutoFit/>
            </a:bodyPr>
            <a:lstStyle/>
            <a:p>
              <a:pPr marL="0" indent="0" lvl="0">
                <a:lnSpc>
                  <a:spcPts val="2760"/>
                </a:lnSpc>
              </a:pPr>
              <a:r>
                <a:rPr lang="en-US" sz="1971">
                  <a:solidFill>
                    <a:srgbClr val="000000"/>
                  </a:solidFill>
                  <a:latin typeface="Montserrat Light"/>
                </a:rPr>
                <a:t>Efficient Management: Streamlines credit card management processes by allowing users to create new cards, set limits, and view applications, improving overall efficiency.</a:t>
              </a:r>
            </a:p>
          </p:txBody>
        </p:sp>
        <p:sp>
          <p:nvSpPr>
            <p:cNvPr name="AutoShape 17" id="17"/>
            <p:cNvSpPr/>
            <p:nvPr/>
          </p:nvSpPr>
          <p:spPr>
            <a:xfrm>
              <a:off x="0" y="2200678"/>
              <a:ext cx="6227025" cy="0"/>
            </a:xfrm>
            <a:prstGeom prst="line">
              <a:avLst/>
            </a:prstGeom>
            <a:ln cap="rnd" w="12700">
              <a:solidFill>
                <a:srgbClr val="040506"/>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DAGDQVGzxnY</dc:identifier>
  <dcterms:modified xsi:type="dcterms:W3CDTF">2011-08-01T06:04:30Z</dcterms:modified>
  <cp:revision>1</cp:revision>
  <dc:title>Credit Card Management System</dc:title>
</cp:coreProperties>
</file>