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a59d197d2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a59d197d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afe1cf58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afe1cf5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afe1cf586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afe1cf58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afe1cf58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afe1cf58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599a949a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4599a949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599a949a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599a949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5a6941e4c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5a6941e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498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86400" y="3240578"/>
            <a:ext cx="57912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4864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703377" y="-1477068"/>
            <a:ext cx="47991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00" y="1951862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00" y="-600838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914399" y="1381181"/>
            <a:ext cx="51123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6244770" y="1381181"/>
            <a:ext cx="51054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914399" y="1262291"/>
            <a:ext cx="5086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914399" y="2154891"/>
            <a:ext cx="5086800" cy="4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6230257" y="1262288"/>
            <a:ext cx="5105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6230257" y="2154891"/>
            <a:ext cx="5105400" cy="4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841248" y="2191660"/>
            <a:ext cx="39318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1248" y="457200"/>
            <a:ext cx="39318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8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41248" y="2191660"/>
            <a:ext cx="39318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841248" y="457200"/>
            <a:ext cx="39318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8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3715827" y="-1496419"/>
            <a:ext cx="4767300" cy="10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44999" y="2178884"/>
            <a:ext cx="11502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66" name="Google Shape;166;p19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67" name="Google Shape;167;p19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8778240" y="6377940"/>
            <a:ext cx="2804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44999" y="2178884"/>
            <a:ext cx="11502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682436" y="1439619"/>
            <a:ext cx="108270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00"/>
              <a:buNone/>
              <a:defRPr b="0" i="0" sz="19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900"/>
              <a:buNone/>
              <a:defRPr sz="1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900"/>
              <a:buNone/>
              <a:defRPr sz="1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900"/>
              <a:buNone/>
              <a:defRPr sz="1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72" name="Google Shape;172;p20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73" name="Google Shape;173;p20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778240" y="6377940"/>
            <a:ext cx="2804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77" name="Google Shape;177;p2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778240" y="6377940"/>
            <a:ext cx="2804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12423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5263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381182"/>
            <a:ext cx="5181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381182"/>
            <a:ext cx="5181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45127" y="1381181"/>
            <a:ext cx="51561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45127" y="2206880"/>
            <a:ext cx="51561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381182"/>
            <a:ext cx="5181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206880"/>
            <a:ext cx="51816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841248" y="457200"/>
            <a:ext cx="3931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41248" y="2057399"/>
            <a:ext cx="3931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8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841248" y="457200"/>
            <a:ext cx="3931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41248" y="2057400"/>
            <a:ext cx="3931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8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5127" y="18288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folders/1bpALefXEjUqyagRUjWyD7tBiGHVjrk4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pdf/2406.08881" TargetMode="External"/><Relationship Id="rId4" Type="http://schemas.openxmlformats.org/officeDocument/2006/relationships/hyperlink" Target="https://arxiv.org/pdf/2307.05162" TargetMode="External"/><Relationship Id="rId5" Type="http://schemas.openxmlformats.org/officeDocument/2006/relationships/hyperlink" Target="https://arxiv.org/pdf/2307.051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b="1" i="1" lang="en-US" sz="4100">
                <a:latin typeface="Arial"/>
                <a:ea typeface="Arial"/>
                <a:cs typeface="Arial"/>
                <a:sym typeface="Arial"/>
              </a:rPr>
              <a:t>Healthcare Answer Summarization using Perspective-aware NLP</a:t>
            </a:r>
            <a:endParaRPr b="1" sz="7500"/>
          </a:p>
        </p:txBody>
      </p:sp>
      <p:sp>
        <p:nvSpPr>
          <p:cNvPr id="184" name="Google Shape;184;p22"/>
          <p:cNvSpPr txBox="1"/>
          <p:nvPr>
            <p:ph idx="1" type="subTitle"/>
          </p:nvPr>
        </p:nvSpPr>
        <p:spPr>
          <a:xfrm>
            <a:off x="5486400" y="3240575"/>
            <a:ext cx="5791200" cy="1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 sz="3200"/>
              <a:t>Aditya Raj Jain</a:t>
            </a:r>
            <a:r>
              <a:rPr lang="en-US" sz="3200"/>
              <a:t>(2022037)</a:t>
            </a:r>
            <a:endParaRPr sz="32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 sz="3200"/>
              <a:t>Shubham(2022488)</a:t>
            </a:r>
            <a:endParaRPr sz="32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 sz="3200"/>
              <a:t>Aryan Singla(2022112)</a:t>
            </a:r>
            <a:endParaRPr sz="32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 sz="3200"/>
              <a:t>Group_98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Statement, Scope, and Users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45125" y="1191950"/>
            <a:ext cx="10860900" cy="553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Goal:</a:t>
            </a:r>
            <a:br>
              <a:rPr b="1" lang="en-US" sz="1700">
                <a:latin typeface="Arial"/>
                <a:ea typeface="Arial"/>
                <a:cs typeface="Arial"/>
                <a:sym typeface="Arial"/>
              </a:rPr>
            </a:br>
            <a:r>
              <a:rPr lang="en-US" sz="1700">
                <a:latin typeface="Arial"/>
                <a:ea typeface="Arial"/>
                <a:cs typeface="Arial"/>
                <a:sym typeface="Arial"/>
              </a:rPr>
              <a:t>To develop a summarization system that generates concise, contextually accurate, and perspective-preserving summaries for healthcare-related answers. The aim is to assist users—particularly patients and caregivers—in quickly understanding complex medical information while ensuring that the original intent and expert viewpoint are retained.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Scope: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This study focuses on generating informative and patient-friendly summaries of healthcare responses using NLP. It investigates how perspective-aware summarization can improve content accessibility and evaluates performance using both traditional (BLEU, ROUGE) and semantic (BERTScore) metrics.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Target Users: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Healthcare Researchers:</a:t>
            </a:r>
            <a:br>
              <a:rPr b="1" lang="en-US" sz="1500"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latin typeface="Arial"/>
                <a:ea typeface="Arial"/>
                <a:cs typeface="Arial"/>
                <a:sym typeface="Arial"/>
              </a:rPr>
              <a:t>Those interested in AI applications for medical question-answering and summarization.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AI Practitioners/Developers:</a:t>
            </a:r>
            <a:br>
              <a:rPr b="1" lang="en-US" sz="1500"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latin typeface="Arial"/>
                <a:ea typeface="Arial"/>
                <a:cs typeface="Arial"/>
                <a:sym typeface="Arial"/>
              </a:rPr>
              <a:t>Developers working on medical chatbots, patient-support systems, or health-tech applications aiming to simplify and summarize professional medical content.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Patients and Caregivers:</a:t>
            </a:r>
            <a:br>
              <a:rPr b="1" lang="en-US" sz="1500"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latin typeface="Arial"/>
                <a:ea typeface="Arial"/>
                <a:cs typeface="Arial"/>
                <a:sym typeface="Arial"/>
              </a:rPr>
              <a:t>End-users who benefit from simplified and context-aware medical information tailored to their needs.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Related Work and Motivation</a:t>
            </a:r>
            <a:endParaRPr sz="7500">
              <a:solidFill>
                <a:srgbClr val="3EADA7"/>
              </a:solidFill>
            </a:endParaRPr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45125" y="1381174"/>
            <a:ext cx="10515600" cy="519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internet is flooded with lengthy, complex medical answers.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Patients often lack time or literacy to read them all.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Related Work: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Traditional summarization focuses on open-domain text (e.g., CNN/DailyMail).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Prior work lacks: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Perspective awareness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Domain-specific understanding (medical context)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Reference Paper:</a:t>
            </a:r>
            <a:br>
              <a:rPr b="1" lang="en-US" sz="1600">
                <a:latin typeface="Arial"/>
                <a:ea typeface="Arial"/>
                <a:cs typeface="Arial"/>
                <a:sym typeface="Arial"/>
              </a:rPr>
            </a:b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No perspective, no perception!! Perspective-aware Healthcare Answer Summarization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Introduces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PUMA dataset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3167 CQA threads, 6193 perspective-aware summaries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Proposes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PLASMA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a prompt-driven summarizer with energy-based loss and prefix tuning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Shows up to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21% improvement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over baseline models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45125" y="487251"/>
            <a:ext cx="9445500" cy="62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45125" y="1381175"/>
            <a:ext cx="10515600" cy="512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US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Dataset Link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Contains: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Medical Questions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700">
                <a:latin typeface="Arial"/>
                <a:ea typeface="Arial"/>
                <a:cs typeface="Arial"/>
                <a:sym typeface="Arial"/>
              </a:rPr>
            </a:br>
            <a:r>
              <a:rPr lang="en-US" sz="1700">
                <a:latin typeface="Arial"/>
                <a:ea typeface="Arial"/>
                <a:cs typeface="Arial"/>
                <a:sym typeface="Arial"/>
              </a:rPr>
              <a:t>Natural language queries from users, covering a wide range of health topics (e.g., symptoms, diseases, treatments, diagnosis, medications).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Long-form Answers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700">
                <a:latin typeface="Arial"/>
                <a:ea typeface="Arial"/>
                <a:cs typeface="Arial"/>
                <a:sym typeface="Arial"/>
              </a:rPr>
            </a:br>
            <a:r>
              <a:rPr lang="en-US" sz="1700">
                <a:latin typeface="Arial"/>
                <a:ea typeface="Arial"/>
                <a:cs typeface="Arial"/>
                <a:sym typeface="Arial"/>
              </a:rPr>
              <a:t>Expert/doctor-written or community-provided detailed medical responses.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Gold Standard Summaries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700">
                <a:latin typeface="Arial"/>
                <a:ea typeface="Arial"/>
                <a:cs typeface="Arial"/>
                <a:sym typeface="Arial"/>
              </a:rPr>
            </a:br>
            <a:r>
              <a:rPr lang="en-US" sz="1700">
                <a:latin typeface="Arial"/>
                <a:ea typeface="Arial"/>
                <a:cs typeface="Arial"/>
                <a:sym typeface="Arial"/>
              </a:rPr>
              <a:t>Reference summaries for each answer, written to be concise, informative, and reflective of the key intent and perspective of the original answer.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Training instances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: 2236 train, 959 validation, 640 test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Key features: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Real-world healthcare QA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Varied an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wer lengths and tones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707700" y="1191950"/>
            <a:ext cx="10515600" cy="54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Model Used: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BART (facebook/bart-large)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LoRA (Low-Rank Adaptation)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Fine-Tuning Approach: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Abstractive Summarization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Generates concise summaries by rephrasing answers, making them more readable and informative.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Perspective-Preserving Strategy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Retains emotional tone and context of diverse perspectives (e.g., medical professionals, patients).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Why These Models were chosen: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BART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Bidirectional and autoregressive design helps in generating fluent summaries from long, complex answers.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Handles varied input text, making it suitable for diverse healthcare responses.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LoRA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Efficient fine-tuning by adding low-rank matrices, reducing computational resources needed for adaptation.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Enables rapid model adaptation to perspective-aware summarization without retraining all parameters.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Prompt Engineering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Guides the model to maintain and reflect different perspectives (e.g., patient vs. doctor).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Ensures summaries align with emotional tone and medical context.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PEFT (Prompt-based Efficient Fine-Tuning)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Focuses fine-tuning on task-specific prompts to enhance the model's relevance to healthcare.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Reduces overfitting, improving domain-specific performance while maintaining efficiency.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Benefits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Higher Relevance &amp; Coherence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Better capture of medical context and user intent.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Multidimensional Summaries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Preserves diverse perspectives and emotional tones in summaries.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845125" y="365750"/>
            <a:ext cx="105156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</a:t>
            </a:r>
            <a:r>
              <a:rPr lang="en-US"/>
              <a:t> Setup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845125" y="1191950"/>
            <a:ext cx="10515600" cy="547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Experiments Conducted: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LoRA Experiment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 BART with LoRA for efficient fine-tuning.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 Evaluate the impact of LoRA on model efficiency and performance, focusing on resource usage and perspective preservation.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 Tested if LoRA reduced memory usage while improving performance in generating perspective-aware summaries.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PEFT (Prompt-based Efficient Fine-Tuning) Experiment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 BART with LoRA and PEFT applied for task-specific fine-tuning.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 Evaluate the effect of PEFT on domain-specific performance, particularly in perspective-aware summarization.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 Analyzed how PEFT influenced the model’s ability to efficiently adapt to the PUMA dataset without overfitting.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Comparison with PLASMA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The BART model significantly outperforms the FLAN-T5 model across most metrics. BART achieves higher ROUGE-1 (28.31 vs. 23.23), ROUGE-2 (11.61 vs. 7.38), and METEOR (34.46 vs. 24.4) scores. The BLEU score for BART is also higher (5.22 vs. 4.05). These metrics suggest BART produces outputs with better n-gram overlap and overall quality compared to FLAN-T5. However, the FLAN-T5 model appears to have a slight edge in ROUGE-L (21.38 vs. 17.92), suggesting it may generate sequences with longer matching subsequences. For BERTScore, BART shows strong performance in recall (87.87), though FLAN-T5's overall BERTScore (86.9) is comparable to BART's F1 score (84.61), indicating both models achieve reasonable semantic similarity to reference texts, with possible tradeoffs between precision and recall.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and Observations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Observations &amp; Analysis: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LoRA allowed parameter-efficient fine-tuning → lower memory usage. Generated summaries were more aligned with user-intent and emotional tone. Removing fine-tuning on perspective-based prompts led to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reduced performance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, especially in cases requiring a balanced representation of diverse viewpoints.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100" y="1478625"/>
            <a:ext cx="7661952" cy="29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and Future Work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/>
              <a:t>Future Work: </a:t>
            </a:r>
            <a:endParaRPr b="1" sz="25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Extend to multilingual or spoken QA formats.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Experiment with other PEFT techniques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(e.g., prefix tuning, adapters) for more efficient training.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Adapt for spoken QA data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(e.g., doctor-patient conversations or voice assistants).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/>
              <a:t>References: </a:t>
            </a:r>
            <a:endParaRPr b="1" sz="25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Naik, Gauri, et al. “No perspective, no perception!! Perspective-aware Healthcare Answer Summarization.”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SuryaKiran at MEDIQA-Sum 2023: Leveraging LoRA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for Clinical Dialogue Summarization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