
<file path=[Content_Types].xml><?xml version="1.0" encoding="utf-8"?>
<Types xmlns="http://schemas.openxmlformats.org/package/2006/content-types">
  <Default ContentType="application/x-fontdata" Extension="fntdata"/>
  <Default ContentType="image/gif" Extension="gif"/>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6"/>
    <p:sldId id="257" r:id="rId37"/>
    <p:sldId id="258" r:id="rId38"/>
    <p:sldId id="259" r:id="rId39"/>
    <p:sldId id="260" r:id="rId40"/>
    <p:sldId id="261" r:id="rId41"/>
    <p:sldId id="262" r:id="rId42"/>
    <p:sldId id="263" r:id="rId43"/>
    <p:sldId id="264" r:id="rId44"/>
    <p:sldId id="265" r:id="rId45"/>
    <p:sldId id="266" r:id="rId46"/>
    <p:sldId id="267" r:id="rId47"/>
    <p:sldId id="268" r:id="rId48"/>
    <p:sldId id="269" r:id="rId49"/>
    <p:sldId id="270" r:id="rId50"/>
    <p:sldId id="271" r:id="rId51"/>
    <p:sldId id="272" r:id="rId52"/>
    <p:sldId id="273" r:id="rId53"/>
    <p:sldId id="274" r:id="rId54"/>
    <p:sldId id="275" r:id="rId55"/>
    <p:sldId id="276" r:id="rId56"/>
    <p:sldId id="277" r:id="rId57"/>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Roboto" charset="1" panose="02000000000000000000"/>
      <p:regular r:id="rId10"/>
    </p:embeddedFont>
    <p:embeddedFont>
      <p:font typeface="Roboto Bold" charset="1" panose="02000000000000000000"/>
      <p:regular r:id="rId11"/>
    </p:embeddedFont>
    <p:embeddedFont>
      <p:font typeface="Roboto Italics" charset="1" panose="02000000000000000000"/>
      <p:regular r:id="rId12"/>
    </p:embeddedFont>
    <p:embeddedFont>
      <p:font typeface="Roboto Bold Italics" charset="1" panose="02000000000000000000"/>
      <p:regular r:id="rId13"/>
    </p:embeddedFont>
    <p:embeddedFont>
      <p:font typeface="Canva Sans" charset="1" panose="020B0503030501040103"/>
      <p:regular r:id="rId14"/>
    </p:embeddedFont>
    <p:embeddedFont>
      <p:font typeface="Canva Sans Bold" charset="1" panose="020B0803030501040103"/>
      <p:regular r:id="rId15"/>
    </p:embeddedFont>
    <p:embeddedFont>
      <p:font typeface="Canva Sans Italics" charset="1" panose="020B0503030501040103"/>
      <p:regular r:id="rId16"/>
    </p:embeddedFont>
    <p:embeddedFont>
      <p:font typeface="Canva Sans Bold Italics" charset="1" panose="020B0803030501040103"/>
      <p:regular r:id="rId17"/>
    </p:embeddedFont>
    <p:embeddedFont>
      <p:font typeface="Canva Sans Medium" charset="1" panose="020B0603030501040103"/>
      <p:regular r:id="rId18"/>
    </p:embeddedFont>
    <p:embeddedFont>
      <p:font typeface="Canva Sans Medium Italics" charset="1" panose="020B0603030501040103"/>
      <p:regular r:id="rId19"/>
    </p:embeddedFont>
    <p:embeddedFont>
      <p:font typeface="Loubag" charset="1" panose="02020A03060303060403"/>
      <p:regular r:id="rId20"/>
    </p:embeddedFont>
    <p:embeddedFont>
      <p:font typeface="Loubag Bold" charset="1" panose="02020A03060303060403"/>
      <p:regular r:id="rId21"/>
    </p:embeddedFont>
    <p:embeddedFont>
      <p:font typeface="Loubag Thin" charset="1" panose="02020A03060303060403"/>
      <p:regular r:id="rId22"/>
    </p:embeddedFont>
    <p:embeddedFont>
      <p:font typeface="Loubag Light" charset="1" panose="02020A03060303060403"/>
      <p:regular r:id="rId23"/>
    </p:embeddedFont>
    <p:embeddedFont>
      <p:font typeface="Loubag Medium" charset="1" panose="02020A03060303060403"/>
      <p:regular r:id="rId24"/>
    </p:embeddedFont>
    <p:embeddedFont>
      <p:font typeface="Loubag Semi-Bold" charset="1" panose="02020A03060303060403"/>
      <p:regular r:id="rId25"/>
    </p:embeddedFont>
    <p:embeddedFont>
      <p:font typeface="Loubag Ultra-Bold" charset="1" panose="02020A03060303060403"/>
      <p:regular r:id="rId26"/>
    </p:embeddedFont>
    <p:embeddedFont>
      <p:font typeface="Loubag Heavy" charset="1" panose="02020A03060303060403"/>
      <p:regular r:id="rId27"/>
    </p:embeddedFont>
    <p:embeddedFont>
      <p:font typeface="Open Sans" charset="1" panose="020B0606030504020204"/>
      <p:regular r:id="rId28"/>
    </p:embeddedFont>
    <p:embeddedFont>
      <p:font typeface="Open Sans Bold" charset="1" panose="020B0806030504020204"/>
      <p:regular r:id="rId29"/>
    </p:embeddedFont>
    <p:embeddedFont>
      <p:font typeface="Open Sans Italics" charset="1" panose="020B0606030504020204"/>
      <p:regular r:id="rId30"/>
    </p:embeddedFont>
    <p:embeddedFont>
      <p:font typeface="Open Sans Bold Italics" charset="1" panose="020B0806030504020204"/>
      <p:regular r:id="rId31"/>
    </p:embeddedFont>
    <p:embeddedFont>
      <p:font typeface="Open Sans Light" charset="1" panose="020B0306030504020204"/>
      <p:regular r:id="rId32"/>
    </p:embeddedFont>
    <p:embeddedFont>
      <p:font typeface="Open Sans Light Italics" charset="1" panose="020B0306030504020204"/>
      <p:regular r:id="rId33"/>
    </p:embeddedFont>
    <p:embeddedFont>
      <p:font typeface="Open Sans Ultra-Bold" charset="1" panose="00000000000000000000"/>
      <p:regular r:id="rId34"/>
    </p:embeddedFont>
    <p:embeddedFont>
      <p:font typeface="Open Sans Ultra-Bold Italics" charset="1" panose="00000000000000000000"/>
      <p:regular r:id="rId3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36" Target="slides/slide1.xml" Type="http://schemas.openxmlformats.org/officeDocument/2006/relationships/slide"/><Relationship Id="rId37" Target="slides/slide2.xml" Type="http://schemas.openxmlformats.org/officeDocument/2006/relationships/slide"/><Relationship Id="rId38" Target="slides/slide3.xml" Type="http://schemas.openxmlformats.org/officeDocument/2006/relationships/slide"/><Relationship Id="rId39" Target="slides/slide4.xml" Type="http://schemas.openxmlformats.org/officeDocument/2006/relationships/slide"/><Relationship Id="rId4" Target="theme/theme1.xml" Type="http://schemas.openxmlformats.org/officeDocument/2006/relationships/theme"/><Relationship Id="rId40" Target="slides/slide5.xml" Type="http://schemas.openxmlformats.org/officeDocument/2006/relationships/slide"/><Relationship Id="rId41" Target="slides/slide6.xml" Type="http://schemas.openxmlformats.org/officeDocument/2006/relationships/slide"/><Relationship Id="rId42" Target="slides/slide7.xml" Type="http://schemas.openxmlformats.org/officeDocument/2006/relationships/slide"/><Relationship Id="rId43" Target="slides/slide8.xml" Type="http://schemas.openxmlformats.org/officeDocument/2006/relationships/slide"/><Relationship Id="rId44" Target="slides/slide9.xml" Type="http://schemas.openxmlformats.org/officeDocument/2006/relationships/slide"/><Relationship Id="rId45" Target="slides/slide10.xml" Type="http://schemas.openxmlformats.org/officeDocument/2006/relationships/slide"/><Relationship Id="rId46" Target="slides/slide11.xml" Type="http://schemas.openxmlformats.org/officeDocument/2006/relationships/slide"/><Relationship Id="rId47" Target="slides/slide12.xml" Type="http://schemas.openxmlformats.org/officeDocument/2006/relationships/slide"/><Relationship Id="rId48" Target="slides/slide13.xml" Type="http://schemas.openxmlformats.org/officeDocument/2006/relationships/slide"/><Relationship Id="rId49" Target="slides/slide14.xml" Type="http://schemas.openxmlformats.org/officeDocument/2006/relationships/slide"/><Relationship Id="rId5" Target="tableStyles.xml" Type="http://schemas.openxmlformats.org/officeDocument/2006/relationships/tableStyles"/><Relationship Id="rId50" Target="slides/slide15.xml" Type="http://schemas.openxmlformats.org/officeDocument/2006/relationships/slide"/><Relationship Id="rId51" Target="slides/slide16.xml" Type="http://schemas.openxmlformats.org/officeDocument/2006/relationships/slide"/><Relationship Id="rId52" Target="slides/slide17.xml" Type="http://schemas.openxmlformats.org/officeDocument/2006/relationships/slide"/><Relationship Id="rId53" Target="slides/slide18.xml" Type="http://schemas.openxmlformats.org/officeDocument/2006/relationships/slide"/><Relationship Id="rId54" Target="slides/slide19.xml" Type="http://schemas.openxmlformats.org/officeDocument/2006/relationships/slide"/><Relationship Id="rId55" Target="slides/slide20.xml" Type="http://schemas.openxmlformats.org/officeDocument/2006/relationships/slide"/><Relationship Id="rId56" Target="slides/slide21.xml" Type="http://schemas.openxmlformats.org/officeDocument/2006/relationships/slide"/><Relationship Id="rId57" Target="slides/slide22.xml" Type="http://schemas.openxmlformats.org/officeDocument/2006/relationships/slide"/><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gif"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3.png" Type="http://schemas.openxmlformats.org/officeDocument/2006/relationships/image"/><Relationship Id="rId5" Target="../media/image14.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5.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6.png" Type="http://schemas.openxmlformats.org/officeDocument/2006/relationships/image"/><Relationship Id="rId5" Target="../media/image17.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8.png" Type="http://schemas.openxmlformats.org/officeDocument/2006/relationships/image"/><Relationship Id="rId5" Target="https://www.howtogeek.com/481766/how-to-use-the-tail-command-on-linux/" TargetMode="External" Type="http://schemas.openxmlformats.org/officeDocument/2006/relationships/hyperlink"/></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9.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https://www.howtogeek.com/775824/how-to-use-the-linux-cut-command/" TargetMode="External" Type="http://schemas.openxmlformats.org/officeDocument/2006/relationships/hyperlink"/></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20.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20.png" Type="http://schemas.openxmlformats.org/officeDocument/2006/relationships/image"/><Relationship Id="rId5" Target="../media/image21.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22.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https://en.wikipedia.org/wiki/Unix_shell" TargetMode="External" Type="http://schemas.openxmlformats.org/officeDocument/2006/relationships/hyperlink"/><Relationship Id="rId3" Target="https://en.wikipedia.org/wiki/Unix_shell" TargetMode="External" Type="http://schemas.openxmlformats.org/officeDocument/2006/relationships/hyperlink"/></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23.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gif" Type="http://schemas.openxmlformats.org/officeDocument/2006/relationships/image"/><Relationship Id="rId3" Target="https://www.freecodecamp.org/news/linux-command-line-bash-tutorial/" TargetMode="External" Type="http://schemas.openxmlformats.org/officeDocument/2006/relationships/hyperlink"/><Relationship Id="rId4" Target="https://www.howtouselinux.com/post/what-is-bash-in-linux" TargetMode="External" Type="http://schemas.openxmlformats.org/officeDocument/2006/relationships/hyperlink"/></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https://phoenixnap.com/kb/bash-read" TargetMode="External" Type="http://schemas.openxmlformats.org/officeDocument/2006/relationships/hyperlink"/><Relationship Id="rId3" Target="https://phoenixnap.com/kb/bash-read" TargetMode="External" Type="http://schemas.openxmlformats.org/officeDocument/2006/relationships/hyperlink"/><Relationship Id="rId4" Target="https://phoenixnap.com/kb/bash-read" TargetMode="External" Type="http://schemas.openxmlformats.org/officeDocument/2006/relationships/hyperlink"/></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40B861"/>
        </a:solidFill>
      </p:bgPr>
    </p:bg>
    <p:spTree>
      <p:nvGrpSpPr>
        <p:cNvPr id="1" name=""/>
        <p:cNvGrpSpPr/>
        <p:nvPr/>
      </p:nvGrpSpPr>
      <p:grpSpPr>
        <a:xfrm>
          <a:off x="0" y="0"/>
          <a:ext cx="0" cy="0"/>
          <a:chOff x="0" y="0"/>
          <a:chExt cx="0" cy="0"/>
        </a:xfrm>
      </p:grpSpPr>
      <p:grpSp>
        <p:nvGrpSpPr>
          <p:cNvPr name="Group 2" id="2"/>
          <p:cNvGrpSpPr/>
          <p:nvPr/>
        </p:nvGrpSpPr>
        <p:grpSpPr>
          <a:xfrm rot="0">
            <a:off x="8534798" y="1705051"/>
            <a:ext cx="8724502" cy="7689195"/>
            <a:chOff x="0" y="0"/>
            <a:chExt cx="11632670" cy="10252260"/>
          </a:xfrm>
        </p:grpSpPr>
        <p:sp>
          <p:nvSpPr>
            <p:cNvPr name="Freeform 3" id="3"/>
            <p:cNvSpPr/>
            <p:nvPr/>
          </p:nvSpPr>
          <p:spPr>
            <a:xfrm flipH="false" flipV="false" rot="0">
              <a:off x="6150539" y="901801"/>
              <a:ext cx="5482131" cy="2391579"/>
            </a:xfrm>
            <a:custGeom>
              <a:avLst/>
              <a:gdLst/>
              <a:ahLst/>
              <a:cxnLst/>
              <a:rect r="r" b="b" t="t" l="l"/>
              <a:pathLst>
                <a:path h="2391579" w="5482131">
                  <a:moveTo>
                    <a:pt x="0" y="0"/>
                  </a:moveTo>
                  <a:lnTo>
                    <a:pt x="5482131" y="0"/>
                  </a:lnTo>
                  <a:lnTo>
                    <a:pt x="5482131" y="2391579"/>
                  </a:lnTo>
                  <a:lnTo>
                    <a:pt x="0" y="2391579"/>
                  </a:lnTo>
                  <a:lnTo>
                    <a:pt x="0" y="0"/>
                  </a:lnTo>
                  <a:close/>
                </a:path>
              </a:pathLst>
            </a:custGeom>
            <a:blipFill>
              <a:blip r:embed="rId2"/>
              <a:stretch>
                <a:fillRect l="0" t="0" r="0" b="0"/>
              </a:stretch>
            </a:blipFill>
          </p:spPr>
        </p:sp>
        <p:sp>
          <p:nvSpPr>
            <p:cNvPr name="Freeform 4" id="4"/>
            <p:cNvSpPr/>
            <p:nvPr/>
          </p:nvSpPr>
          <p:spPr>
            <a:xfrm flipH="false" flipV="false" rot="0">
              <a:off x="812270" y="8378327"/>
              <a:ext cx="9488267" cy="1873933"/>
            </a:xfrm>
            <a:custGeom>
              <a:avLst/>
              <a:gdLst/>
              <a:ahLst/>
              <a:cxnLst/>
              <a:rect r="r" b="b" t="t" l="l"/>
              <a:pathLst>
                <a:path h="1873933" w="9488267">
                  <a:moveTo>
                    <a:pt x="0" y="0"/>
                  </a:moveTo>
                  <a:lnTo>
                    <a:pt x="9488267" y="0"/>
                  </a:lnTo>
                  <a:lnTo>
                    <a:pt x="9488267" y="1873933"/>
                  </a:lnTo>
                  <a:lnTo>
                    <a:pt x="0" y="1873933"/>
                  </a:lnTo>
                  <a:lnTo>
                    <a:pt x="0" y="0"/>
                  </a:lnTo>
                  <a:close/>
                </a:path>
              </a:pathLst>
            </a:custGeom>
            <a:blipFill>
              <a:blip r:embed="rId3">
                <a:alphaModFix amt="35000"/>
              </a:blip>
              <a:stretch>
                <a:fillRect l="0" t="0" r="0" b="0"/>
              </a:stretch>
            </a:blipFill>
          </p:spPr>
        </p:sp>
        <p:sp>
          <p:nvSpPr>
            <p:cNvPr name="Freeform 5" id="5"/>
            <p:cNvSpPr/>
            <p:nvPr/>
          </p:nvSpPr>
          <p:spPr>
            <a:xfrm flipH="false" flipV="false" rot="-897028">
              <a:off x="620547" y="348472"/>
              <a:ext cx="2846709" cy="1106658"/>
            </a:xfrm>
            <a:custGeom>
              <a:avLst/>
              <a:gdLst/>
              <a:ahLst/>
              <a:cxnLst/>
              <a:rect r="r" b="b" t="t" l="l"/>
              <a:pathLst>
                <a:path h="1106658" w="2846709">
                  <a:moveTo>
                    <a:pt x="0" y="0"/>
                  </a:moveTo>
                  <a:lnTo>
                    <a:pt x="2846709" y="0"/>
                  </a:lnTo>
                  <a:lnTo>
                    <a:pt x="2846709" y="1106658"/>
                  </a:lnTo>
                  <a:lnTo>
                    <a:pt x="0" y="1106658"/>
                  </a:lnTo>
                  <a:lnTo>
                    <a:pt x="0" y="0"/>
                  </a:lnTo>
                  <a:close/>
                </a:path>
              </a:pathLst>
            </a:custGeom>
            <a:blipFill>
              <a:blip r:embed="rId4"/>
              <a:stretch>
                <a:fillRect l="0" t="0" r="0" b="0"/>
              </a:stretch>
            </a:blipFill>
          </p:spPr>
        </p:sp>
        <p:sp>
          <p:nvSpPr>
            <p:cNvPr name="Freeform 6" id="6"/>
            <p:cNvSpPr/>
            <p:nvPr/>
          </p:nvSpPr>
          <p:spPr>
            <a:xfrm flipH="false" flipV="false" rot="0">
              <a:off x="0" y="5653576"/>
              <a:ext cx="3230081" cy="3239363"/>
            </a:xfrm>
            <a:custGeom>
              <a:avLst/>
              <a:gdLst/>
              <a:ahLst/>
              <a:cxnLst/>
              <a:rect r="r" b="b" t="t" l="l"/>
              <a:pathLst>
                <a:path h="3239363" w="3230081">
                  <a:moveTo>
                    <a:pt x="0" y="0"/>
                  </a:moveTo>
                  <a:lnTo>
                    <a:pt x="3230081" y="0"/>
                  </a:lnTo>
                  <a:lnTo>
                    <a:pt x="3230081" y="3239363"/>
                  </a:lnTo>
                  <a:lnTo>
                    <a:pt x="0" y="3239363"/>
                  </a:lnTo>
                  <a:lnTo>
                    <a:pt x="0" y="0"/>
                  </a:lnTo>
                  <a:close/>
                </a:path>
              </a:pathLst>
            </a:custGeom>
            <a:blipFill>
              <a:blip r:embed="rId5"/>
              <a:stretch>
                <a:fillRect l="0" t="0" r="0" b="0"/>
              </a:stretch>
            </a:blipFill>
          </p:spPr>
        </p:sp>
        <p:sp>
          <p:nvSpPr>
            <p:cNvPr name="Freeform 7" id="7"/>
            <p:cNvSpPr/>
            <p:nvPr/>
          </p:nvSpPr>
          <p:spPr>
            <a:xfrm flipH="false" flipV="false" rot="0">
              <a:off x="525979" y="2083493"/>
              <a:ext cx="10597649" cy="7140166"/>
            </a:xfrm>
            <a:custGeom>
              <a:avLst/>
              <a:gdLst/>
              <a:ahLst/>
              <a:cxnLst/>
              <a:rect r="r" b="b" t="t" l="l"/>
              <a:pathLst>
                <a:path h="7140166" w="10597649">
                  <a:moveTo>
                    <a:pt x="0" y="0"/>
                  </a:moveTo>
                  <a:lnTo>
                    <a:pt x="10597649" y="0"/>
                  </a:lnTo>
                  <a:lnTo>
                    <a:pt x="10597649" y="7140166"/>
                  </a:lnTo>
                  <a:lnTo>
                    <a:pt x="0" y="7140166"/>
                  </a:lnTo>
                  <a:lnTo>
                    <a:pt x="0" y="0"/>
                  </a:lnTo>
                  <a:close/>
                </a:path>
              </a:pathLst>
            </a:custGeom>
            <a:blipFill>
              <a:blip r:embed="rId6"/>
              <a:stretch>
                <a:fillRect l="0" t="0" r="0" b="0"/>
              </a:stretch>
            </a:blipFill>
          </p:spPr>
        </p:sp>
        <p:sp>
          <p:nvSpPr>
            <p:cNvPr name="Freeform 8" id="8"/>
            <p:cNvSpPr/>
            <p:nvPr/>
          </p:nvSpPr>
          <p:spPr>
            <a:xfrm flipH="false" flipV="false" rot="0">
              <a:off x="2797160" y="3193744"/>
              <a:ext cx="2065396" cy="1164367"/>
            </a:xfrm>
            <a:custGeom>
              <a:avLst/>
              <a:gdLst/>
              <a:ahLst/>
              <a:cxnLst/>
              <a:rect r="r" b="b" t="t" l="l"/>
              <a:pathLst>
                <a:path h="1164367" w="2065396">
                  <a:moveTo>
                    <a:pt x="0" y="0"/>
                  </a:moveTo>
                  <a:lnTo>
                    <a:pt x="2065397" y="0"/>
                  </a:lnTo>
                  <a:lnTo>
                    <a:pt x="2065397" y="1164367"/>
                  </a:lnTo>
                  <a:lnTo>
                    <a:pt x="0" y="1164367"/>
                  </a:lnTo>
                  <a:lnTo>
                    <a:pt x="0" y="0"/>
                  </a:lnTo>
                  <a:close/>
                </a:path>
              </a:pathLst>
            </a:custGeom>
            <a:blipFill>
              <a:blip r:embed="rId7"/>
              <a:stretch>
                <a:fillRect l="0" t="0" r="0" b="0"/>
              </a:stretch>
            </a:blipFill>
          </p:spPr>
        </p:sp>
      </p:grpSp>
      <p:sp>
        <p:nvSpPr>
          <p:cNvPr name="TextBox 9" id="9"/>
          <p:cNvSpPr txBox="true"/>
          <p:nvPr/>
        </p:nvSpPr>
        <p:spPr>
          <a:xfrm rot="0">
            <a:off x="360836" y="986142"/>
            <a:ext cx="8278495" cy="3585972"/>
          </a:xfrm>
          <a:prstGeom prst="rect">
            <a:avLst/>
          </a:prstGeom>
        </p:spPr>
        <p:txBody>
          <a:bodyPr anchor="t" rtlCol="false" tIns="0" lIns="0" bIns="0" rIns="0">
            <a:spAutoFit/>
          </a:bodyPr>
          <a:lstStyle/>
          <a:p>
            <a:pPr algn="ctr">
              <a:lnSpc>
                <a:spcPts val="14447"/>
              </a:lnSpc>
            </a:pPr>
            <a:r>
              <a:rPr lang="en-US" sz="10319">
                <a:solidFill>
                  <a:srgbClr val="FF3131"/>
                </a:solidFill>
                <a:latin typeface="Canva Sans Italics"/>
              </a:rPr>
              <a:t>BASH SHELL </a:t>
            </a:r>
          </a:p>
          <a:p>
            <a:pPr algn="ctr">
              <a:lnSpc>
                <a:spcPts val="14447"/>
              </a:lnSpc>
            </a:pPr>
            <a:r>
              <a:rPr lang="en-US" sz="10319">
                <a:solidFill>
                  <a:srgbClr val="FF3131"/>
                </a:solidFill>
                <a:latin typeface="Canva Sans Italics"/>
              </a:rPr>
              <a:t>SCRIPTING</a:t>
            </a:r>
          </a:p>
        </p:txBody>
      </p:sp>
      <p:sp>
        <p:nvSpPr>
          <p:cNvPr name="TextBox 10" id="10"/>
          <p:cNvSpPr txBox="true"/>
          <p:nvPr/>
        </p:nvSpPr>
        <p:spPr>
          <a:xfrm rot="0">
            <a:off x="256303" y="5862036"/>
            <a:ext cx="8278495" cy="887095"/>
          </a:xfrm>
          <a:prstGeom prst="rect">
            <a:avLst/>
          </a:prstGeom>
        </p:spPr>
        <p:txBody>
          <a:bodyPr anchor="t" rtlCol="false" tIns="0" lIns="0" bIns="0" rIns="0">
            <a:spAutoFit/>
          </a:bodyPr>
          <a:lstStyle/>
          <a:p>
            <a:pPr algn="ctr">
              <a:lnSpc>
                <a:spcPts val="7279"/>
              </a:lnSpc>
            </a:pPr>
            <a:r>
              <a:rPr lang="en-US" sz="5199">
                <a:solidFill>
                  <a:srgbClr val="5E17EB"/>
                </a:solidFill>
                <a:latin typeface="Canva Sans Italics"/>
              </a:rPr>
              <a:t>BY ARYAN  YADAV</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392504"/>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50000"/>
          </a:blip>
          <a:srcRect l="0" t="0" r="0" b="0"/>
          <a:stretch>
            <a:fillRect/>
          </a:stretch>
        </p:blipFill>
        <p:spPr>
          <a:xfrm flipH="false" flipV="false" rot="9720163">
            <a:off x="12661497" y="-3094959"/>
            <a:ext cx="8670039" cy="8654721"/>
          </a:xfrm>
          <a:prstGeom prst="rect">
            <a:avLst/>
          </a:prstGeom>
        </p:spPr>
      </p:pic>
      <p:sp>
        <p:nvSpPr>
          <p:cNvPr name="TextBox 3" id="3"/>
          <p:cNvSpPr txBox="true"/>
          <p:nvPr/>
        </p:nvSpPr>
        <p:spPr>
          <a:xfrm rot="0">
            <a:off x="350496" y="-6424"/>
            <a:ext cx="17485156" cy="1566544"/>
          </a:xfrm>
          <a:prstGeom prst="rect">
            <a:avLst/>
          </a:prstGeom>
        </p:spPr>
        <p:txBody>
          <a:bodyPr anchor="t" rtlCol="false" tIns="0" lIns="0" bIns="0" rIns="0">
            <a:spAutoFit/>
          </a:bodyPr>
          <a:lstStyle/>
          <a:p>
            <a:pPr algn="ctr">
              <a:lnSpc>
                <a:spcPts val="12880"/>
              </a:lnSpc>
            </a:pPr>
            <a:r>
              <a:rPr lang="en-US" sz="9200">
                <a:solidFill>
                  <a:srgbClr val="99C8C6"/>
                </a:solidFill>
                <a:latin typeface="Canva Sans Bold"/>
              </a:rPr>
              <a:t>Are CSV Files Helpful ?</a:t>
            </a:r>
          </a:p>
        </p:txBody>
      </p:sp>
      <p:sp>
        <p:nvSpPr>
          <p:cNvPr name="TextBox 4" id="4"/>
          <p:cNvSpPr txBox="true"/>
          <p:nvPr/>
        </p:nvSpPr>
        <p:spPr>
          <a:xfrm rot="0">
            <a:off x="0" y="2735831"/>
            <a:ext cx="18288000" cy="7023100"/>
          </a:xfrm>
          <a:prstGeom prst="rect">
            <a:avLst/>
          </a:prstGeom>
        </p:spPr>
        <p:txBody>
          <a:bodyPr anchor="t" rtlCol="false" tIns="0" lIns="0" bIns="0" rIns="0">
            <a:spAutoFit/>
          </a:bodyPr>
          <a:lstStyle/>
          <a:p>
            <a:pPr>
              <a:lnSpc>
                <a:spcPts val="5599"/>
              </a:lnSpc>
            </a:pPr>
            <a:r>
              <a:rPr lang="en-US" sz="3999">
                <a:solidFill>
                  <a:srgbClr val="7ED957"/>
                </a:solidFill>
                <a:latin typeface="Canva Sans Italics"/>
              </a:rPr>
              <a:t>Because CSV files are designed to be relatively simple, they’re frequently used across a wide range of industries to transfer complicated data between applications. With CSV files, it’s possible to export complicated data from one application to a CSV format, and then import that exported CSV data into another application where it can be used.</a:t>
            </a:r>
          </a:p>
          <a:p>
            <a:pPr>
              <a:lnSpc>
                <a:spcPts val="5599"/>
              </a:lnSpc>
            </a:pPr>
          </a:p>
          <a:p>
            <a:pPr>
              <a:lnSpc>
                <a:spcPts val="5599"/>
              </a:lnSpc>
              <a:spcBef>
                <a:spcPct val="0"/>
              </a:spcBef>
            </a:pPr>
            <a:r>
              <a:rPr lang="en-US" sz="3999">
                <a:solidFill>
                  <a:srgbClr val="7ED957"/>
                </a:solidFill>
                <a:latin typeface="Canva Sans Italics"/>
              </a:rPr>
              <a:t>Another one of the most common CSV file use cases is for uploading a list of contacts into an application. This can be used to send marketing campaigns through an email delivery platform like SendGrid, or synching customer information into a CRM like Salesforce.</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6EFF4"/>
        </a:solidFill>
      </p:bgPr>
    </p:bg>
    <p:spTree>
      <p:nvGrpSpPr>
        <p:cNvPr id="1" name=""/>
        <p:cNvGrpSpPr/>
        <p:nvPr/>
      </p:nvGrpSpPr>
      <p:grpSpPr>
        <a:xfrm>
          <a:off x="0" y="0"/>
          <a:ext cx="0" cy="0"/>
          <a:chOff x="0" y="0"/>
          <a:chExt cx="0" cy="0"/>
        </a:xfrm>
      </p:grpSpPr>
      <p:grpSp>
        <p:nvGrpSpPr>
          <p:cNvPr name="Group 2" id="2"/>
          <p:cNvGrpSpPr/>
          <p:nvPr/>
        </p:nvGrpSpPr>
        <p:grpSpPr>
          <a:xfrm rot="0">
            <a:off x="11692566" y="-2574333"/>
            <a:ext cx="5566734" cy="13698118"/>
            <a:chOff x="0" y="0"/>
            <a:chExt cx="7422312" cy="18264158"/>
          </a:xfrm>
        </p:grpSpPr>
        <p:sp>
          <p:nvSpPr>
            <p:cNvPr name="Freeform 3" id="3"/>
            <p:cNvSpPr/>
            <p:nvPr/>
          </p:nvSpPr>
          <p:spPr>
            <a:xfrm flipH="false" flipV="false" rot="0">
              <a:off x="0" y="14191164"/>
              <a:ext cx="7422312" cy="4072994"/>
            </a:xfrm>
            <a:custGeom>
              <a:avLst/>
              <a:gdLst/>
              <a:ahLst/>
              <a:cxnLst/>
              <a:rect r="r" b="b" t="t" l="l"/>
              <a:pathLst>
                <a:path h="4072994" w="7422312">
                  <a:moveTo>
                    <a:pt x="0" y="0"/>
                  </a:moveTo>
                  <a:lnTo>
                    <a:pt x="7422312" y="0"/>
                  </a:lnTo>
                  <a:lnTo>
                    <a:pt x="7422312" y="4072994"/>
                  </a:lnTo>
                  <a:lnTo>
                    <a:pt x="0" y="40729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0" y="9455804"/>
              <a:ext cx="7422312" cy="4072994"/>
            </a:xfrm>
            <a:custGeom>
              <a:avLst/>
              <a:gdLst/>
              <a:ahLst/>
              <a:cxnLst/>
              <a:rect r="r" b="b" t="t" l="l"/>
              <a:pathLst>
                <a:path h="4072994" w="7422312">
                  <a:moveTo>
                    <a:pt x="0" y="0"/>
                  </a:moveTo>
                  <a:lnTo>
                    <a:pt x="7422312" y="0"/>
                  </a:lnTo>
                  <a:lnTo>
                    <a:pt x="7422312" y="4072994"/>
                  </a:lnTo>
                  <a:lnTo>
                    <a:pt x="0" y="40729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0" y="4735360"/>
              <a:ext cx="7422312" cy="4072994"/>
            </a:xfrm>
            <a:custGeom>
              <a:avLst/>
              <a:gdLst/>
              <a:ahLst/>
              <a:cxnLst/>
              <a:rect r="r" b="b" t="t" l="l"/>
              <a:pathLst>
                <a:path h="4072994" w="7422312">
                  <a:moveTo>
                    <a:pt x="0" y="0"/>
                  </a:moveTo>
                  <a:lnTo>
                    <a:pt x="7422312" y="0"/>
                  </a:lnTo>
                  <a:lnTo>
                    <a:pt x="7422312" y="4072994"/>
                  </a:lnTo>
                  <a:lnTo>
                    <a:pt x="0" y="40729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0" y="0"/>
              <a:ext cx="7422312" cy="4072994"/>
            </a:xfrm>
            <a:custGeom>
              <a:avLst/>
              <a:gdLst/>
              <a:ahLst/>
              <a:cxnLst/>
              <a:rect r="r" b="b" t="t" l="l"/>
              <a:pathLst>
                <a:path h="4072994" w="7422312">
                  <a:moveTo>
                    <a:pt x="0" y="0"/>
                  </a:moveTo>
                  <a:lnTo>
                    <a:pt x="7422312" y="0"/>
                  </a:lnTo>
                  <a:lnTo>
                    <a:pt x="7422312" y="4072994"/>
                  </a:lnTo>
                  <a:lnTo>
                    <a:pt x="0" y="40729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7" id="7"/>
          <p:cNvGrpSpPr/>
          <p:nvPr/>
        </p:nvGrpSpPr>
        <p:grpSpPr>
          <a:xfrm rot="0">
            <a:off x="1028700" y="1637673"/>
            <a:ext cx="9854405" cy="678011"/>
            <a:chOff x="0" y="0"/>
            <a:chExt cx="2595399" cy="178571"/>
          </a:xfrm>
        </p:grpSpPr>
        <p:sp>
          <p:nvSpPr>
            <p:cNvPr name="Freeform 8" id="8"/>
            <p:cNvSpPr/>
            <p:nvPr/>
          </p:nvSpPr>
          <p:spPr>
            <a:xfrm flipH="false" flipV="false" rot="0">
              <a:off x="0" y="0"/>
              <a:ext cx="2595399" cy="178571"/>
            </a:xfrm>
            <a:custGeom>
              <a:avLst/>
              <a:gdLst/>
              <a:ahLst/>
              <a:cxnLst/>
              <a:rect r="r" b="b" t="t" l="l"/>
              <a:pathLst>
                <a:path h="178571" w="2595399">
                  <a:moveTo>
                    <a:pt x="0" y="0"/>
                  </a:moveTo>
                  <a:lnTo>
                    <a:pt x="2595399" y="0"/>
                  </a:lnTo>
                  <a:lnTo>
                    <a:pt x="2595399" y="178571"/>
                  </a:lnTo>
                  <a:lnTo>
                    <a:pt x="0" y="178571"/>
                  </a:lnTo>
                  <a:close/>
                </a:path>
              </a:pathLst>
            </a:custGeom>
            <a:solidFill>
              <a:srgbClr val="E8A0FD"/>
            </a:solidFill>
          </p:spPr>
        </p:sp>
        <p:sp>
          <p:nvSpPr>
            <p:cNvPr name="TextBox 9" id="9"/>
            <p:cNvSpPr txBox="true"/>
            <p:nvPr/>
          </p:nvSpPr>
          <p:spPr>
            <a:xfrm>
              <a:off x="0" y="-38100"/>
              <a:ext cx="2595399" cy="216671"/>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false" flipV="false" rot="0">
            <a:off x="10886882" y="2770004"/>
            <a:ext cx="7178102" cy="1213360"/>
          </a:xfrm>
          <a:custGeom>
            <a:avLst/>
            <a:gdLst/>
            <a:ahLst/>
            <a:cxnLst/>
            <a:rect r="r" b="b" t="t" l="l"/>
            <a:pathLst>
              <a:path h="1213360" w="7178102">
                <a:moveTo>
                  <a:pt x="0" y="0"/>
                </a:moveTo>
                <a:lnTo>
                  <a:pt x="7178102" y="0"/>
                </a:lnTo>
                <a:lnTo>
                  <a:pt x="7178102" y="1213360"/>
                </a:lnTo>
                <a:lnTo>
                  <a:pt x="0" y="1213360"/>
                </a:lnTo>
                <a:lnTo>
                  <a:pt x="0" y="0"/>
                </a:lnTo>
                <a:close/>
              </a:path>
            </a:pathLst>
          </a:custGeom>
          <a:blipFill>
            <a:blip r:embed="rId4"/>
            <a:stretch>
              <a:fillRect l="0" t="0" r="0" b="0"/>
            </a:stretch>
          </a:blipFill>
        </p:spPr>
      </p:sp>
      <p:sp>
        <p:nvSpPr>
          <p:cNvPr name="Freeform 11" id="11"/>
          <p:cNvSpPr/>
          <p:nvPr/>
        </p:nvSpPr>
        <p:spPr>
          <a:xfrm flipH="false" flipV="false" rot="0">
            <a:off x="10348548" y="5503511"/>
            <a:ext cx="7939452" cy="2385894"/>
          </a:xfrm>
          <a:custGeom>
            <a:avLst/>
            <a:gdLst/>
            <a:ahLst/>
            <a:cxnLst/>
            <a:rect r="r" b="b" t="t" l="l"/>
            <a:pathLst>
              <a:path h="2385894" w="7939452">
                <a:moveTo>
                  <a:pt x="0" y="0"/>
                </a:moveTo>
                <a:lnTo>
                  <a:pt x="7939452" y="0"/>
                </a:lnTo>
                <a:lnTo>
                  <a:pt x="7939452" y="2385894"/>
                </a:lnTo>
                <a:lnTo>
                  <a:pt x="0" y="2385894"/>
                </a:lnTo>
                <a:lnTo>
                  <a:pt x="0" y="0"/>
                </a:lnTo>
                <a:close/>
              </a:path>
            </a:pathLst>
          </a:custGeom>
          <a:blipFill>
            <a:blip r:embed="rId5"/>
            <a:stretch>
              <a:fillRect l="0" t="0" r="-10594" b="0"/>
            </a:stretch>
          </a:blipFill>
        </p:spPr>
      </p:sp>
      <p:sp>
        <p:nvSpPr>
          <p:cNvPr name="TextBox 12" id="12"/>
          <p:cNvSpPr txBox="true"/>
          <p:nvPr/>
        </p:nvSpPr>
        <p:spPr>
          <a:xfrm rot="0">
            <a:off x="1800862" y="681998"/>
            <a:ext cx="7597457" cy="1111250"/>
          </a:xfrm>
          <a:prstGeom prst="rect">
            <a:avLst/>
          </a:prstGeom>
        </p:spPr>
        <p:txBody>
          <a:bodyPr anchor="t" rtlCol="false" tIns="0" lIns="0" bIns="0" rIns="0">
            <a:spAutoFit/>
          </a:bodyPr>
          <a:lstStyle/>
          <a:p>
            <a:pPr algn="ctr">
              <a:lnSpc>
                <a:spcPts val="9100"/>
              </a:lnSpc>
            </a:pPr>
            <a:r>
              <a:rPr lang="en-US" sz="6500">
                <a:solidFill>
                  <a:srgbClr val="22991F"/>
                </a:solidFill>
                <a:latin typeface="Canva Sans Bold"/>
              </a:rPr>
              <a:t>Creating a CSV File</a:t>
            </a:r>
          </a:p>
        </p:txBody>
      </p:sp>
      <p:sp>
        <p:nvSpPr>
          <p:cNvPr name="TextBox 13" id="13"/>
          <p:cNvSpPr txBox="true"/>
          <p:nvPr/>
        </p:nvSpPr>
        <p:spPr>
          <a:xfrm rot="0">
            <a:off x="537551" y="2946932"/>
            <a:ext cx="9766837" cy="6788150"/>
          </a:xfrm>
          <a:prstGeom prst="rect">
            <a:avLst/>
          </a:prstGeom>
        </p:spPr>
        <p:txBody>
          <a:bodyPr anchor="t" rtlCol="false" tIns="0" lIns="0" bIns="0" rIns="0">
            <a:spAutoFit/>
          </a:bodyPr>
          <a:lstStyle/>
          <a:p>
            <a:pPr algn="ctr">
              <a:lnSpc>
                <a:spcPts val="4900"/>
              </a:lnSpc>
            </a:pPr>
            <a:r>
              <a:rPr lang="en-US" sz="3500">
                <a:solidFill>
                  <a:srgbClr val="3886AD"/>
                </a:solidFill>
                <a:latin typeface="Canva Sans Italics"/>
              </a:rPr>
              <a:t>Step 1: Open vim text editor.This is where we will write the contents of our csv file.(We name it product.csv)</a:t>
            </a:r>
          </a:p>
          <a:p>
            <a:pPr algn="ctr">
              <a:lnSpc>
                <a:spcPts val="4900"/>
              </a:lnSpc>
            </a:pPr>
          </a:p>
          <a:p>
            <a:pPr algn="ctr">
              <a:lnSpc>
                <a:spcPts val="4900"/>
              </a:lnSpc>
            </a:pPr>
            <a:r>
              <a:rPr lang="en-US" sz="3500">
                <a:solidFill>
                  <a:srgbClr val="3886AD"/>
                </a:solidFill>
                <a:latin typeface="Canva Sans Italics"/>
              </a:rPr>
              <a:t>Step 2: In the first line we need to define the headings.It will indicate what kind of data is mentioned after every comma in the proceeding lines.</a:t>
            </a:r>
          </a:p>
          <a:p>
            <a:pPr algn="ctr">
              <a:lnSpc>
                <a:spcPts val="4900"/>
              </a:lnSpc>
            </a:pPr>
          </a:p>
          <a:p>
            <a:pPr algn="ctr">
              <a:lnSpc>
                <a:spcPts val="4900"/>
              </a:lnSpc>
              <a:spcBef>
                <a:spcPct val="0"/>
              </a:spcBef>
            </a:pPr>
            <a:r>
              <a:rPr lang="en-US" sz="3500">
                <a:solidFill>
                  <a:srgbClr val="3886AD"/>
                </a:solidFill>
                <a:latin typeface="Canva Sans Italics"/>
              </a:rPr>
              <a:t>Step 3:Write the information corresponding to its header separated by commas.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6EFF4"/>
        </a:solidFill>
      </p:bgPr>
    </p:bg>
    <p:spTree>
      <p:nvGrpSpPr>
        <p:cNvPr id="1" name=""/>
        <p:cNvGrpSpPr/>
        <p:nvPr/>
      </p:nvGrpSpPr>
      <p:grpSpPr>
        <a:xfrm>
          <a:off x="0" y="0"/>
          <a:ext cx="0" cy="0"/>
          <a:chOff x="0" y="0"/>
          <a:chExt cx="0" cy="0"/>
        </a:xfrm>
      </p:grpSpPr>
      <p:grpSp>
        <p:nvGrpSpPr>
          <p:cNvPr name="Group 2" id="2"/>
          <p:cNvGrpSpPr/>
          <p:nvPr/>
        </p:nvGrpSpPr>
        <p:grpSpPr>
          <a:xfrm rot="0">
            <a:off x="1464300" y="0"/>
            <a:ext cx="15359401" cy="10287000"/>
            <a:chOff x="0" y="0"/>
            <a:chExt cx="4045274" cy="2709333"/>
          </a:xfrm>
        </p:grpSpPr>
        <p:sp>
          <p:nvSpPr>
            <p:cNvPr name="Freeform 3" id="3"/>
            <p:cNvSpPr/>
            <p:nvPr/>
          </p:nvSpPr>
          <p:spPr>
            <a:xfrm flipH="false" flipV="false" rot="0">
              <a:off x="0" y="0"/>
              <a:ext cx="4045274" cy="2709333"/>
            </a:xfrm>
            <a:custGeom>
              <a:avLst/>
              <a:gdLst/>
              <a:ahLst/>
              <a:cxnLst/>
              <a:rect r="r" b="b" t="t" l="l"/>
              <a:pathLst>
                <a:path h="2709333" w="4045274">
                  <a:moveTo>
                    <a:pt x="29739" y="0"/>
                  </a:moveTo>
                  <a:lnTo>
                    <a:pt x="4015536" y="0"/>
                  </a:lnTo>
                  <a:cubicBezTo>
                    <a:pt x="4031960" y="0"/>
                    <a:pt x="4045274" y="13315"/>
                    <a:pt x="4045274" y="29739"/>
                  </a:cubicBezTo>
                  <a:lnTo>
                    <a:pt x="4045274" y="2679594"/>
                  </a:lnTo>
                  <a:cubicBezTo>
                    <a:pt x="4045274" y="2696019"/>
                    <a:pt x="4031960" y="2709333"/>
                    <a:pt x="4015536" y="2709333"/>
                  </a:cubicBezTo>
                  <a:lnTo>
                    <a:pt x="29739" y="2709333"/>
                  </a:lnTo>
                  <a:cubicBezTo>
                    <a:pt x="13315" y="2709333"/>
                    <a:pt x="0" y="2696019"/>
                    <a:pt x="0" y="2679594"/>
                  </a:cubicBezTo>
                  <a:lnTo>
                    <a:pt x="0" y="29739"/>
                  </a:lnTo>
                  <a:cubicBezTo>
                    <a:pt x="0" y="13315"/>
                    <a:pt x="13315" y="0"/>
                    <a:pt x="29739" y="0"/>
                  </a:cubicBezTo>
                  <a:close/>
                </a:path>
              </a:pathLst>
            </a:custGeom>
            <a:solidFill>
              <a:srgbClr val="F4F5F6"/>
            </a:solidFill>
          </p:spPr>
        </p:sp>
        <p:sp>
          <p:nvSpPr>
            <p:cNvPr name="TextBox 4" id="4"/>
            <p:cNvSpPr txBox="true"/>
            <p:nvPr/>
          </p:nvSpPr>
          <p:spPr>
            <a:xfrm>
              <a:off x="0" y="-28575"/>
              <a:ext cx="4045274" cy="2737908"/>
            </a:xfrm>
            <a:prstGeom prst="rect">
              <a:avLst/>
            </a:prstGeom>
          </p:spPr>
          <p:txBody>
            <a:bodyPr anchor="ctr" rtlCol="false" tIns="50800" lIns="50800" bIns="50800" rIns="50800"/>
            <a:lstStyle/>
            <a:p>
              <a:pPr algn="ctr">
                <a:lnSpc>
                  <a:spcPts val="3380"/>
                </a:lnSpc>
              </a:pPr>
            </a:p>
          </p:txBody>
        </p:sp>
      </p:grpSp>
      <p:sp>
        <p:nvSpPr>
          <p:cNvPr name="Freeform 5" id="5"/>
          <p:cNvSpPr/>
          <p:nvPr/>
        </p:nvSpPr>
        <p:spPr>
          <a:xfrm flipH="false" flipV="false" rot="0">
            <a:off x="2144123" y="1787987"/>
            <a:ext cx="2101620" cy="1652398"/>
          </a:xfrm>
          <a:custGeom>
            <a:avLst/>
            <a:gdLst/>
            <a:ahLst/>
            <a:cxnLst/>
            <a:rect r="r" b="b" t="t" l="l"/>
            <a:pathLst>
              <a:path h="1652398" w="2101620">
                <a:moveTo>
                  <a:pt x="0" y="0"/>
                </a:moveTo>
                <a:lnTo>
                  <a:pt x="2101620" y="0"/>
                </a:lnTo>
                <a:lnTo>
                  <a:pt x="2101620" y="1652398"/>
                </a:lnTo>
                <a:lnTo>
                  <a:pt x="0" y="16523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831050" y="204295"/>
            <a:ext cx="14169122" cy="1648810"/>
            <a:chOff x="0" y="0"/>
            <a:chExt cx="18892163" cy="2198413"/>
          </a:xfrm>
        </p:grpSpPr>
        <p:grpSp>
          <p:nvGrpSpPr>
            <p:cNvPr name="Group 7" id="7"/>
            <p:cNvGrpSpPr/>
            <p:nvPr/>
          </p:nvGrpSpPr>
          <p:grpSpPr>
            <a:xfrm rot="0">
              <a:off x="864294" y="0"/>
              <a:ext cx="17163574" cy="2198413"/>
              <a:chOff x="0" y="0"/>
              <a:chExt cx="3828374" cy="490361"/>
            </a:xfrm>
          </p:grpSpPr>
          <p:sp>
            <p:nvSpPr>
              <p:cNvPr name="Freeform 8" id="8"/>
              <p:cNvSpPr/>
              <p:nvPr/>
            </p:nvSpPr>
            <p:spPr>
              <a:xfrm flipH="false" flipV="false" rot="0">
                <a:off x="0" y="0"/>
                <a:ext cx="3828374" cy="490361"/>
              </a:xfrm>
              <a:custGeom>
                <a:avLst/>
                <a:gdLst/>
                <a:ahLst/>
                <a:cxnLst/>
                <a:rect r="r" b="b" t="t" l="l"/>
                <a:pathLst>
                  <a:path h="490361" w="3828374">
                    <a:moveTo>
                      <a:pt x="3625174" y="0"/>
                    </a:moveTo>
                    <a:cubicBezTo>
                      <a:pt x="3737398" y="0"/>
                      <a:pt x="3828374" y="109771"/>
                      <a:pt x="3828374" y="245180"/>
                    </a:cubicBezTo>
                    <a:cubicBezTo>
                      <a:pt x="3828374" y="380590"/>
                      <a:pt x="3737398" y="490361"/>
                      <a:pt x="3625174" y="490361"/>
                    </a:cubicBezTo>
                    <a:lnTo>
                      <a:pt x="203200" y="490361"/>
                    </a:lnTo>
                    <a:cubicBezTo>
                      <a:pt x="90976" y="490361"/>
                      <a:pt x="0" y="380590"/>
                      <a:pt x="0" y="245180"/>
                    </a:cubicBezTo>
                    <a:cubicBezTo>
                      <a:pt x="0" y="109771"/>
                      <a:pt x="90976" y="0"/>
                      <a:pt x="203200" y="0"/>
                    </a:cubicBezTo>
                    <a:close/>
                  </a:path>
                </a:pathLst>
              </a:custGeom>
              <a:solidFill>
                <a:srgbClr val="D12E03"/>
              </a:solidFill>
            </p:spPr>
          </p:sp>
          <p:sp>
            <p:nvSpPr>
              <p:cNvPr name="TextBox 9" id="9"/>
              <p:cNvSpPr txBox="true"/>
              <p:nvPr/>
            </p:nvSpPr>
            <p:spPr>
              <a:xfrm>
                <a:off x="0" y="-57150"/>
                <a:ext cx="3828374" cy="547511"/>
              </a:xfrm>
              <a:prstGeom prst="rect">
                <a:avLst/>
              </a:prstGeom>
            </p:spPr>
            <p:txBody>
              <a:bodyPr anchor="ctr" rtlCol="false" tIns="50800" lIns="50800" bIns="50800" rIns="50800"/>
              <a:lstStyle/>
              <a:p>
                <a:pPr algn="ctr">
                  <a:lnSpc>
                    <a:spcPts val="7280"/>
                  </a:lnSpc>
                </a:pPr>
              </a:p>
            </p:txBody>
          </p:sp>
        </p:grpSp>
        <p:sp>
          <p:nvSpPr>
            <p:cNvPr name="TextBox 10" id="10"/>
            <p:cNvSpPr txBox="true"/>
            <p:nvPr/>
          </p:nvSpPr>
          <p:spPr>
            <a:xfrm rot="0">
              <a:off x="0" y="349583"/>
              <a:ext cx="18892163" cy="1104900"/>
            </a:xfrm>
            <a:prstGeom prst="rect">
              <a:avLst/>
            </a:prstGeom>
          </p:spPr>
          <p:txBody>
            <a:bodyPr anchor="t" rtlCol="false" tIns="0" lIns="0" bIns="0" rIns="0">
              <a:spAutoFit/>
            </a:bodyPr>
            <a:lstStyle/>
            <a:p>
              <a:pPr algn="ctr" marL="0" indent="0" lvl="0">
                <a:lnSpc>
                  <a:spcPts val="6585"/>
                </a:lnSpc>
                <a:spcBef>
                  <a:spcPct val="0"/>
                </a:spcBef>
              </a:pPr>
              <a:r>
                <a:rPr lang="en-US" sz="5488" spc="334">
                  <a:solidFill>
                    <a:srgbClr val="E8A0FD"/>
                  </a:solidFill>
                  <a:latin typeface="Loubag Bold"/>
                </a:rPr>
                <a:t>CORRESPONDING BASH SCRIPT</a:t>
              </a:r>
            </a:p>
          </p:txBody>
        </p:sp>
      </p:grpSp>
      <p:sp>
        <p:nvSpPr>
          <p:cNvPr name="Freeform 11" id="11"/>
          <p:cNvSpPr/>
          <p:nvPr/>
        </p:nvSpPr>
        <p:spPr>
          <a:xfrm flipH="false" flipV="false" rot="0">
            <a:off x="4015502" y="2277618"/>
            <a:ext cx="10426365" cy="7484974"/>
          </a:xfrm>
          <a:custGeom>
            <a:avLst/>
            <a:gdLst/>
            <a:ahLst/>
            <a:cxnLst/>
            <a:rect r="r" b="b" t="t" l="l"/>
            <a:pathLst>
              <a:path h="7484974" w="10426365">
                <a:moveTo>
                  <a:pt x="0" y="0"/>
                </a:moveTo>
                <a:lnTo>
                  <a:pt x="10426365" y="0"/>
                </a:lnTo>
                <a:lnTo>
                  <a:pt x="10426365" y="7484974"/>
                </a:lnTo>
                <a:lnTo>
                  <a:pt x="0" y="7484974"/>
                </a:lnTo>
                <a:lnTo>
                  <a:pt x="0" y="0"/>
                </a:lnTo>
                <a:close/>
              </a:path>
            </a:pathLst>
          </a:custGeom>
          <a:blipFill>
            <a:blip r:embed="rId4"/>
            <a:stretch>
              <a:fillRect l="0" t="-702" r="-12908" b="-702"/>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4F5F6"/>
        </a:solidFill>
      </p:bgPr>
    </p:bg>
    <p:spTree>
      <p:nvGrpSpPr>
        <p:cNvPr id="1" name=""/>
        <p:cNvGrpSpPr/>
        <p:nvPr/>
      </p:nvGrpSpPr>
      <p:grpSpPr>
        <a:xfrm>
          <a:off x="0" y="0"/>
          <a:ext cx="0" cy="0"/>
          <a:chOff x="0" y="0"/>
          <a:chExt cx="0" cy="0"/>
        </a:xfrm>
      </p:grpSpPr>
      <p:grpSp>
        <p:nvGrpSpPr>
          <p:cNvPr name="Group 2" id="2"/>
          <p:cNvGrpSpPr/>
          <p:nvPr/>
        </p:nvGrpSpPr>
        <p:grpSpPr>
          <a:xfrm rot="0">
            <a:off x="11692566" y="-2574333"/>
            <a:ext cx="5566734" cy="13698118"/>
            <a:chOff x="0" y="0"/>
            <a:chExt cx="7422312" cy="18264158"/>
          </a:xfrm>
        </p:grpSpPr>
        <p:sp>
          <p:nvSpPr>
            <p:cNvPr name="Freeform 3" id="3"/>
            <p:cNvSpPr/>
            <p:nvPr/>
          </p:nvSpPr>
          <p:spPr>
            <a:xfrm flipH="false" flipV="false" rot="0">
              <a:off x="0" y="14191164"/>
              <a:ext cx="7422312" cy="4072994"/>
            </a:xfrm>
            <a:custGeom>
              <a:avLst/>
              <a:gdLst/>
              <a:ahLst/>
              <a:cxnLst/>
              <a:rect r="r" b="b" t="t" l="l"/>
              <a:pathLst>
                <a:path h="4072994" w="7422312">
                  <a:moveTo>
                    <a:pt x="0" y="0"/>
                  </a:moveTo>
                  <a:lnTo>
                    <a:pt x="7422312" y="0"/>
                  </a:lnTo>
                  <a:lnTo>
                    <a:pt x="7422312" y="4072994"/>
                  </a:lnTo>
                  <a:lnTo>
                    <a:pt x="0" y="40729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0" y="9455804"/>
              <a:ext cx="7422312" cy="4072994"/>
            </a:xfrm>
            <a:custGeom>
              <a:avLst/>
              <a:gdLst/>
              <a:ahLst/>
              <a:cxnLst/>
              <a:rect r="r" b="b" t="t" l="l"/>
              <a:pathLst>
                <a:path h="4072994" w="7422312">
                  <a:moveTo>
                    <a:pt x="0" y="0"/>
                  </a:moveTo>
                  <a:lnTo>
                    <a:pt x="7422312" y="0"/>
                  </a:lnTo>
                  <a:lnTo>
                    <a:pt x="7422312" y="4072994"/>
                  </a:lnTo>
                  <a:lnTo>
                    <a:pt x="0" y="40729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0" y="4735360"/>
              <a:ext cx="7422312" cy="4072994"/>
            </a:xfrm>
            <a:custGeom>
              <a:avLst/>
              <a:gdLst/>
              <a:ahLst/>
              <a:cxnLst/>
              <a:rect r="r" b="b" t="t" l="l"/>
              <a:pathLst>
                <a:path h="4072994" w="7422312">
                  <a:moveTo>
                    <a:pt x="0" y="0"/>
                  </a:moveTo>
                  <a:lnTo>
                    <a:pt x="7422312" y="0"/>
                  </a:lnTo>
                  <a:lnTo>
                    <a:pt x="7422312" y="4072994"/>
                  </a:lnTo>
                  <a:lnTo>
                    <a:pt x="0" y="40729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0" y="0"/>
              <a:ext cx="7422312" cy="4072994"/>
            </a:xfrm>
            <a:custGeom>
              <a:avLst/>
              <a:gdLst/>
              <a:ahLst/>
              <a:cxnLst/>
              <a:rect r="r" b="b" t="t" l="l"/>
              <a:pathLst>
                <a:path h="4072994" w="7422312">
                  <a:moveTo>
                    <a:pt x="0" y="0"/>
                  </a:moveTo>
                  <a:lnTo>
                    <a:pt x="7422312" y="0"/>
                  </a:lnTo>
                  <a:lnTo>
                    <a:pt x="7422312" y="4072994"/>
                  </a:lnTo>
                  <a:lnTo>
                    <a:pt x="0" y="40729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7" id="7"/>
          <p:cNvGrpSpPr/>
          <p:nvPr/>
        </p:nvGrpSpPr>
        <p:grpSpPr>
          <a:xfrm rot="0">
            <a:off x="1028700" y="1637673"/>
            <a:ext cx="9854405" cy="678011"/>
            <a:chOff x="0" y="0"/>
            <a:chExt cx="2595399" cy="178571"/>
          </a:xfrm>
        </p:grpSpPr>
        <p:sp>
          <p:nvSpPr>
            <p:cNvPr name="Freeform 8" id="8"/>
            <p:cNvSpPr/>
            <p:nvPr/>
          </p:nvSpPr>
          <p:spPr>
            <a:xfrm flipH="false" flipV="false" rot="0">
              <a:off x="0" y="0"/>
              <a:ext cx="2595399" cy="178571"/>
            </a:xfrm>
            <a:custGeom>
              <a:avLst/>
              <a:gdLst/>
              <a:ahLst/>
              <a:cxnLst/>
              <a:rect r="r" b="b" t="t" l="l"/>
              <a:pathLst>
                <a:path h="178571" w="2595399">
                  <a:moveTo>
                    <a:pt x="0" y="0"/>
                  </a:moveTo>
                  <a:lnTo>
                    <a:pt x="2595399" y="0"/>
                  </a:lnTo>
                  <a:lnTo>
                    <a:pt x="2595399" y="178571"/>
                  </a:lnTo>
                  <a:lnTo>
                    <a:pt x="0" y="178571"/>
                  </a:lnTo>
                  <a:close/>
                </a:path>
              </a:pathLst>
            </a:custGeom>
            <a:solidFill>
              <a:srgbClr val="E8A0FD"/>
            </a:solidFill>
          </p:spPr>
        </p:sp>
        <p:sp>
          <p:nvSpPr>
            <p:cNvPr name="TextBox 9" id="9"/>
            <p:cNvSpPr txBox="true"/>
            <p:nvPr/>
          </p:nvSpPr>
          <p:spPr>
            <a:xfrm>
              <a:off x="0" y="-38100"/>
              <a:ext cx="2595399" cy="216671"/>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false" flipV="false" rot="0">
            <a:off x="7635254" y="4454384"/>
            <a:ext cx="10652746" cy="1026165"/>
          </a:xfrm>
          <a:custGeom>
            <a:avLst/>
            <a:gdLst/>
            <a:ahLst/>
            <a:cxnLst/>
            <a:rect r="r" b="b" t="t" l="l"/>
            <a:pathLst>
              <a:path h="1026165" w="10652746">
                <a:moveTo>
                  <a:pt x="0" y="0"/>
                </a:moveTo>
                <a:lnTo>
                  <a:pt x="10652746" y="0"/>
                </a:lnTo>
                <a:lnTo>
                  <a:pt x="10652746" y="1026165"/>
                </a:lnTo>
                <a:lnTo>
                  <a:pt x="0" y="1026165"/>
                </a:lnTo>
                <a:lnTo>
                  <a:pt x="0" y="0"/>
                </a:lnTo>
                <a:close/>
              </a:path>
            </a:pathLst>
          </a:custGeom>
          <a:blipFill>
            <a:blip r:embed="rId4"/>
            <a:stretch>
              <a:fillRect l="0" t="-16997" r="-555" b="-548"/>
            </a:stretch>
          </a:blipFill>
        </p:spPr>
      </p:sp>
      <p:sp>
        <p:nvSpPr>
          <p:cNvPr name="Freeform 11" id="11"/>
          <p:cNvSpPr/>
          <p:nvPr/>
        </p:nvSpPr>
        <p:spPr>
          <a:xfrm flipH="false" flipV="false" rot="0">
            <a:off x="10883105" y="5480549"/>
            <a:ext cx="7239940" cy="4660520"/>
          </a:xfrm>
          <a:custGeom>
            <a:avLst/>
            <a:gdLst/>
            <a:ahLst/>
            <a:cxnLst/>
            <a:rect r="r" b="b" t="t" l="l"/>
            <a:pathLst>
              <a:path h="4660520" w="7239940">
                <a:moveTo>
                  <a:pt x="0" y="0"/>
                </a:moveTo>
                <a:lnTo>
                  <a:pt x="7239940" y="0"/>
                </a:lnTo>
                <a:lnTo>
                  <a:pt x="7239940" y="4660521"/>
                </a:lnTo>
                <a:lnTo>
                  <a:pt x="0" y="4660521"/>
                </a:lnTo>
                <a:lnTo>
                  <a:pt x="0" y="0"/>
                </a:lnTo>
                <a:close/>
              </a:path>
            </a:pathLst>
          </a:custGeom>
          <a:blipFill>
            <a:blip r:embed="rId5"/>
            <a:stretch>
              <a:fillRect l="-19012" t="-731" r="0" b="-14362"/>
            </a:stretch>
          </a:blipFill>
        </p:spPr>
      </p:sp>
      <p:sp>
        <p:nvSpPr>
          <p:cNvPr name="TextBox 12" id="12"/>
          <p:cNvSpPr txBox="true"/>
          <p:nvPr/>
        </p:nvSpPr>
        <p:spPr>
          <a:xfrm rot="0">
            <a:off x="1072673" y="526423"/>
            <a:ext cx="9810433" cy="1111250"/>
          </a:xfrm>
          <a:prstGeom prst="rect">
            <a:avLst/>
          </a:prstGeom>
        </p:spPr>
        <p:txBody>
          <a:bodyPr anchor="t" rtlCol="false" tIns="0" lIns="0" bIns="0" rIns="0">
            <a:spAutoFit/>
          </a:bodyPr>
          <a:lstStyle/>
          <a:p>
            <a:pPr algn="ctr">
              <a:lnSpc>
                <a:spcPts val="9100"/>
              </a:lnSpc>
            </a:pPr>
            <a:r>
              <a:rPr lang="en-US" sz="6500">
                <a:solidFill>
                  <a:srgbClr val="FF3131"/>
                </a:solidFill>
                <a:latin typeface="Canva Sans Bold"/>
              </a:rPr>
              <a:t>Breaking down the Code</a:t>
            </a:r>
          </a:p>
        </p:txBody>
      </p:sp>
      <p:sp>
        <p:nvSpPr>
          <p:cNvPr name="TextBox 13" id="13"/>
          <p:cNvSpPr txBox="true"/>
          <p:nvPr/>
        </p:nvSpPr>
        <p:spPr>
          <a:xfrm rot="0">
            <a:off x="556671" y="2505710"/>
            <a:ext cx="10326434" cy="7781290"/>
          </a:xfrm>
          <a:prstGeom prst="rect">
            <a:avLst/>
          </a:prstGeom>
        </p:spPr>
        <p:txBody>
          <a:bodyPr anchor="t" rtlCol="false" tIns="0" lIns="0" bIns="0" rIns="0">
            <a:spAutoFit/>
          </a:bodyPr>
          <a:lstStyle/>
          <a:p>
            <a:pPr algn="ctr">
              <a:lnSpc>
                <a:spcPts val="4759"/>
              </a:lnSpc>
            </a:pPr>
            <a:r>
              <a:rPr lang="en-US" sz="3399">
                <a:solidFill>
                  <a:srgbClr val="3886AD"/>
                </a:solidFill>
                <a:latin typeface="Canva Sans"/>
              </a:rPr>
              <a:t>1-We're using a while loop.The body of the loop is quite simple. A collection of echo statements are used to print the values of some variables to the terminal window.</a:t>
            </a:r>
          </a:p>
          <a:p>
            <a:pPr algn="ctr">
              <a:lnSpc>
                <a:spcPts val="4759"/>
              </a:lnSpc>
            </a:pPr>
          </a:p>
          <a:p>
            <a:pPr>
              <a:lnSpc>
                <a:spcPts val="4759"/>
              </a:lnSpc>
              <a:spcBef>
                <a:spcPct val="0"/>
              </a:spcBef>
            </a:pPr>
            <a:r>
              <a:rPr lang="en-US" sz="3399">
                <a:solidFill>
                  <a:srgbClr val="3886AD"/>
                </a:solidFill>
                <a:latin typeface="Canva Sans"/>
              </a:rPr>
              <a:t>2- In the condition of while loop we specify that a comma should be used as the internal field separator, with the IFS="," statement. The read command refers to its value when parsing sequences of text.We're using the read command's -r (retain backslashes) option to ignore any backslashes that may be in the data. They'll be treated as regular characters.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E6EFF4"/>
        </a:solidFill>
      </p:bgPr>
    </p:bg>
    <p:spTree>
      <p:nvGrpSpPr>
        <p:cNvPr id="1" name=""/>
        <p:cNvGrpSpPr/>
        <p:nvPr/>
      </p:nvGrpSpPr>
      <p:grpSpPr>
        <a:xfrm>
          <a:off x="0" y="0"/>
          <a:ext cx="0" cy="0"/>
          <a:chOff x="0" y="0"/>
          <a:chExt cx="0" cy="0"/>
        </a:xfrm>
      </p:grpSpPr>
      <p:grpSp>
        <p:nvGrpSpPr>
          <p:cNvPr name="Group 2" id="2"/>
          <p:cNvGrpSpPr/>
          <p:nvPr/>
        </p:nvGrpSpPr>
        <p:grpSpPr>
          <a:xfrm rot="0">
            <a:off x="11692566" y="-2574333"/>
            <a:ext cx="5566734" cy="13698118"/>
            <a:chOff x="0" y="0"/>
            <a:chExt cx="7422312" cy="18264158"/>
          </a:xfrm>
        </p:grpSpPr>
        <p:sp>
          <p:nvSpPr>
            <p:cNvPr name="Freeform 3" id="3"/>
            <p:cNvSpPr/>
            <p:nvPr/>
          </p:nvSpPr>
          <p:spPr>
            <a:xfrm flipH="false" flipV="false" rot="0">
              <a:off x="0" y="14191164"/>
              <a:ext cx="7422312" cy="4072994"/>
            </a:xfrm>
            <a:custGeom>
              <a:avLst/>
              <a:gdLst/>
              <a:ahLst/>
              <a:cxnLst/>
              <a:rect r="r" b="b" t="t" l="l"/>
              <a:pathLst>
                <a:path h="4072994" w="7422312">
                  <a:moveTo>
                    <a:pt x="0" y="0"/>
                  </a:moveTo>
                  <a:lnTo>
                    <a:pt x="7422312" y="0"/>
                  </a:lnTo>
                  <a:lnTo>
                    <a:pt x="7422312" y="4072994"/>
                  </a:lnTo>
                  <a:lnTo>
                    <a:pt x="0" y="40729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0" y="9455804"/>
              <a:ext cx="7422312" cy="4072994"/>
            </a:xfrm>
            <a:custGeom>
              <a:avLst/>
              <a:gdLst/>
              <a:ahLst/>
              <a:cxnLst/>
              <a:rect r="r" b="b" t="t" l="l"/>
              <a:pathLst>
                <a:path h="4072994" w="7422312">
                  <a:moveTo>
                    <a:pt x="0" y="0"/>
                  </a:moveTo>
                  <a:lnTo>
                    <a:pt x="7422312" y="0"/>
                  </a:lnTo>
                  <a:lnTo>
                    <a:pt x="7422312" y="4072994"/>
                  </a:lnTo>
                  <a:lnTo>
                    <a:pt x="0" y="40729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0" y="4735360"/>
              <a:ext cx="7422312" cy="4072994"/>
            </a:xfrm>
            <a:custGeom>
              <a:avLst/>
              <a:gdLst/>
              <a:ahLst/>
              <a:cxnLst/>
              <a:rect r="r" b="b" t="t" l="l"/>
              <a:pathLst>
                <a:path h="4072994" w="7422312">
                  <a:moveTo>
                    <a:pt x="0" y="0"/>
                  </a:moveTo>
                  <a:lnTo>
                    <a:pt x="7422312" y="0"/>
                  </a:lnTo>
                  <a:lnTo>
                    <a:pt x="7422312" y="4072994"/>
                  </a:lnTo>
                  <a:lnTo>
                    <a:pt x="0" y="40729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0" y="0"/>
              <a:ext cx="7422312" cy="4072994"/>
            </a:xfrm>
            <a:custGeom>
              <a:avLst/>
              <a:gdLst/>
              <a:ahLst/>
              <a:cxnLst/>
              <a:rect r="r" b="b" t="t" l="l"/>
              <a:pathLst>
                <a:path h="4072994" w="7422312">
                  <a:moveTo>
                    <a:pt x="0" y="0"/>
                  </a:moveTo>
                  <a:lnTo>
                    <a:pt x="7422312" y="0"/>
                  </a:lnTo>
                  <a:lnTo>
                    <a:pt x="7422312" y="4072994"/>
                  </a:lnTo>
                  <a:lnTo>
                    <a:pt x="0" y="40729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7" id="7"/>
          <p:cNvGrpSpPr/>
          <p:nvPr/>
        </p:nvGrpSpPr>
        <p:grpSpPr>
          <a:xfrm rot="0">
            <a:off x="1028700" y="1637673"/>
            <a:ext cx="9854405" cy="678011"/>
            <a:chOff x="0" y="0"/>
            <a:chExt cx="2595399" cy="178571"/>
          </a:xfrm>
        </p:grpSpPr>
        <p:sp>
          <p:nvSpPr>
            <p:cNvPr name="Freeform 8" id="8"/>
            <p:cNvSpPr/>
            <p:nvPr/>
          </p:nvSpPr>
          <p:spPr>
            <a:xfrm flipH="false" flipV="false" rot="0">
              <a:off x="0" y="0"/>
              <a:ext cx="2595399" cy="178571"/>
            </a:xfrm>
            <a:custGeom>
              <a:avLst/>
              <a:gdLst/>
              <a:ahLst/>
              <a:cxnLst/>
              <a:rect r="r" b="b" t="t" l="l"/>
              <a:pathLst>
                <a:path h="178571" w="2595399">
                  <a:moveTo>
                    <a:pt x="0" y="0"/>
                  </a:moveTo>
                  <a:lnTo>
                    <a:pt x="2595399" y="0"/>
                  </a:lnTo>
                  <a:lnTo>
                    <a:pt x="2595399" y="178571"/>
                  </a:lnTo>
                  <a:lnTo>
                    <a:pt x="0" y="178571"/>
                  </a:lnTo>
                  <a:close/>
                </a:path>
              </a:pathLst>
            </a:custGeom>
            <a:solidFill>
              <a:srgbClr val="E8A0FD"/>
            </a:solidFill>
          </p:spPr>
        </p:sp>
        <p:sp>
          <p:nvSpPr>
            <p:cNvPr name="TextBox 9" id="9"/>
            <p:cNvSpPr txBox="true"/>
            <p:nvPr/>
          </p:nvSpPr>
          <p:spPr>
            <a:xfrm>
              <a:off x="0" y="-38100"/>
              <a:ext cx="2595399" cy="216671"/>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false" flipV="false" rot="0">
            <a:off x="8342829" y="4433131"/>
            <a:ext cx="9945171" cy="1191152"/>
          </a:xfrm>
          <a:custGeom>
            <a:avLst/>
            <a:gdLst/>
            <a:ahLst/>
            <a:cxnLst/>
            <a:rect r="r" b="b" t="t" l="l"/>
            <a:pathLst>
              <a:path h="1191152" w="9945171">
                <a:moveTo>
                  <a:pt x="0" y="0"/>
                </a:moveTo>
                <a:lnTo>
                  <a:pt x="9945171" y="0"/>
                </a:lnTo>
                <a:lnTo>
                  <a:pt x="9945171" y="1191151"/>
                </a:lnTo>
                <a:lnTo>
                  <a:pt x="0" y="1191151"/>
                </a:lnTo>
                <a:lnTo>
                  <a:pt x="0" y="0"/>
                </a:lnTo>
                <a:close/>
              </a:path>
            </a:pathLst>
          </a:custGeom>
          <a:blipFill>
            <a:blip r:embed="rId4"/>
            <a:stretch>
              <a:fillRect l="0" t="0" r="0" b="-19274"/>
            </a:stretch>
          </a:blipFill>
        </p:spPr>
      </p:sp>
      <p:sp>
        <p:nvSpPr>
          <p:cNvPr name="TextBox 11" id="11"/>
          <p:cNvSpPr txBox="true"/>
          <p:nvPr/>
        </p:nvSpPr>
        <p:spPr>
          <a:xfrm rot="0">
            <a:off x="1072673" y="526423"/>
            <a:ext cx="9810433" cy="1111250"/>
          </a:xfrm>
          <a:prstGeom prst="rect">
            <a:avLst/>
          </a:prstGeom>
        </p:spPr>
        <p:txBody>
          <a:bodyPr anchor="t" rtlCol="false" tIns="0" lIns="0" bIns="0" rIns="0">
            <a:spAutoFit/>
          </a:bodyPr>
          <a:lstStyle/>
          <a:p>
            <a:pPr algn="ctr">
              <a:lnSpc>
                <a:spcPts val="9100"/>
              </a:lnSpc>
            </a:pPr>
            <a:r>
              <a:rPr lang="en-US" sz="6500">
                <a:solidFill>
                  <a:srgbClr val="D12E03"/>
                </a:solidFill>
                <a:latin typeface="Canva Sans Bold"/>
              </a:rPr>
              <a:t>Breaking down the Code</a:t>
            </a:r>
          </a:p>
        </p:txBody>
      </p:sp>
      <p:sp>
        <p:nvSpPr>
          <p:cNvPr name="TextBox 12" id="12"/>
          <p:cNvSpPr txBox="true"/>
          <p:nvPr/>
        </p:nvSpPr>
        <p:spPr>
          <a:xfrm rot="0">
            <a:off x="556671" y="3146757"/>
            <a:ext cx="10326434" cy="5380990"/>
          </a:xfrm>
          <a:prstGeom prst="rect">
            <a:avLst/>
          </a:prstGeom>
        </p:spPr>
        <p:txBody>
          <a:bodyPr anchor="t" rtlCol="false" tIns="0" lIns="0" bIns="0" rIns="0">
            <a:spAutoFit/>
          </a:bodyPr>
          <a:lstStyle/>
          <a:p>
            <a:pPr>
              <a:lnSpc>
                <a:spcPts val="4759"/>
              </a:lnSpc>
            </a:pPr>
            <a:r>
              <a:rPr lang="en-US" sz="3399">
                <a:solidFill>
                  <a:srgbClr val="3886AD"/>
                </a:solidFill>
                <a:latin typeface="Canva Sans"/>
              </a:rPr>
              <a:t>3-The text that the read command parses is stored in a set of variables named after the CSV fields.</a:t>
            </a:r>
          </a:p>
          <a:p>
            <a:pPr algn="ctr">
              <a:lnSpc>
                <a:spcPts val="4759"/>
              </a:lnSpc>
            </a:pPr>
          </a:p>
          <a:p>
            <a:pPr>
              <a:lnSpc>
                <a:spcPts val="4759"/>
              </a:lnSpc>
              <a:spcBef>
                <a:spcPct val="0"/>
              </a:spcBef>
            </a:pPr>
            <a:r>
              <a:rPr lang="en-US" sz="3399">
                <a:solidFill>
                  <a:srgbClr val="3886AD"/>
                </a:solidFill>
                <a:latin typeface="Canva Sans"/>
              </a:rPr>
              <a:t>4-The data is obtained as the output from </a:t>
            </a:r>
            <a:r>
              <a:rPr lang="en-US" sz="3399" u="sng">
                <a:solidFill>
                  <a:srgbClr val="3886AD"/>
                </a:solidFill>
                <a:latin typeface="Canva Sans"/>
                <a:hlinkClick r:id="rId5" tooltip="https://www.howtogeek.com/481766/how-to-use-the-tail-command-on-linux/"/>
              </a:rPr>
              <a:t>the tail command</a:t>
            </a:r>
            <a:r>
              <a:rPr lang="en-US" sz="3399">
                <a:solidFill>
                  <a:srgbClr val="3886AD"/>
                </a:solidFill>
                <a:latin typeface="Canva Sans"/>
              </a:rPr>
              <a:t>. We're using tail because it gives us a simple way to skip over the header line of the CSV file. The -n +2 (line number) option tells tail to start reading at line number two.</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7ED957"/>
        </a:solidFill>
      </p:bgPr>
    </p:bg>
    <p:spTree>
      <p:nvGrpSpPr>
        <p:cNvPr id="1" name=""/>
        <p:cNvGrpSpPr/>
        <p:nvPr/>
      </p:nvGrpSpPr>
      <p:grpSpPr>
        <a:xfrm>
          <a:off x="0" y="0"/>
          <a:ext cx="0" cy="0"/>
          <a:chOff x="0" y="0"/>
          <a:chExt cx="0" cy="0"/>
        </a:xfrm>
      </p:grpSpPr>
      <p:grpSp>
        <p:nvGrpSpPr>
          <p:cNvPr name="Group 2" id="2"/>
          <p:cNvGrpSpPr/>
          <p:nvPr/>
        </p:nvGrpSpPr>
        <p:grpSpPr>
          <a:xfrm rot="0">
            <a:off x="1464300" y="0"/>
            <a:ext cx="15359401" cy="10287000"/>
            <a:chOff x="0" y="0"/>
            <a:chExt cx="4045274" cy="2709333"/>
          </a:xfrm>
        </p:grpSpPr>
        <p:sp>
          <p:nvSpPr>
            <p:cNvPr name="Freeform 3" id="3"/>
            <p:cNvSpPr/>
            <p:nvPr/>
          </p:nvSpPr>
          <p:spPr>
            <a:xfrm flipH="false" flipV="false" rot="0">
              <a:off x="0" y="0"/>
              <a:ext cx="4045274" cy="2709333"/>
            </a:xfrm>
            <a:custGeom>
              <a:avLst/>
              <a:gdLst/>
              <a:ahLst/>
              <a:cxnLst/>
              <a:rect r="r" b="b" t="t" l="l"/>
              <a:pathLst>
                <a:path h="2709333" w="4045274">
                  <a:moveTo>
                    <a:pt x="29739" y="0"/>
                  </a:moveTo>
                  <a:lnTo>
                    <a:pt x="4015536" y="0"/>
                  </a:lnTo>
                  <a:cubicBezTo>
                    <a:pt x="4031960" y="0"/>
                    <a:pt x="4045274" y="13315"/>
                    <a:pt x="4045274" y="29739"/>
                  </a:cubicBezTo>
                  <a:lnTo>
                    <a:pt x="4045274" y="2679594"/>
                  </a:lnTo>
                  <a:cubicBezTo>
                    <a:pt x="4045274" y="2696019"/>
                    <a:pt x="4031960" y="2709333"/>
                    <a:pt x="4015536" y="2709333"/>
                  </a:cubicBezTo>
                  <a:lnTo>
                    <a:pt x="29739" y="2709333"/>
                  </a:lnTo>
                  <a:cubicBezTo>
                    <a:pt x="13315" y="2709333"/>
                    <a:pt x="0" y="2696019"/>
                    <a:pt x="0" y="2679594"/>
                  </a:cubicBezTo>
                  <a:lnTo>
                    <a:pt x="0" y="29739"/>
                  </a:lnTo>
                  <a:cubicBezTo>
                    <a:pt x="0" y="13315"/>
                    <a:pt x="13315" y="0"/>
                    <a:pt x="29739" y="0"/>
                  </a:cubicBezTo>
                  <a:close/>
                </a:path>
              </a:pathLst>
            </a:custGeom>
            <a:solidFill>
              <a:srgbClr val="F4F5F6"/>
            </a:solidFill>
          </p:spPr>
        </p:sp>
        <p:sp>
          <p:nvSpPr>
            <p:cNvPr name="TextBox 4" id="4"/>
            <p:cNvSpPr txBox="true"/>
            <p:nvPr/>
          </p:nvSpPr>
          <p:spPr>
            <a:xfrm>
              <a:off x="0" y="-28575"/>
              <a:ext cx="4045274" cy="2737908"/>
            </a:xfrm>
            <a:prstGeom prst="rect">
              <a:avLst/>
            </a:prstGeom>
          </p:spPr>
          <p:txBody>
            <a:bodyPr anchor="ctr" rtlCol="false" tIns="50800" lIns="50800" bIns="50800" rIns="50800"/>
            <a:lstStyle/>
            <a:p>
              <a:pPr algn="ctr">
                <a:lnSpc>
                  <a:spcPts val="3380"/>
                </a:lnSpc>
              </a:pPr>
            </a:p>
          </p:txBody>
        </p:sp>
      </p:grpSp>
      <p:sp>
        <p:nvSpPr>
          <p:cNvPr name="Freeform 5" id="5"/>
          <p:cNvSpPr/>
          <p:nvPr/>
        </p:nvSpPr>
        <p:spPr>
          <a:xfrm flipH="false" flipV="false" rot="0">
            <a:off x="2144123" y="1787987"/>
            <a:ext cx="2101620" cy="1652398"/>
          </a:xfrm>
          <a:custGeom>
            <a:avLst/>
            <a:gdLst/>
            <a:ahLst/>
            <a:cxnLst/>
            <a:rect r="r" b="b" t="t" l="l"/>
            <a:pathLst>
              <a:path h="1652398" w="2101620">
                <a:moveTo>
                  <a:pt x="0" y="0"/>
                </a:moveTo>
                <a:lnTo>
                  <a:pt x="2101620" y="0"/>
                </a:lnTo>
                <a:lnTo>
                  <a:pt x="2101620" y="1652398"/>
                </a:lnTo>
                <a:lnTo>
                  <a:pt x="0" y="16523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2144123" y="341705"/>
            <a:ext cx="14169122" cy="1648810"/>
            <a:chOff x="0" y="0"/>
            <a:chExt cx="18892163" cy="2198413"/>
          </a:xfrm>
        </p:grpSpPr>
        <p:grpSp>
          <p:nvGrpSpPr>
            <p:cNvPr name="Group 7" id="7"/>
            <p:cNvGrpSpPr/>
            <p:nvPr/>
          </p:nvGrpSpPr>
          <p:grpSpPr>
            <a:xfrm rot="0">
              <a:off x="864294" y="0"/>
              <a:ext cx="17163574" cy="2198413"/>
              <a:chOff x="0" y="0"/>
              <a:chExt cx="3828374" cy="490361"/>
            </a:xfrm>
          </p:grpSpPr>
          <p:sp>
            <p:nvSpPr>
              <p:cNvPr name="Freeform 8" id="8"/>
              <p:cNvSpPr/>
              <p:nvPr/>
            </p:nvSpPr>
            <p:spPr>
              <a:xfrm flipH="false" flipV="false" rot="0">
                <a:off x="0" y="0"/>
                <a:ext cx="3828374" cy="490361"/>
              </a:xfrm>
              <a:custGeom>
                <a:avLst/>
                <a:gdLst/>
                <a:ahLst/>
                <a:cxnLst/>
                <a:rect r="r" b="b" t="t" l="l"/>
                <a:pathLst>
                  <a:path h="490361" w="3828374">
                    <a:moveTo>
                      <a:pt x="3625174" y="0"/>
                    </a:moveTo>
                    <a:cubicBezTo>
                      <a:pt x="3737398" y="0"/>
                      <a:pt x="3828374" y="109771"/>
                      <a:pt x="3828374" y="245180"/>
                    </a:cubicBezTo>
                    <a:cubicBezTo>
                      <a:pt x="3828374" y="380590"/>
                      <a:pt x="3737398" y="490361"/>
                      <a:pt x="3625174" y="490361"/>
                    </a:cubicBezTo>
                    <a:lnTo>
                      <a:pt x="203200" y="490361"/>
                    </a:lnTo>
                    <a:cubicBezTo>
                      <a:pt x="90976" y="490361"/>
                      <a:pt x="0" y="380590"/>
                      <a:pt x="0" y="245180"/>
                    </a:cubicBezTo>
                    <a:cubicBezTo>
                      <a:pt x="0" y="109771"/>
                      <a:pt x="90976" y="0"/>
                      <a:pt x="203200" y="0"/>
                    </a:cubicBezTo>
                    <a:close/>
                  </a:path>
                </a:pathLst>
              </a:custGeom>
              <a:solidFill>
                <a:srgbClr val="D12E03"/>
              </a:solidFill>
            </p:spPr>
          </p:sp>
          <p:sp>
            <p:nvSpPr>
              <p:cNvPr name="TextBox 9" id="9"/>
              <p:cNvSpPr txBox="true"/>
              <p:nvPr/>
            </p:nvSpPr>
            <p:spPr>
              <a:xfrm>
                <a:off x="0" y="-57150"/>
                <a:ext cx="3828374" cy="547511"/>
              </a:xfrm>
              <a:prstGeom prst="rect">
                <a:avLst/>
              </a:prstGeom>
            </p:spPr>
            <p:txBody>
              <a:bodyPr anchor="ctr" rtlCol="false" tIns="50800" lIns="50800" bIns="50800" rIns="50800"/>
              <a:lstStyle/>
              <a:p>
                <a:pPr algn="ctr">
                  <a:lnSpc>
                    <a:spcPts val="7280"/>
                  </a:lnSpc>
                </a:pPr>
              </a:p>
            </p:txBody>
          </p:sp>
        </p:grpSp>
        <p:sp>
          <p:nvSpPr>
            <p:cNvPr name="TextBox 10" id="10"/>
            <p:cNvSpPr txBox="true"/>
            <p:nvPr/>
          </p:nvSpPr>
          <p:spPr>
            <a:xfrm rot="0">
              <a:off x="0" y="349583"/>
              <a:ext cx="18892163" cy="1102500"/>
            </a:xfrm>
            <a:prstGeom prst="rect">
              <a:avLst/>
            </a:prstGeom>
          </p:spPr>
          <p:txBody>
            <a:bodyPr anchor="t" rtlCol="false" tIns="0" lIns="0" bIns="0" rIns="0">
              <a:spAutoFit/>
            </a:bodyPr>
            <a:lstStyle/>
            <a:p>
              <a:pPr algn="ctr" marL="0" indent="0" lvl="0">
                <a:lnSpc>
                  <a:spcPts val="6585"/>
                </a:lnSpc>
                <a:spcBef>
                  <a:spcPct val="0"/>
                </a:spcBef>
              </a:pPr>
              <a:r>
                <a:rPr lang="en-US" sz="5488" spc="334">
                  <a:solidFill>
                    <a:srgbClr val="F4F5F6"/>
                  </a:solidFill>
                  <a:latin typeface="Loubag Bold"/>
                </a:rPr>
                <a:t>GENERATED REPORT</a:t>
              </a:r>
            </a:p>
          </p:txBody>
        </p:sp>
      </p:grpSp>
      <p:sp>
        <p:nvSpPr>
          <p:cNvPr name="Freeform 11" id="11"/>
          <p:cNvSpPr/>
          <p:nvPr/>
        </p:nvSpPr>
        <p:spPr>
          <a:xfrm flipH="false" flipV="false" rot="0">
            <a:off x="3563238" y="2350090"/>
            <a:ext cx="11161523" cy="7936910"/>
          </a:xfrm>
          <a:custGeom>
            <a:avLst/>
            <a:gdLst/>
            <a:ahLst/>
            <a:cxnLst/>
            <a:rect r="r" b="b" t="t" l="l"/>
            <a:pathLst>
              <a:path h="7936910" w="11161523">
                <a:moveTo>
                  <a:pt x="0" y="0"/>
                </a:moveTo>
                <a:lnTo>
                  <a:pt x="11161524" y="0"/>
                </a:lnTo>
                <a:lnTo>
                  <a:pt x="11161524" y="7936910"/>
                </a:lnTo>
                <a:lnTo>
                  <a:pt x="0" y="7936910"/>
                </a:lnTo>
                <a:lnTo>
                  <a:pt x="0" y="0"/>
                </a:lnTo>
                <a:close/>
              </a:path>
            </a:pathLst>
          </a:custGeom>
          <a:blipFill>
            <a:blip r:embed="rId4"/>
            <a:stretch>
              <a:fillRect l="0" t="-762" r="0" b="-762"/>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3886AD"/>
        </a:solidFill>
      </p:bgPr>
    </p:bg>
    <p:spTree>
      <p:nvGrpSpPr>
        <p:cNvPr id="1" name=""/>
        <p:cNvGrpSpPr/>
        <p:nvPr/>
      </p:nvGrpSpPr>
      <p:grpSpPr>
        <a:xfrm>
          <a:off x="0" y="0"/>
          <a:ext cx="0" cy="0"/>
          <a:chOff x="0" y="0"/>
          <a:chExt cx="0" cy="0"/>
        </a:xfrm>
      </p:grpSpPr>
      <p:sp>
        <p:nvSpPr>
          <p:cNvPr name="AutoShape 2" id="2"/>
          <p:cNvSpPr/>
          <p:nvPr/>
        </p:nvSpPr>
        <p:spPr>
          <a:xfrm rot="5400000">
            <a:off x="2798982" y="9355847"/>
            <a:ext cx="929773" cy="932534"/>
          </a:xfrm>
          <a:prstGeom prst="rect">
            <a:avLst/>
          </a:prstGeom>
          <a:solidFill>
            <a:srgbClr val="F4A100"/>
          </a:solidFill>
        </p:spPr>
      </p:sp>
      <p:sp>
        <p:nvSpPr>
          <p:cNvPr name="AutoShape 3" id="3"/>
          <p:cNvSpPr/>
          <p:nvPr/>
        </p:nvSpPr>
        <p:spPr>
          <a:xfrm rot="-5400000">
            <a:off x="14559245" y="-1380"/>
            <a:ext cx="929773" cy="932534"/>
          </a:xfrm>
          <a:prstGeom prst="rect">
            <a:avLst/>
          </a:prstGeom>
          <a:solidFill>
            <a:srgbClr val="F4A100"/>
          </a:solidFill>
        </p:spPr>
      </p:sp>
      <p:sp>
        <p:nvSpPr>
          <p:cNvPr name="AutoShape 4" id="4"/>
          <p:cNvSpPr/>
          <p:nvPr/>
        </p:nvSpPr>
        <p:spPr>
          <a:xfrm rot="5400000">
            <a:off x="1866448" y="8426074"/>
            <a:ext cx="929773" cy="932534"/>
          </a:xfrm>
          <a:prstGeom prst="rect">
            <a:avLst/>
          </a:prstGeom>
          <a:solidFill>
            <a:srgbClr val="EFC136"/>
          </a:solidFill>
        </p:spPr>
      </p:sp>
      <p:sp>
        <p:nvSpPr>
          <p:cNvPr name="AutoShape 5" id="5"/>
          <p:cNvSpPr/>
          <p:nvPr/>
        </p:nvSpPr>
        <p:spPr>
          <a:xfrm rot="-5400000">
            <a:off x="15491779" y="928392"/>
            <a:ext cx="929773" cy="932534"/>
          </a:xfrm>
          <a:prstGeom prst="rect">
            <a:avLst/>
          </a:prstGeom>
          <a:solidFill>
            <a:srgbClr val="EFC136"/>
          </a:solidFill>
        </p:spPr>
      </p:sp>
      <p:sp>
        <p:nvSpPr>
          <p:cNvPr name="AutoShape 6" id="6"/>
          <p:cNvSpPr/>
          <p:nvPr/>
        </p:nvSpPr>
        <p:spPr>
          <a:xfrm rot="5400000">
            <a:off x="933914" y="7496301"/>
            <a:ext cx="929773" cy="932534"/>
          </a:xfrm>
          <a:prstGeom prst="rect">
            <a:avLst/>
          </a:prstGeom>
          <a:solidFill>
            <a:srgbClr val="FADB7A"/>
          </a:solidFill>
        </p:spPr>
      </p:sp>
      <p:sp>
        <p:nvSpPr>
          <p:cNvPr name="AutoShape 7" id="7"/>
          <p:cNvSpPr/>
          <p:nvPr/>
        </p:nvSpPr>
        <p:spPr>
          <a:xfrm rot="-5400000">
            <a:off x="16424313" y="1858165"/>
            <a:ext cx="929773" cy="932534"/>
          </a:xfrm>
          <a:prstGeom prst="rect">
            <a:avLst/>
          </a:prstGeom>
          <a:solidFill>
            <a:srgbClr val="FADB7A"/>
          </a:solidFill>
        </p:spPr>
      </p:sp>
      <p:sp>
        <p:nvSpPr>
          <p:cNvPr name="AutoShape 8" id="8"/>
          <p:cNvSpPr/>
          <p:nvPr/>
        </p:nvSpPr>
        <p:spPr>
          <a:xfrm rot="5400000">
            <a:off x="1380" y="6566528"/>
            <a:ext cx="929773" cy="932534"/>
          </a:xfrm>
          <a:prstGeom prst="rect">
            <a:avLst/>
          </a:prstGeom>
          <a:solidFill>
            <a:srgbClr val="F4F4F4"/>
          </a:solidFill>
        </p:spPr>
      </p:sp>
      <p:sp>
        <p:nvSpPr>
          <p:cNvPr name="AutoShape 9" id="9"/>
          <p:cNvSpPr/>
          <p:nvPr/>
        </p:nvSpPr>
        <p:spPr>
          <a:xfrm rot="-5400000">
            <a:off x="17356847" y="2787938"/>
            <a:ext cx="929773" cy="932534"/>
          </a:xfrm>
          <a:prstGeom prst="rect">
            <a:avLst/>
          </a:prstGeom>
          <a:solidFill>
            <a:srgbClr val="F4F4F4"/>
          </a:solidFill>
        </p:spPr>
      </p:sp>
      <p:sp>
        <p:nvSpPr>
          <p:cNvPr name="AutoShape 10" id="10"/>
          <p:cNvSpPr/>
          <p:nvPr/>
        </p:nvSpPr>
        <p:spPr>
          <a:xfrm rot="5400000">
            <a:off x="1380" y="8426074"/>
            <a:ext cx="929773" cy="932534"/>
          </a:xfrm>
          <a:prstGeom prst="rect">
            <a:avLst/>
          </a:prstGeom>
          <a:solidFill>
            <a:srgbClr val="EFC136"/>
          </a:solidFill>
        </p:spPr>
      </p:sp>
      <p:sp>
        <p:nvSpPr>
          <p:cNvPr name="AutoShape 11" id="11"/>
          <p:cNvSpPr/>
          <p:nvPr/>
        </p:nvSpPr>
        <p:spPr>
          <a:xfrm rot="-5400000">
            <a:off x="17356847" y="928392"/>
            <a:ext cx="929773" cy="932534"/>
          </a:xfrm>
          <a:prstGeom prst="rect">
            <a:avLst/>
          </a:prstGeom>
          <a:solidFill>
            <a:srgbClr val="EFC136"/>
          </a:solidFill>
        </p:spPr>
      </p:sp>
      <p:sp>
        <p:nvSpPr>
          <p:cNvPr name="AutoShape 12" id="12"/>
          <p:cNvSpPr/>
          <p:nvPr/>
        </p:nvSpPr>
        <p:spPr>
          <a:xfrm rot="5400000">
            <a:off x="933914" y="9355847"/>
            <a:ext cx="929773" cy="932534"/>
          </a:xfrm>
          <a:prstGeom prst="rect">
            <a:avLst/>
          </a:prstGeom>
          <a:solidFill>
            <a:srgbClr val="F4A100"/>
          </a:solidFill>
        </p:spPr>
      </p:sp>
      <p:sp>
        <p:nvSpPr>
          <p:cNvPr name="AutoShape 13" id="13"/>
          <p:cNvSpPr/>
          <p:nvPr/>
        </p:nvSpPr>
        <p:spPr>
          <a:xfrm rot="-5400000">
            <a:off x="16424313" y="-1380"/>
            <a:ext cx="929773" cy="932534"/>
          </a:xfrm>
          <a:prstGeom prst="rect">
            <a:avLst/>
          </a:prstGeom>
          <a:solidFill>
            <a:srgbClr val="F4A100"/>
          </a:solidFill>
        </p:spPr>
      </p:sp>
      <p:sp>
        <p:nvSpPr>
          <p:cNvPr name="TextBox 14" id="14"/>
          <p:cNvSpPr txBox="true"/>
          <p:nvPr/>
        </p:nvSpPr>
        <p:spPr>
          <a:xfrm rot="0">
            <a:off x="1613574" y="150752"/>
            <a:ext cx="15645726" cy="1493604"/>
          </a:xfrm>
          <a:prstGeom prst="rect">
            <a:avLst/>
          </a:prstGeom>
        </p:spPr>
        <p:txBody>
          <a:bodyPr anchor="t" rtlCol="false" tIns="0" lIns="0" bIns="0" rIns="0">
            <a:spAutoFit/>
          </a:bodyPr>
          <a:lstStyle/>
          <a:p>
            <a:pPr algn="ctr">
              <a:lnSpc>
                <a:spcPts val="12175"/>
              </a:lnSpc>
            </a:pPr>
            <a:r>
              <a:rPr lang="en-US" sz="8696">
                <a:solidFill>
                  <a:srgbClr val="22991F"/>
                </a:solidFill>
                <a:latin typeface="Canva Sans Bold"/>
              </a:rPr>
              <a:t>Selecting Fields</a:t>
            </a:r>
          </a:p>
        </p:txBody>
      </p:sp>
      <p:sp>
        <p:nvSpPr>
          <p:cNvPr name="TextBox 15" id="15"/>
          <p:cNvSpPr txBox="true"/>
          <p:nvPr/>
        </p:nvSpPr>
        <p:spPr>
          <a:xfrm rot="0">
            <a:off x="466267" y="2514187"/>
            <a:ext cx="17355466" cy="3098165"/>
          </a:xfrm>
          <a:prstGeom prst="rect">
            <a:avLst/>
          </a:prstGeom>
        </p:spPr>
        <p:txBody>
          <a:bodyPr anchor="t" rtlCol="false" tIns="0" lIns="0" bIns="0" rIns="0">
            <a:spAutoFit/>
          </a:bodyPr>
          <a:lstStyle/>
          <a:p>
            <a:pPr>
              <a:lnSpc>
                <a:spcPts val="6160"/>
              </a:lnSpc>
              <a:spcBef>
                <a:spcPct val="0"/>
              </a:spcBef>
            </a:pPr>
            <a:r>
              <a:rPr lang="en-US" sz="4400">
                <a:solidFill>
                  <a:srgbClr val="F4A100"/>
                </a:solidFill>
                <a:latin typeface="Canva Sans"/>
              </a:rPr>
              <a:t>Quite often we find that they are certain data sets or information in every record that is not useful/relevant to us.It becomes necessary to remove these fields before we generate our final report.</a:t>
            </a:r>
          </a:p>
        </p:txBody>
      </p:sp>
      <p:sp>
        <p:nvSpPr>
          <p:cNvPr name="TextBox 16" id="16"/>
          <p:cNvSpPr txBox="true"/>
          <p:nvPr/>
        </p:nvSpPr>
        <p:spPr>
          <a:xfrm rot="0">
            <a:off x="466267" y="6761148"/>
            <a:ext cx="17098359" cy="2317115"/>
          </a:xfrm>
          <a:prstGeom prst="rect">
            <a:avLst/>
          </a:prstGeom>
        </p:spPr>
        <p:txBody>
          <a:bodyPr anchor="t" rtlCol="false" tIns="0" lIns="0" bIns="0" rIns="0">
            <a:spAutoFit/>
          </a:bodyPr>
          <a:lstStyle/>
          <a:p>
            <a:pPr>
              <a:lnSpc>
                <a:spcPts val="6160"/>
              </a:lnSpc>
              <a:spcBef>
                <a:spcPct val="0"/>
              </a:spcBef>
            </a:pPr>
            <a:r>
              <a:rPr lang="en-US" sz="4400">
                <a:solidFill>
                  <a:srgbClr val="DFA19F"/>
                </a:solidFill>
                <a:latin typeface="Canva Sans"/>
              </a:rPr>
              <a:t>We can obtain a selection of fields by incorporating </a:t>
            </a:r>
            <a:r>
              <a:rPr lang="en-US" sz="4400">
                <a:solidFill>
                  <a:srgbClr val="DFA19F"/>
                </a:solidFill>
                <a:latin typeface="Canva Sans"/>
                <a:hlinkClick r:id="rId2" tooltip="https://www.howtogeek.com/775824/how-to-use-the-linux-cut-command/"/>
              </a:rPr>
              <a:t>the cut command</a:t>
            </a:r>
            <a:r>
              <a:rPr lang="en-US" sz="4400">
                <a:solidFill>
                  <a:srgbClr val="DFA19F"/>
                </a:solidFill>
                <a:latin typeface="Canva Sans"/>
              </a:rPr>
              <a:t>.By adding the cut command, we're able to select the fields we want and ignore the ones we don't.</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E6EFF4"/>
        </a:solidFill>
      </p:bgPr>
    </p:bg>
    <p:spTree>
      <p:nvGrpSpPr>
        <p:cNvPr id="1" name=""/>
        <p:cNvGrpSpPr/>
        <p:nvPr/>
      </p:nvGrpSpPr>
      <p:grpSpPr>
        <a:xfrm>
          <a:off x="0" y="0"/>
          <a:ext cx="0" cy="0"/>
          <a:chOff x="0" y="0"/>
          <a:chExt cx="0" cy="0"/>
        </a:xfrm>
      </p:grpSpPr>
      <p:grpSp>
        <p:nvGrpSpPr>
          <p:cNvPr name="Group 2" id="2"/>
          <p:cNvGrpSpPr/>
          <p:nvPr/>
        </p:nvGrpSpPr>
        <p:grpSpPr>
          <a:xfrm rot="0">
            <a:off x="1464300" y="0"/>
            <a:ext cx="15359401" cy="10287000"/>
            <a:chOff x="0" y="0"/>
            <a:chExt cx="4045274" cy="2709333"/>
          </a:xfrm>
        </p:grpSpPr>
        <p:sp>
          <p:nvSpPr>
            <p:cNvPr name="Freeform 3" id="3"/>
            <p:cNvSpPr/>
            <p:nvPr/>
          </p:nvSpPr>
          <p:spPr>
            <a:xfrm flipH="false" flipV="false" rot="0">
              <a:off x="0" y="0"/>
              <a:ext cx="4045274" cy="2709333"/>
            </a:xfrm>
            <a:custGeom>
              <a:avLst/>
              <a:gdLst/>
              <a:ahLst/>
              <a:cxnLst/>
              <a:rect r="r" b="b" t="t" l="l"/>
              <a:pathLst>
                <a:path h="2709333" w="4045274">
                  <a:moveTo>
                    <a:pt x="29739" y="0"/>
                  </a:moveTo>
                  <a:lnTo>
                    <a:pt x="4015536" y="0"/>
                  </a:lnTo>
                  <a:cubicBezTo>
                    <a:pt x="4031960" y="0"/>
                    <a:pt x="4045274" y="13315"/>
                    <a:pt x="4045274" y="29739"/>
                  </a:cubicBezTo>
                  <a:lnTo>
                    <a:pt x="4045274" y="2679594"/>
                  </a:lnTo>
                  <a:cubicBezTo>
                    <a:pt x="4045274" y="2696019"/>
                    <a:pt x="4031960" y="2709333"/>
                    <a:pt x="4015536" y="2709333"/>
                  </a:cubicBezTo>
                  <a:lnTo>
                    <a:pt x="29739" y="2709333"/>
                  </a:lnTo>
                  <a:cubicBezTo>
                    <a:pt x="13315" y="2709333"/>
                    <a:pt x="0" y="2696019"/>
                    <a:pt x="0" y="2679594"/>
                  </a:cubicBezTo>
                  <a:lnTo>
                    <a:pt x="0" y="29739"/>
                  </a:lnTo>
                  <a:cubicBezTo>
                    <a:pt x="0" y="13315"/>
                    <a:pt x="13315" y="0"/>
                    <a:pt x="29739" y="0"/>
                  </a:cubicBezTo>
                  <a:close/>
                </a:path>
              </a:pathLst>
            </a:custGeom>
            <a:solidFill>
              <a:srgbClr val="F4F5F6"/>
            </a:solidFill>
          </p:spPr>
        </p:sp>
        <p:sp>
          <p:nvSpPr>
            <p:cNvPr name="TextBox 4" id="4"/>
            <p:cNvSpPr txBox="true"/>
            <p:nvPr/>
          </p:nvSpPr>
          <p:spPr>
            <a:xfrm>
              <a:off x="0" y="-28575"/>
              <a:ext cx="4045274" cy="2737908"/>
            </a:xfrm>
            <a:prstGeom prst="rect">
              <a:avLst/>
            </a:prstGeom>
          </p:spPr>
          <p:txBody>
            <a:bodyPr anchor="ctr" rtlCol="false" tIns="50800" lIns="50800" bIns="50800" rIns="50800"/>
            <a:lstStyle/>
            <a:p>
              <a:pPr algn="ctr">
                <a:lnSpc>
                  <a:spcPts val="3380"/>
                </a:lnSpc>
              </a:pPr>
            </a:p>
          </p:txBody>
        </p:sp>
      </p:grpSp>
      <p:sp>
        <p:nvSpPr>
          <p:cNvPr name="Freeform 5" id="5"/>
          <p:cNvSpPr/>
          <p:nvPr/>
        </p:nvSpPr>
        <p:spPr>
          <a:xfrm flipH="false" flipV="false" rot="0">
            <a:off x="2144123" y="1787987"/>
            <a:ext cx="2101620" cy="1652398"/>
          </a:xfrm>
          <a:custGeom>
            <a:avLst/>
            <a:gdLst/>
            <a:ahLst/>
            <a:cxnLst/>
            <a:rect r="r" b="b" t="t" l="l"/>
            <a:pathLst>
              <a:path h="1652398" w="2101620">
                <a:moveTo>
                  <a:pt x="0" y="0"/>
                </a:moveTo>
                <a:lnTo>
                  <a:pt x="2101620" y="0"/>
                </a:lnTo>
                <a:lnTo>
                  <a:pt x="2101620" y="1652398"/>
                </a:lnTo>
                <a:lnTo>
                  <a:pt x="0" y="16523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2792344" y="341705"/>
            <a:ext cx="12872680" cy="1648810"/>
            <a:chOff x="0" y="0"/>
            <a:chExt cx="3828374" cy="490361"/>
          </a:xfrm>
        </p:grpSpPr>
        <p:sp>
          <p:nvSpPr>
            <p:cNvPr name="Freeform 7" id="7"/>
            <p:cNvSpPr/>
            <p:nvPr/>
          </p:nvSpPr>
          <p:spPr>
            <a:xfrm flipH="false" flipV="false" rot="0">
              <a:off x="0" y="0"/>
              <a:ext cx="3828374" cy="490361"/>
            </a:xfrm>
            <a:custGeom>
              <a:avLst/>
              <a:gdLst/>
              <a:ahLst/>
              <a:cxnLst/>
              <a:rect r="r" b="b" t="t" l="l"/>
              <a:pathLst>
                <a:path h="490361" w="3828374">
                  <a:moveTo>
                    <a:pt x="3625174" y="0"/>
                  </a:moveTo>
                  <a:cubicBezTo>
                    <a:pt x="3737398" y="0"/>
                    <a:pt x="3828374" y="109771"/>
                    <a:pt x="3828374" y="245180"/>
                  </a:cubicBezTo>
                  <a:cubicBezTo>
                    <a:pt x="3828374" y="380590"/>
                    <a:pt x="3737398" y="490361"/>
                    <a:pt x="3625174" y="490361"/>
                  </a:cubicBezTo>
                  <a:lnTo>
                    <a:pt x="203200" y="490361"/>
                  </a:lnTo>
                  <a:cubicBezTo>
                    <a:pt x="90976" y="490361"/>
                    <a:pt x="0" y="380590"/>
                    <a:pt x="0" y="245180"/>
                  </a:cubicBezTo>
                  <a:cubicBezTo>
                    <a:pt x="0" y="109771"/>
                    <a:pt x="90976" y="0"/>
                    <a:pt x="203200" y="0"/>
                  </a:cubicBezTo>
                  <a:close/>
                </a:path>
              </a:pathLst>
            </a:custGeom>
            <a:solidFill>
              <a:srgbClr val="D12E03"/>
            </a:solidFill>
          </p:spPr>
        </p:sp>
        <p:sp>
          <p:nvSpPr>
            <p:cNvPr name="TextBox 8" id="8"/>
            <p:cNvSpPr txBox="true"/>
            <p:nvPr/>
          </p:nvSpPr>
          <p:spPr>
            <a:xfrm>
              <a:off x="0" y="-57150"/>
              <a:ext cx="3828374" cy="547511"/>
            </a:xfrm>
            <a:prstGeom prst="rect">
              <a:avLst/>
            </a:prstGeom>
          </p:spPr>
          <p:txBody>
            <a:bodyPr anchor="ctr" rtlCol="false" tIns="50690" lIns="50690" bIns="50690" rIns="50690"/>
            <a:lstStyle/>
            <a:p>
              <a:pPr algn="ctr">
                <a:lnSpc>
                  <a:spcPts val="7280"/>
                </a:lnSpc>
              </a:pPr>
              <a:r>
                <a:rPr lang="en-US" sz="5600">
                  <a:solidFill>
                    <a:srgbClr val="E6EFF4"/>
                  </a:solidFill>
                  <a:latin typeface="Open Sans Bold"/>
                </a:rPr>
                <a:t>Script For Reading Selected Fields</a:t>
              </a:r>
            </a:p>
          </p:txBody>
        </p:sp>
      </p:grpSp>
      <p:sp>
        <p:nvSpPr>
          <p:cNvPr name="Freeform 9" id="9"/>
          <p:cNvSpPr/>
          <p:nvPr/>
        </p:nvSpPr>
        <p:spPr>
          <a:xfrm flipH="false" flipV="false" rot="0">
            <a:off x="3992541" y="2259028"/>
            <a:ext cx="10219431" cy="7647383"/>
          </a:xfrm>
          <a:custGeom>
            <a:avLst/>
            <a:gdLst/>
            <a:ahLst/>
            <a:cxnLst/>
            <a:rect r="r" b="b" t="t" l="l"/>
            <a:pathLst>
              <a:path h="7647383" w="10219431">
                <a:moveTo>
                  <a:pt x="0" y="0"/>
                </a:moveTo>
                <a:lnTo>
                  <a:pt x="10219431" y="0"/>
                </a:lnTo>
                <a:lnTo>
                  <a:pt x="10219431" y="7647383"/>
                </a:lnTo>
                <a:lnTo>
                  <a:pt x="0" y="7647383"/>
                </a:lnTo>
                <a:lnTo>
                  <a:pt x="0" y="0"/>
                </a:lnTo>
                <a:close/>
              </a:path>
            </a:pathLst>
          </a:custGeom>
          <a:blipFill>
            <a:blip r:embed="rId4"/>
            <a:stretch>
              <a:fillRect l="0" t="-525" r="-31" b="-525"/>
            </a:stretch>
          </a:blipFill>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E6EFF4"/>
        </a:solidFill>
      </p:bgPr>
    </p:bg>
    <p:spTree>
      <p:nvGrpSpPr>
        <p:cNvPr id="1" name=""/>
        <p:cNvGrpSpPr/>
        <p:nvPr/>
      </p:nvGrpSpPr>
      <p:grpSpPr>
        <a:xfrm>
          <a:off x="0" y="0"/>
          <a:ext cx="0" cy="0"/>
          <a:chOff x="0" y="0"/>
          <a:chExt cx="0" cy="0"/>
        </a:xfrm>
      </p:grpSpPr>
      <p:grpSp>
        <p:nvGrpSpPr>
          <p:cNvPr name="Group 2" id="2"/>
          <p:cNvGrpSpPr/>
          <p:nvPr/>
        </p:nvGrpSpPr>
        <p:grpSpPr>
          <a:xfrm rot="0">
            <a:off x="11692566" y="-2574333"/>
            <a:ext cx="5566734" cy="13698118"/>
            <a:chOff x="0" y="0"/>
            <a:chExt cx="7422312" cy="18264158"/>
          </a:xfrm>
        </p:grpSpPr>
        <p:sp>
          <p:nvSpPr>
            <p:cNvPr name="Freeform 3" id="3"/>
            <p:cNvSpPr/>
            <p:nvPr/>
          </p:nvSpPr>
          <p:spPr>
            <a:xfrm flipH="false" flipV="false" rot="0">
              <a:off x="0" y="14191164"/>
              <a:ext cx="7422312" cy="4072994"/>
            </a:xfrm>
            <a:custGeom>
              <a:avLst/>
              <a:gdLst/>
              <a:ahLst/>
              <a:cxnLst/>
              <a:rect r="r" b="b" t="t" l="l"/>
              <a:pathLst>
                <a:path h="4072994" w="7422312">
                  <a:moveTo>
                    <a:pt x="0" y="0"/>
                  </a:moveTo>
                  <a:lnTo>
                    <a:pt x="7422312" y="0"/>
                  </a:lnTo>
                  <a:lnTo>
                    <a:pt x="7422312" y="4072994"/>
                  </a:lnTo>
                  <a:lnTo>
                    <a:pt x="0" y="40729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0" y="9455804"/>
              <a:ext cx="7422312" cy="4072994"/>
            </a:xfrm>
            <a:custGeom>
              <a:avLst/>
              <a:gdLst/>
              <a:ahLst/>
              <a:cxnLst/>
              <a:rect r="r" b="b" t="t" l="l"/>
              <a:pathLst>
                <a:path h="4072994" w="7422312">
                  <a:moveTo>
                    <a:pt x="0" y="0"/>
                  </a:moveTo>
                  <a:lnTo>
                    <a:pt x="7422312" y="0"/>
                  </a:lnTo>
                  <a:lnTo>
                    <a:pt x="7422312" y="4072994"/>
                  </a:lnTo>
                  <a:lnTo>
                    <a:pt x="0" y="40729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0" y="4735360"/>
              <a:ext cx="7422312" cy="4072994"/>
            </a:xfrm>
            <a:custGeom>
              <a:avLst/>
              <a:gdLst/>
              <a:ahLst/>
              <a:cxnLst/>
              <a:rect r="r" b="b" t="t" l="l"/>
              <a:pathLst>
                <a:path h="4072994" w="7422312">
                  <a:moveTo>
                    <a:pt x="0" y="0"/>
                  </a:moveTo>
                  <a:lnTo>
                    <a:pt x="7422312" y="0"/>
                  </a:lnTo>
                  <a:lnTo>
                    <a:pt x="7422312" y="4072994"/>
                  </a:lnTo>
                  <a:lnTo>
                    <a:pt x="0" y="40729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0" y="0"/>
              <a:ext cx="7422312" cy="4072994"/>
            </a:xfrm>
            <a:custGeom>
              <a:avLst/>
              <a:gdLst/>
              <a:ahLst/>
              <a:cxnLst/>
              <a:rect r="r" b="b" t="t" l="l"/>
              <a:pathLst>
                <a:path h="4072994" w="7422312">
                  <a:moveTo>
                    <a:pt x="0" y="0"/>
                  </a:moveTo>
                  <a:lnTo>
                    <a:pt x="7422312" y="0"/>
                  </a:lnTo>
                  <a:lnTo>
                    <a:pt x="7422312" y="4072994"/>
                  </a:lnTo>
                  <a:lnTo>
                    <a:pt x="0" y="40729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7" id="7"/>
          <p:cNvGrpSpPr/>
          <p:nvPr/>
        </p:nvGrpSpPr>
        <p:grpSpPr>
          <a:xfrm rot="0">
            <a:off x="1028700" y="1637673"/>
            <a:ext cx="9854405" cy="678011"/>
            <a:chOff x="0" y="0"/>
            <a:chExt cx="2595399" cy="178571"/>
          </a:xfrm>
        </p:grpSpPr>
        <p:sp>
          <p:nvSpPr>
            <p:cNvPr name="Freeform 8" id="8"/>
            <p:cNvSpPr/>
            <p:nvPr/>
          </p:nvSpPr>
          <p:spPr>
            <a:xfrm flipH="false" flipV="false" rot="0">
              <a:off x="0" y="0"/>
              <a:ext cx="2595399" cy="178571"/>
            </a:xfrm>
            <a:custGeom>
              <a:avLst/>
              <a:gdLst/>
              <a:ahLst/>
              <a:cxnLst/>
              <a:rect r="r" b="b" t="t" l="l"/>
              <a:pathLst>
                <a:path h="178571" w="2595399">
                  <a:moveTo>
                    <a:pt x="0" y="0"/>
                  </a:moveTo>
                  <a:lnTo>
                    <a:pt x="2595399" y="0"/>
                  </a:lnTo>
                  <a:lnTo>
                    <a:pt x="2595399" y="178571"/>
                  </a:lnTo>
                  <a:lnTo>
                    <a:pt x="0" y="178571"/>
                  </a:lnTo>
                  <a:close/>
                </a:path>
              </a:pathLst>
            </a:custGeom>
            <a:solidFill>
              <a:srgbClr val="E8A0FD"/>
            </a:solidFill>
          </p:spPr>
        </p:sp>
        <p:sp>
          <p:nvSpPr>
            <p:cNvPr name="TextBox 9" id="9"/>
            <p:cNvSpPr txBox="true"/>
            <p:nvPr/>
          </p:nvSpPr>
          <p:spPr>
            <a:xfrm>
              <a:off x="0" y="-38100"/>
              <a:ext cx="2595399" cy="216671"/>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false" flipV="false" rot="0">
            <a:off x="11147533" y="2315684"/>
            <a:ext cx="6949001" cy="5253114"/>
          </a:xfrm>
          <a:custGeom>
            <a:avLst/>
            <a:gdLst/>
            <a:ahLst/>
            <a:cxnLst/>
            <a:rect r="r" b="b" t="t" l="l"/>
            <a:pathLst>
              <a:path h="5253114" w="6949001">
                <a:moveTo>
                  <a:pt x="0" y="0"/>
                </a:moveTo>
                <a:lnTo>
                  <a:pt x="6949001" y="0"/>
                </a:lnTo>
                <a:lnTo>
                  <a:pt x="6949001" y="5253114"/>
                </a:lnTo>
                <a:lnTo>
                  <a:pt x="0" y="5253114"/>
                </a:lnTo>
                <a:lnTo>
                  <a:pt x="0" y="0"/>
                </a:lnTo>
                <a:close/>
              </a:path>
            </a:pathLst>
          </a:custGeom>
          <a:blipFill>
            <a:blip r:embed="rId4"/>
            <a:stretch>
              <a:fillRect l="0" t="0" r="0" b="0"/>
            </a:stretch>
          </a:blipFill>
        </p:spPr>
      </p:sp>
      <p:sp>
        <p:nvSpPr>
          <p:cNvPr name="Freeform 11" id="11"/>
          <p:cNvSpPr/>
          <p:nvPr/>
        </p:nvSpPr>
        <p:spPr>
          <a:xfrm flipH="false" flipV="false" rot="0">
            <a:off x="7138563" y="9001844"/>
            <a:ext cx="10811870" cy="1091106"/>
          </a:xfrm>
          <a:custGeom>
            <a:avLst/>
            <a:gdLst/>
            <a:ahLst/>
            <a:cxnLst/>
            <a:rect r="r" b="b" t="t" l="l"/>
            <a:pathLst>
              <a:path h="1091106" w="10811870">
                <a:moveTo>
                  <a:pt x="0" y="0"/>
                </a:moveTo>
                <a:lnTo>
                  <a:pt x="10811870" y="0"/>
                </a:lnTo>
                <a:lnTo>
                  <a:pt x="10811870" y="1091106"/>
                </a:lnTo>
                <a:lnTo>
                  <a:pt x="0" y="1091106"/>
                </a:lnTo>
                <a:lnTo>
                  <a:pt x="0" y="0"/>
                </a:lnTo>
                <a:close/>
              </a:path>
            </a:pathLst>
          </a:custGeom>
          <a:blipFill>
            <a:blip r:embed="rId5"/>
            <a:stretch>
              <a:fillRect l="0" t="0" r="0" b="0"/>
            </a:stretch>
          </a:blipFill>
        </p:spPr>
      </p:sp>
      <p:sp>
        <p:nvSpPr>
          <p:cNvPr name="TextBox 12" id="12"/>
          <p:cNvSpPr txBox="true"/>
          <p:nvPr/>
        </p:nvSpPr>
        <p:spPr>
          <a:xfrm rot="0">
            <a:off x="2088673" y="526423"/>
            <a:ext cx="7778432" cy="1111250"/>
          </a:xfrm>
          <a:prstGeom prst="rect">
            <a:avLst/>
          </a:prstGeom>
        </p:spPr>
        <p:txBody>
          <a:bodyPr anchor="t" rtlCol="false" tIns="0" lIns="0" bIns="0" rIns="0">
            <a:spAutoFit/>
          </a:bodyPr>
          <a:lstStyle/>
          <a:p>
            <a:pPr algn="ctr">
              <a:lnSpc>
                <a:spcPts val="9100"/>
              </a:lnSpc>
            </a:pPr>
            <a:r>
              <a:rPr lang="en-US" sz="6500">
                <a:solidFill>
                  <a:srgbClr val="7ED957"/>
                </a:solidFill>
                <a:latin typeface="Canva Sans Bold"/>
              </a:rPr>
              <a:t>Analysing the Code</a:t>
            </a:r>
          </a:p>
        </p:txBody>
      </p:sp>
      <p:sp>
        <p:nvSpPr>
          <p:cNvPr name="TextBox 13" id="13"/>
          <p:cNvSpPr txBox="true"/>
          <p:nvPr/>
        </p:nvSpPr>
        <p:spPr>
          <a:xfrm rot="0">
            <a:off x="328262" y="2873975"/>
            <a:ext cx="10554843" cy="5913120"/>
          </a:xfrm>
          <a:prstGeom prst="rect">
            <a:avLst/>
          </a:prstGeom>
        </p:spPr>
        <p:txBody>
          <a:bodyPr anchor="t" rtlCol="false" tIns="0" lIns="0" bIns="0" rIns="0">
            <a:spAutoFit/>
          </a:bodyPr>
          <a:lstStyle/>
          <a:p>
            <a:pPr algn="ctr">
              <a:lnSpc>
                <a:spcPts val="5880"/>
              </a:lnSpc>
              <a:spcBef>
                <a:spcPct val="0"/>
              </a:spcBef>
            </a:pPr>
            <a:r>
              <a:rPr lang="en-US" sz="4200">
                <a:solidFill>
                  <a:srgbClr val="3886AD"/>
                </a:solidFill>
                <a:latin typeface="Canva Sans"/>
              </a:rPr>
              <a:t>We've added the cut command into the process substitution clause. We're using the -d (delimiter) option to tell cut to use commas "," as the delimiter. The -f (field) option tells cut we want fields one, four, six, and seven. Those four fields are read into four variables, which get printed in the body of the while loop.</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ADB7A"/>
        </a:solidFill>
      </p:bgPr>
    </p:bg>
    <p:spTree>
      <p:nvGrpSpPr>
        <p:cNvPr id="1" name=""/>
        <p:cNvGrpSpPr/>
        <p:nvPr/>
      </p:nvGrpSpPr>
      <p:grpSpPr>
        <a:xfrm>
          <a:off x="0" y="0"/>
          <a:ext cx="0" cy="0"/>
          <a:chOff x="0" y="0"/>
          <a:chExt cx="0" cy="0"/>
        </a:xfrm>
      </p:grpSpPr>
      <p:grpSp>
        <p:nvGrpSpPr>
          <p:cNvPr name="Group 2" id="2"/>
          <p:cNvGrpSpPr/>
          <p:nvPr/>
        </p:nvGrpSpPr>
        <p:grpSpPr>
          <a:xfrm rot="0">
            <a:off x="1464300" y="0"/>
            <a:ext cx="15359401" cy="10287000"/>
            <a:chOff x="0" y="0"/>
            <a:chExt cx="4045274" cy="2709333"/>
          </a:xfrm>
        </p:grpSpPr>
        <p:sp>
          <p:nvSpPr>
            <p:cNvPr name="Freeform 3" id="3"/>
            <p:cNvSpPr/>
            <p:nvPr/>
          </p:nvSpPr>
          <p:spPr>
            <a:xfrm flipH="false" flipV="false" rot="0">
              <a:off x="0" y="0"/>
              <a:ext cx="4045274" cy="2709333"/>
            </a:xfrm>
            <a:custGeom>
              <a:avLst/>
              <a:gdLst/>
              <a:ahLst/>
              <a:cxnLst/>
              <a:rect r="r" b="b" t="t" l="l"/>
              <a:pathLst>
                <a:path h="2709333" w="4045274">
                  <a:moveTo>
                    <a:pt x="29739" y="0"/>
                  </a:moveTo>
                  <a:lnTo>
                    <a:pt x="4015536" y="0"/>
                  </a:lnTo>
                  <a:cubicBezTo>
                    <a:pt x="4031960" y="0"/>
                    <a:pt x="4045274" y="13315"/>
                    <a:pt x="4045274" y="29739"/>
                  </a:cubicBezTo>
                  <a:lnTo>
                    <a:pt x="4045274" y="2679594"/>
                  </a:lnTo>
                  <a:cubicBezTo>
                    <a:pt x="4045274" y="2696019"/>
                    <a:pt x="4031960" y="2709333"/>
                    <a:pt x="4015536" y="2709333"/>
                  </a:cubicBezTo>
                  <a:lnTo>
                    <a:pt x="29739" y="2709333"/>
                  </a:lnTo>
                  <a:cubicBezTo>
                    <a:pt x="13315" y="2709333"/>
                    <a:pt x="0" y="2696019"/>
                    <a:pt x="0" y="2679594"/>
                  </a:cubicBezTo>
                  <a:lnTo>
                    <a:pt x="0" y="29739"/>
                  </a:lnTo>
                  <a:cubicBezTo>
                    <a:pt x="0" y="13315"/>
                    <a:pt x="13315" y="0"/>
                    <a:pt x="29739" y="0"/>
                  </a:cubicBezTo>
                  <a:close/>
                </a:path>
              </a:pathLst>
            </a:custGeom>
            <a:solidFill>
              <a:srgbClr val="F4F5F6"/>
            </a:solidFill>
          </p:spPr>
        </p:sp>
        <p:sp>
          <p:nvSpPr>
            <p:cNvPr name="TextBox 4" id="4"/>
            <p:cNvSpPr txBox="true"/>
            <p:nvPr/>
          </p:nvSpPr>
          <p:spPr>
            <a:xfrm>
              <a:off x="0" y="-28575"/>
              <a:ext cx="4045274" cy="2737908"/>
            </a:xfrm>
            <a:prstGeom prst="rect">
              <a:avLst/>
            </a:prstGeom>
          </p:spPr>
          <p:txBody>
            <a:bodyPr anchor="ctr" rtlCol="false" tIns="50800" lIns="50800" bIns="50800" rIns="50800"/>
            <a:lstStyle/>
            <a:p>
              <a:pPr algn="ctr">
                <a:lnSpc>
                  <a:spcPts val="3380"/>
                </a:lnSpc>
              </a:pPr>
            </a:p>
          </p:txBody>
        </p:sp>
      </p:grpSp>
      <p:sp>
        <p:nvSpPr>
          <p:cNvPr name="Freeform 5" id="5"/>
          <p:cNvSpPr/>
          <p:nvPr/>
        </p:nvSpPr>
        <p:spPr>
          <a:xfrm flipH="false" flipV="false" rot="0">
            <a:off x="2144123" y="1787987"/>
            <a:ext cx="2101620" cy="1652398"/>
          </a:xfrm>
          <a:custGeom>
            <a:avLst/>
            <a:gdLst/>
            <a:ahLst/>
            <a:cxnLst/>
            <a:rect r="r" b="b" t="t" l="l"/>
            <a:pathLst>
              <a:path h="1652398" w="2101620">
                <a:moveTo>
                  <a:pt x="0" y="0"/>
                </a:moveTo>
                <a:lnTo>
                  <a:pt x="2101620" y="0"/>
                </a:lnTo>
                <a:lnTo>
                  <a:pt x="2101620" y="1652398"/>
                </a:lnTo>
                <a:lnTo>
                  <a:pt x="0" y="16523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2792344" y="341705"/>
            <a:ext cx="12872680" cy="1648810"/>
            <a:chOff x="0" y="0"/>
            <a:chExt cx="3828374" cy="490361"/>
          </a:xfrm>
        </p:grpSpPr>
        <p:sp>
          <p:nvSpPr>
            <p:cNvPr name="Freeform 7" id="7"/>
            <p:cNvSpPr/>
            <p:nvPr/>
          </p:nvSpPr>
          <p:spPr>
            <a:xfrm flipH="false" flipV="false" rot="0">
              <a:off x="0" y="0"/>
              <a:ext cx="3828374" cy="490361"/>
            </a:xfrm>
            <a:custGeom>
              <a:avLst/>
              <a:gdLst/>
              <a:ahLst/>
              <a:cxnLst/>
              <a:rect r="r" b="b" t="t" l="l"/>
              <a:pathLst>
                <a:path h="490361" w="3828374">
                  <a:moveTo>
                    <a:pt x="3625174" y="0"/>
                  </a:moveTo>
                  <a:cubicBezTo>
                    <a:pt x="3737398" y="0"/>
                    <a:pt x="3828374" y="109771"/>
                    <a:pt x="3828374" y="245180"/>
                  </a:cubicBezTo>
                  <a:cubicBezTo>
                    <a:pt x="3828374" y="380590"/>
                    <a:pt x="3737398" y="490361"/>
                    <a:pt x="3625174" y="490361"/>
                  </a:cubicBezTo>
                  <a:lnTo>
                    <a:pt x="203200" y="490361"/>
                  </a:lnTo>
                  <a:cubicBezTo>
                    <a:pt x="90976" y="490361"/>
                    <a:pt x="0" y="380590"/>
                    <a:pt x="0" y="245180"/>
                  </a:cubicBezTo>
                  <a:cubicBezTo>
                    <a:pt x="0" y="109771"/>
                    <a:pt x="90976" y="0"/>
                    <a:pt x="203200" y="0"/>
                  </a:cubicBezTo>
                  <a:close/>
                </a:path>
              </a:pathLst>
            </a:custGeom>
            <a:solidFill>
              <a:srgbClr val="D12E03"/>
            </a:solidFill>
          </p:spPr>
        </p:sp>
        <p:sp>
          <p:nvSpPr>
            <p:cNvPr name="TextBox 8" id="8"/>
            <p:cNvSpPr txBox="true"/>
            <p:nvPr/>
          </p:nvSpPr>
          <p:spPr>
            <a:xfrm>
              <a:off x="0" y="-57150"/>
              <a:ext cx="3828374" cy="547511"/>
            </a:xfrm>
            <a:prstGeom prst="rect">
              <a:avLst/>
            </a:prstGeom>
          </p:spPr>
          <p:txBody>
            <a:bodyPr anchor="ctr" rtlCol="false" tIns="50690" lIns="50690" bIns="50690" rIns="50690"/>
            <a:lstStyle/>
            <a:p>
              <a:pPr algn="ctr">
                <a:lnSpc>
                  <a:spcPts val="7280"/>
                </a:lnSpc>
              </a:pPr>
              <a:r>
                <a:rPr lang="en-US" sz="5600">
                  <a:solidFill>
                    <a:srgbClr val="E6EFF4"/>
                  </a:solidFill>
                  <a:latin typeface="Open Sans Bold"/>
                </a:rPr>
                <a:t>Final Script(Including Time)</a:t>
              </a:r>
            </a:p>
          </p:txBody>
        </p:sp>
      </p:grpSp>
      <p:sp>
        <p:nvSpPr>
          <p:cNvPr name="Freeform 9" id="9"/>
          <p:cNvSpPr/>
          <p:nvPr/>
        </p:nvSpPr>
        <p:spPr>
          <a:xfrm flipH="false" flipV="false" rot="0">
            <a:off x="4245743" y="2168734"/>
            <a:ext cx="9521637" cy="7890585"/>
          </a:xfrm>
          <a:custGeom>
            <a:avLst/>
            <a:gdLst/>
            <a:ahLst/>
            <a:cxnLst/>
            <a:rect r="r" b="b" t="t" l="l"/>
            <a:pathLst>
              <a:path h="7890585" w="9521637">
                <a:moveTo>
                  <a:pt x="0" y="0"/>
                </a:moveTo>
                <a:lnTo>
                  <a:pt x="9521637" y="0"/>
                </a:lnTo>
                <a:lnTo>
                  <a:pt x="9521637" y="7890586"/>
                </a:lnTo>
                <a:lnTo>
                  <a:pt x="0" y="7890586"/>
                </a:lnTo>
                <a:lnTo>
                  <a:pt x="0" y="0"/>
                </a:lnTo>
                <a:close/>
              </a:path>
            </a:pathLst>
          </a:custGeom>
          <a:blipFill>
            <a:blip r:embed="rId4"/>
            <a:stretch>
              <a:fillRect l="0" t="-903" r="-1527" b="-903"/>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3886AD"/>
        </a:solidFill>
      </p:bgPr>
    </p:bg>
    <p:spTree>
      <p:nvGrpSpPr>
        <p:cNvPr id="1" name=""/>
        <p:cNvGrpSpPr/>
        <p:nvPr/>
      </p:nvGrpSpPr>
      <p:grpSpPr>
        <a:xfrm>
          <a:off x="0" y="0"/>
          <a:ext cx="0" cy="0"/>
          <a:chOff x="0" y="0"/>
          <a:chExt cx="0" cy="0"/>
        </a:xfrm>
      </p:grpSpPr>
      <p:sp>
        <p:nvSpPr>
          <p:cNvPr name="AutoShape 2" id="2"/>
          <p:cNvSpPr/>
          <p:nvPr/>
        </p:nvSpPr>
        <p:spPr>
          <a:xfrm rot="5400000">
            <a:off x="2798982" y="9355847"/>
            <a:ext cx="929773" cy="932534"/>
          </a:xfrm>
          <a:prstGeom prst="rect">
            <a:avLst/>
          </a:prstGeom>
          <a:solidFill>
            <a:srgbClr val="F4A100"/>
          </a:solidFill>
        </p:spPr>
      </p:sp>
      <p:sp>
        <p:nvSpPr>
          <p:cNvPr name="AutoShape 3" id="3"/>
          <p:cNvSpPr/>
          <p:nvPr/>
        </p:nvSpPr>
        <p:spPr>
          <a:xfrm rot="-5400000">
            <a:off x="14559245" y="-1380"/>
            <a:ext cx="929773" cy="932534"/>
          </a:xfrm>
          <a:prstGeom prst="rect">
            <a:avLst/>
          </a:prstGeom>
          <a:solidFill>
            <a:srgbClr val="F4A100"/>
          </a:solidFill>
        </p:spPr>
      </p:sp>
      <p:sp>
        <p:nvSpPr>
          <p:cNvPr name="AutoShape 4" id="4"/>
          <p:cNvSpPr/>
          <p:nvPr/>
        </p:nvSpPr>
        <p:spPr>
          <a:xfrm rot="5400000">
            <a:off x="1866448" y="8426074"/>
            <a:ext cx="929773" cy="932534"/>
          </a:xfrm>
          <a:prstGeom prst="rect">
            <a:avLst/>
          </a:prstGeom>
          <a:solidFill>
            <a:srgbClr val="EFC136"/>
          </a:solidFill>
        </p:spPr>
      </p:sp>
      <p:sp>
        <p:nvSpPr>
          <p:cNvPr name="AutoShape 5" id="5"/>
          <p:cNvSpPr/>
          <p:nvPr/>
        </p:nvSpPr>
        <p:spPr>
          <a:xfrm rot="-5400000">
            <a:off x="15491779" y="928392"/>
            <a:ext cx="929773" cy="932534"/>
          </a:xfrm>
          <a:prstGeom prst="rect">
            <a:avLst/>
          </a:prstGeom>
          <a:solidFill>
            <a:srgbClr val="EFC136"/>
          </a:solidFill>
        </p:spPr>
      </p:sp>
      <p:sp>
        <p:nvSpPr>
          <p:cNvPr name="AutoShape 6" id="6"/>
          <p:cNvSpPr/>
          <p:nvPr/>
        </p:nvSpPr>
        <p:spPr>
          <a:xfrm rot="5400000">
            <a:off x="933914" y="7496301"/>
            <a:ext cx="929773" cy="932534"/>
          </a:xfrm>
          <a:prstGeom prst="rect">
            <a:avLst/>
          </a:prstGeom>
          <a:solidFill>
            <a:srgbClr val="FADB7A"/>
          </a:solidFill>
        </p:spPr>
      </p:sp>
      <p:sp>
        <p:nvSpPr>
          <p:cNvPr name="AutoShape 7" id="7"/>
          <p:cNvSpPr/>
          <p:nvPr/>
        </p:nvSpPr>
        <p:spPr>
          <a:xfrm rot="-5400000">
            <a:off x="16424313" y="1858165"/>
            <a:ext cx="929773" cy="932534"/>
          </a:xfrm>
          <a:prstGeom prst="rect">
            <a:avLst/>
          </a:prstGeom>
          <a:solidFill>
            <a:srgbClr val="FADB7A"/>
          </a:solidFill>
        </p:spPr>
      </p:sp>
      <p:sp>
        <p:nvSpPr>
          <p:cNvPr name="AutoShape 8" id="8"/>
          <p:cNvSpPr/>
          <p:nvPr/>
        </p:nvSpPr>
        <p:spPr>
          <a:xfrm rot="5400000">
            <a:off x="1380" y="6566528"/>
            <a:ext cx="929773" cy="932534"/>
          </a:xfrm>
          <a:prstGeom prst="rect">
            <a:avLst/>
          </a:prstGeom>
          <a:solidFill>
            <a:srgbClr val="F4F4F4"/>
          </a:solidFill>
        </p:spPr>
      </p:sp>
      <p:sp>
        <p:nvSpPr>
          <p:cNvPr name="AutoShape 9" id="9"/>
          <p:cNvSpPr/>
          <p:nvPr/>
        </p:nvSpPr>
        <p:spPr>
          <a:xfrm rot="-5400000">
            <a:off x="17356847" y="2787938"/>
            <a:ext cx="929773" cy="932534"/>
          </a:xfrm>
          <a:prstGeom prst="rect">
            <a:avLst/>
          </a:prstGeom>
          <a:solidFill>
            <a:srgbClr val="F4F4F4"/>
          </a:solidFill>
        </p:spPr>
      </p:sp>
      <p:sp>
        <p:nvSpPr>
          <p:cNvPr name="AutoShape 10" id="10"/>
          <p:cNvSpPr/>
          <p:nvPr/>
        </p:nvSpPr>
        <p:spPr>
          <a:xfrm rot="5400000">
            <a:off x="1380" y="8426074"/>
            <a:ext cx="929773" cy="932534"/>
          </a:xfrm>
          <a:prstGeom prst="rect">
            <a:avLst/>
          </a:prstGeom>
          <a:solidFill>
            <a:srgbClr val="EFC136"/>
          </a:solidFill>
        </p:spPr>
      </p:sp>
      <p:sp>
        <p:nvSpPr>
          <p:cNvPr name="AutoShape 11" id="11"/>
          <p:cNvSpPr/>
          <p:nvPr/>
        </p:nvSpPr>
        <p:spPr>
          <a:xfrm rot="-5400000">
            <a:off x="17356847" y="928392"/>
            <a:ext cx="929773" cy="932534"/>
          </a:xfrm>
          <a:prstGeom prst="rect">
            <a:avLst/>
          </a:prstGeom>
          <a:solidFill>
            <a:srgbClr val="EFC136"/>
          </a:solidFill>
        </p:spPr>
      </p:sp>
      <p:sp>
        <p:nvSpPr>
          <p:cNvPr name="AutoShape 12" id="12"/>
          <p:cNvSpPr/>
          <p:nvPr/>
        </p:nvSpPr>
        <p:spPr>
          <a:xfrm rot="5400000">
            <a:off x="933914" y="9355847"/>
            <a:ext cx="929773" cy="932534"/>
          </a:xfrm>
          <a:prstGeom prst="rect">
            <a:avLst/>
          </a:prstGeom>
          <a:solidFill>
            <a:srgbClr val="F4A100"/>
          </a:solidFill>
        </p:spPr>
      </p:sp>
      <p:sp>
        <p:nvSpPr>
          <p:cNvPr name="AutoShape 13" id="13"/>
          <p:cNvSpPr/>
          <p:nvPr/>
        </p:nvSpPr>
        <p:spPr>
          <a:xfrm rot="-5400000">
            <a:off x="16424313" y="-1380"/>
            <a:ext cx="929773" cy="932534"/>
          </a:xfrm>
          <a:prstGeom prst="rect">
            <a:avLst/>
          </a:prstGeom>
          <a:solidFill>
            <a:srgbClr val="F4A100"/>
          </a:solidFill>
        </p:spPr>
      </p:sp>
      <p:sp>
        <p:nvSpPr>
          <p:cNvPr name="TextBox 14" id="14"/>
          <p:cNvSpPr txBox="true"/>
          <p:nvPr/>
        </p:nvSpPr>
        <p:spPr>
          <a:xfrm rot="0">
            <a:off x="1613574" y="150752"/>
            <a:ext cx="15645726" cy="1493604"/>
          </a:xfrm>
          <a:prstGeom prst="rect">
            <a:avLst/>
          </a:prstGeom>
        </p:spPr>
        <p:txBody>
          <a:bodyPr anchor="t" rtlCol="false" tIns="0" lIns="0" bIns="0" rIns="0">
            <a:spAutoFit/>
          </a:bodyPr>
          <a:lstStyle/>
          <a:p>
            <a:pPr algn="ctr">
              <a:lnSpc>
                <a:spcPts val="12175"/>
              </a:lnSpc>
            </a:pPr>
            <a:r>
              <a:rPr lang="en-US" sz="8696">
                <a:solidFill>
                  <a:srgbClr val="22991F"/>
                </a:solidFill>
                <a:latin typeface="Canva Sans Bold"/>
              </a:rPr>
              <a:t>UNIX  SHELL</a:t>
            </a:r>
          </a:p>
        </p:txBody>
      </p:sp>
      <p:sp>
        <p:nvSpPr>
          <p:cNvPr name="TextBox 15" id="15"/>
          <p:cNvSpPr txBox="true"/>
          <p:nvPr/>
        </p:nvSpPr>
        <p:spPr>
          <a:xfrm rot="0">
            <a:off x="0" y="2932193"/>
            <a:ext cx="18288000" cy="6656070"/>
          </a:xfrm>
          <a:prstGeom prst="rect">
            <a:avLst/>
          </a:prstGeom>
        </p:spPr>
        <p:txBody>
          <a:bodyPr anchor="t" rtlCol="false" tIns="0" lIns="0" bIns="0" rIns="0">
            <a:spAutoFit/>
          </a:bodyPr>
          <a:lstStyle/>
          <a:p>
            <a:pPr algn="ctr">
              <a:lnSpc>
                <a:spcPts val="5880"/>
              </a:lnSpc>
              <a:spcBef>
                <a:spcPct val="0"/>
              </a:spcBef>
            </a:pPr>
            <a:r>
              <a:rPr lang="en-US" sz="4200">
                <a:solidFill>
                  <a:srgbClr val="DFA19F"/>
                </a:solidFill>
                <a:latin typeface="Canva Sans Bold"/>
              </a:rPr>
              <a:t>A Unix shell is a command-line interpreter that provides a user interface for Unix-like operating systems. </a:t>
            </a:r>
            <a:r>
              <a:rPr lang="en-US" sz="4200">
                <a:solidFill>
                  <a:srgbClr val="DFA19F"/>
                </a:solidFill>
                <a:latin typeface="Canva Sans Bold"/>
                <a:hlinkClick r:id="rId2" tooltip="https://en.wikipedia.org/wiki/Unix_shell"/>
              </a:rPr>
              <a:t>It’s both an interactive command language and a scripting language, used by the operating system to control the execution of the system using shell scripts</a:t>
            </a:r>
            <a:r>
              <a:rPr lang="en-US" sz="4200">
                <a:solidFill>
                  <a:srgbClr val="DFA19F"/>
                </a:solidFill>
                <a:latin typeface="Canva Sans Bold"/>
              </a:rPr>
              <a:t>. </a:t>
            </a:r>
            <a:r>
              <a:rPr lang="en-US" sz="4200">
                <a:solidFill>
                  <a:srgbClr val="DFA19F"/>
                </a:solidFill>
                <a:latin typeface="Canva Sans Bold"/>
                <a:hlinkClick r:id="rId3" tooltip="https://en.wikipedia.org/wiki/Unix_shell"/>
              </a:rPr>
              <a:t>Users typically interact with a Unix shell using a terminal emulator</a:t>
            </a:r>
            <a:r>
              <a:rPr lang="en-US" sz="4200">
                <a:solidFill>
                  <a:srgbClr val="DFA19F"/>
                </a:solidFill>
                <a:latin typeface="Canva Sans Bold"/>
              </a:rPr>
              <a:t>.Shells are essential for the Unix environment as they are the medium through which users can communicate with the system to perform various tasks, from simple file manipulations to complex program executions.</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99C8C6"/>
        </a:solidFill>
      </p:bgPr>
    </p:bg>
    <p:spTree>
      <p:nvGrpSpPr>
        <p:cNvPr id="1" name=""/>
        <p:cNvGrpSpPr/>
        <p:nvPr/>
      </p:nvGrpSpPr>
      <p:grpSpPr>
        <a:xfrm>
          <a:off x="0" y="0"/>
          <a:ext cx="0" cy="0"/>
          <a:chOff x="0" y="0"/>
          <a:chExt cx="0" cy="0"/>
        </a:xfrm>
      </p:grpSpPr>
      <p:grpSp>
        <p:nvGrpSpPr>
          <p:cNvPr name="Group 2" id="2"/>
          <p:cNvGrpSpPr/>
          <p:nvPr/>
        </p:nvGrpSpPr>
        <p:grpSpPr>
          <a:xfrm rot="0">
            <a:off x="1464300" y="0"/>
            <a:ext cx="15359401" cy="10287000"/>
            <a:chOff x="0" y="0"/>
            <a:chExt cx="4045274" cy="2709333"/>
          </a:xfrm>
        </p:grpSpPr>
        <p:sp>
          <p:nvSpPr>
            <p:cNvPr name="Freeform 3" id="3"/>
            <p:cNvSpPr/>
            <p:nvPr/>
          </p:nvSpPr>
          <p:spPr>
            <a:xfrm flipH="false" flipV="false" rot="0">
              <a:off x="0" y="0"/>
              <a:ext cx="4045274" cy="2709333"/>
            </a:xfrm>
            <a:custGeom>
              <a:avLst/>
              <a:gdLst/>
              <a:ahLst/>
              <a:cxnLst/>
              <a:rect r="r" b="b" t="t" l="l"/>
              <a:pathLst>
                <a:path h="2709333" w="4045274">
                  <a:moveTo>
                    <a:pt x="29739" y="0"/>
                  </a:moveTo>
                  <a:lnTo>
                    <a:pt x="4015536" y="0"/>
                  </a:lnTo>
                  <a:cubicBezTo>
                    <a:pt x="4031960" y="0"/>
                    <a:pt x="4045274" y="13315"/>
                    <a:pt x="4045274" y="29739"/>
                  </a:cubicBezTo>
                  <a:lnTo>
                    <a:pt x="4045274" y="2679594"/>
                  </a:lnTo>
                  <a:cubicBezTo>
                    <a:pt x="4045274" y="2696019"/>
                    <a:pt x="4031960" y="2709333"/>
                    <a:pt x="4015536" y="2709333"/>
                  </a:cubicBezTo>
                  <a:lnTo>
                    <a:pt x="29739" y="2709333"/>
                  </a:lnTo>
                  <a:cubicBezTo>
                    <a:pt x="13315" y="2709333"/>
                    <a:pt x="0" y="2696019"/>
                    <a:pt x="0" y="2679594"/>
                  </a:cubicBezTo>
                  <a:lnTo>
                    <a:pt x="0" y="29739"/>
                  </a:lnTo>
                  <a:cubicBezTo>
                    <a:pt x="0" y="13315"/>
                    <a:pt x="13315" y="0"/>
                    <a:pt x="29739" y="0"/>
                  </a:cubicBezTo>
                  <a:close/>
                </a:path>
              </a:pathLst>
            </a:custGeom>
            <a:solidFill>
              <a:srgbClr val="F4F5F6"/>
            </a:solidFill>
          </p:spPr>
        </p:sp>
        <p:sp>
          <p:nvSpPr>
            <p:cNvPr name="TextBox 4" id="4"/>
            <p:cNvSpPr txBox="true"/>
            <p:nvPr/>
          </p:nvSpPr>
          <p:spPr>
            <a:xfrm>
              <a:off x="0" y="-28575"/>
              <a:ext cx="4045274" cy="2737908"/>
            </a:xfrm>
            <a:prstGeom prst="rect">
              <a:avLst/>
            </a:prstGeom>
          </p:spPr>
          <p:txBody>
            <a:bodyPr anchor="ctr" rtlCol="false" tIns="50800" lIns="50800" bIns="50800" rIns="50800"/>
            <a:lstStyle/>
            <a:p>
              <a:pPr algn="ctr">
                <a:lnSpc>
                  <a:spcPts val="3380"/>
                </a:lnSpc>
              </a:pPr>
            </a:p>
          </p:txBody>
        </p:sp>
      </p:grpSp>
      <p:sp>
        <p:nvSpPr>
          <p:cNvPr name="Freeform 5" id="5"/>
          <p:cNvSpPr/>
          <p:nvPr/>
        </p:nvSpPr>
        <p:spPr>
          <a:xfrm flipH="false" flipV="false" rot="0">
            <a:off x="2144123" y="1787987"/>
            <a:ext cx="2101620" cy="1652398"/>
          </a:xfrm>
          <a:custGeom>
            <a:avLst/>
            <a:gdLst/>
            <a:ahLst/>
            <a:cxnLst/>
            <a:rect r="r" b="b" t="t" l="l"/>
            <a:pathLst>
              <a:path h="1652398" w="2101620">
                <a:moveTo>
                  <a:pt x="0" y="0"/>
                </a:moveTo>
                <a:lnTo>
                  <a:pt x="2101620" y="0"/>
                </a:lnTo>
                <a:lnTo>
                  <a:pt x="2101620" y="1652398"/>
                </a:lnTo>
                <a:lnTo>
                  <a:pt x="0" y="16523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2792344" y="341705"/>
            <a:ext cx="12872680" cy="1648810"/>
            <a:chOff x="0" y="0"/>
            <a:chExt cx="3828374" cy="490361"/>
          </a:xfrm>
        </p:grpSpPr>
        <p:sp>
          <p:nvSpPr>
            <p:cNvPr name="Freeform 7" id="7"/>
            <p:cNvSpPr/>
            <p:nvPr/>
          </p:nvSpPr>
          <p:spPr>
            <a:xfrm flipH="false" flipV="false" rot="0">
              <a:off x="0" y="0"/>
              <a:ext cx="3828374" cy="490361"/>
            </a:xfrm>
            <a:custGeom>
              <a:avLst/>
              <a:gdLst/>
              <a:ahLst/>
              <a:cxnLst/>
              <a:rect r="r" b="b" t="t" l="l"/>
              <a:pathLst>
                <a:path h="490361" w="3828374">
                  <a:moveTo>
                    <a:pt x="3625174" y="0"/>
                  </a:moveTo>
                  <a:cubicBezTo>
                    <a:pt x="3737398" y="0"/>
                    <a:pt x="3828374" y="109771"/>
                    <a:pt x="3828374" y="245180"/>
                  </a:cubicBezTo>
                  <a:cubicBezTo>
                    <a:pt x="3828374" y="380590"/>
                    <a:pt x="3737398" y="490361"/>
                    <a:pt x="3625174" y="490361"/>
                  </a:cubicBezTo>
                  <a:lnTo>
                    <a:pt x="203200" y="490361"/>
                  </a:lnTo>
                  <a:cubicBezTo>
                    <a:pt x="90976" y="490361"/>
                    <a:pt x="0" y="380590"/>
                    <a:pt x="0" y="245180"/>
                  </a:cubicBezTo>
                  <a:cubicBezTo>
                    <a:pt x="0" y="109771"/>
                    <a:pt x="90976" y="0"/>
                    <a:pt x="203200" y="0"/>
                  </a:cubicBezTo>
                  <a:close/>
                </a:path>
              </a:pathLst>
            </a:custGeom>
            <a:solidFill>
              <a:srgbClr val="D12E03"/>
            </a:solidFill>
          </p:spPr>
        </p:sp>
        <p:sp>
          <p:nvSpPr>
            <p:cNvPr name="TextBox 8" id="8"/>
            <p:cNvSpPr txBox="true"/>
            <p:nvPr/>
          </p:nvSpPr>
          <p:spPr>
            <a:xfrm>
              <a:off x="0" y="-57150"/>
              <a:ext cx="3828374" cy="547511"/>
            </a:xfrm>
            <a:prstGeom prst="rect">
              <a:avLst/>
            </a:prstGeom>
          </p:spPr>
          <p:txBody>
            <a:bodyPr anchor="ctr" rtlCol="false" tIns="50690" lIns="50690" bIns="50690" rIns="50690"/>
            <a:lstStyle/>
            <a:p>
              <a:pPr algn="ctr">
                <a:lnSpc>
                  <a:spcPts val="7280"/>
                </a:lnSpc>
              </a:pPr>
              <a:r>
                <a:rPr lang="en-US" sz="5600">
                  <a:solidFill>
                    <a:srgbClr val="F4A100"/>
                  </a:solidFill>
                  <a:latin typeface="Open Sans Bold"/>
                </a:rPr>
                <a:t>Final Report(Including Time)</a:t>
              </a:r>
            </a:p>
          </p:txBody>
        </p:sp>
      </p:grpSp>
      <p:sp>
        <p:nvSpPr>
          <p:cNvPr name="Freeform 9" id="9"/>
          <p:cNvSpPr/>
          <p:nvPr/>
        </p:nvSpPr>
        <p:spPr>
          <a:xfrm flipH="false" flipV="false" rot="0">
            <a:off x="3194933" y="2388605"/>
            <a:ext cx="11791198" cy="7555202"/>
          </a:xfrm>
          <a:custGeom>
            <a:avLst/>
            <a:gdLst/>
            <a:ahLst/>
            <a:cxnLst/>
            <a:rect r="r" b="b" t="t" l="l"/>
            <a:pathLst>
              <a:path h="7555202" w="11791198">
                <a:moveTo>
                  <a:pt x="0" y="0"/>
                </a:moveTo>
                <a:lnTo>
                  <a:pt x="11791198" y="0"/>
                </a:lnTo>
                <a:lnTo>
                  <a:pt x="11791198" y="7555202"/>
                </a:lnTo>
                <a:lnTo>
                  <a:pt x="0" y="7555202"/>
                </a:lnTo>
                <a:lnTo>
                  <a:pt x="0" y="0"/>
                </a:lnTo>
                <a:close/>
              </a:path>
            </a:pathLst>
          </a:custGeom>
          <a:blipFill>
            <a:blip r:embed="rId4"/>
            <a:stretch>
              <a:fillRect l="0" t="-274" r="-506" b="-274"/>
            </a:stretch>
          </a:blipFill>
        </p:spPr>
      </p:sp>
    </p:spTree>
  </p:cSld>
  <p:clrMapOvr>
    <a:masterClrMapping/>
  </p:clrMapOvr>
</p:sld>
</file>

<file path=ppt/slides/slide21.xml><?xml version="1.0" encoding="utf-8"?>
<p:sld xmlns:p="http://schemas.openxmlformats.org/presentationml/2006/main" xmlns:a="http://schemas.openxmlformats.org/drawingml/2006/main">
  <p:cSld>
    <p:bg>
      <p:bgPr>
        <a:solidFill>
          <a:srgbClr val="3886AD"/>
        </a:solidFill>
      </p:bgPr>
    </p:bg>
    <p:spTree>
      <p:nvGrpSpPr>
        <p:cNvPr id="1" name=""/>
        <p:cNvGrpSpPr/>
        <p:nvPr/>
      </p:nvGrpSpPr>
      <p:grpSpPr>
        <a:xfrm>
          <a:off x="0" y="0"/>
          <a:ext cx="0" cy="0"/>
          <a:chOff x="0" y="0"/>
          <a:chExt cx="0" cy="0"/>
        </a:xfrm>
      </p:grpSpPr>
      <p:sp>
        <p:nvSpPr>
          <p:cNvPr name="AutoShape 2" id="2"/>
          <p:cNvSpPr/>
          <p:nvPr/>
        </p:nvSpPr>
        <p:spPr>
          <a:xfrm rot="5400000">
            <a:off x="2798982" y="9355847"/>
            <a:ext cx="929773" cy="932534"/>
          </a:xfrm>
          <a:prstGeom prst="rect">
            <a:avLst/>
          </a:prstGeom>
          <a:solidFill>
            <a:srgbClr val="F4A100"/>
          </a:solidFill>
        </p:spPr>
      </p:sp>
      <p:sp>
        <p:nvSpPr>
          <p:cNvPr name="AutoShape 3" id="3"/>
          <p:cNvSpPr/>
          <p:nvPr/>
        </p:nvSpPr>
        <p:spPr>
          <a:xfrm rot="-5400000">
            <a:off x="14559245" y="-1380"/>
            <a:ext cx="929773" cy="932534"/>
          </a:xfrm>
          <a:prstGeom prst="rect">
            <a:avLst/>
          </a:prstGeom>
          <a:solidFill>
            <a:srgbClr val="F4A100"/>
          </a:solidFill>
        </p:spPr>
      </p:sp>
      <p:sp>
        <p:nvSpPr>
          <p:cNvPr name="AutoShape 4" id="4"/>
          <p:cNvSpPr/>
          <p:nvPr/>
        </p:nvSpPr>
        <p:spPr>
          <a:xfrm rot="5400000">
            <a:off x="1866448" y="8426074"/>
            <a:ext cx="929773" cy="932534"/>
          </a:xfrm>
          <a:prstGeom prst="rect">
            <a:avLst/>
          </a:prstGeom>
          <a:solidFill>
            <a:srgbClr val="EFC136"/>
          </a:solidFill>
        </p:spPr>
      </p:sp>
      <p:sp>
        <p:nvSpPr>
          <p:cNvPr name="AutoShape 5" id="5"/>
          <p:cNvSpPr/>
          <p:nvPr/>
        </p:nvSpPr>
        <p:spPr>
          <a:xfrm rot="-5400000">
            <a:off x="15491779" y="928392"/>
            <a:ext cx="929773" cy="932534"/>
          </a:xfrm>
          <a:prstGeom prst="rect">
            <a:avLst/>
          </a:prstGeom>
          <a:solidFill>
            <a:srgbClr val="EFC136"/>
          </a:solidFill>
        </p:spPr>
      </p:sp>
      <p:sp>
        <p:nvSpPr>
          <p:cNvPr name="AutoShape 6" id="6"/>
          <p:cNvSpPr/>
          <p:nvPr/>
        </p:nvSpPr>
        <p:spPr>
          <a:xfrm rot="5400000">
            <a:off x="933914" y="7496301"/>
            <a:ext cx="929773" cy="932534"/>
          </a:xfrm>
          <a:prstGeom prst="rect">
            <a:avLst/>
          </a:prstGeom>
          <a:solidFill>
            <a:srgbClr val="FADB7A"/>
          </a:solidFill>
        </p:spPr>
      </p:sp>
      <p:sp>
        <p:nvSpPr>
          <p:cNvPr name="AutoShape 7" id="7"/>
          <p:cNvSpPr/>
          <p:nvPr/>
        </p:nvSpPr>
        <p:spPr>
          <a:xfrm rot="-5400000">
            <a:off x="16424313" y="1858165"/>
            <a:ext cx="929773" cy="932534"/>
          </a:xfrm>
          <a:prstGeom prst="rect">
            <a:avLst/>
          </a:prstGeom>
          <a:solidFill>
            <a:srgbClr val="FADB7A"/>
          </a:solidFill>
        </p:spPr>
      </p:sp>
      <p:sp>
        <p:nvSpPr>
          <p:cNvPr name="AutoShape 8" id="8"/>
          <p:cNvSpPr/>
          <p:nvPr/>
        </p:nvSpPr>
        <p:spPr>
          <a:xfrm rot="5400000">
            <a:off x="1380" y="6566528"/>
            <a:ext cx="929773" cy="932534"/>
          </a:xfrm>
          <a:prstGeom prst="rect">
            <a:avLst/>
          </a:prstGeom>
          <a:solidFill>
            <a:srgbClr val="F4F4F4"/>
          </a:solidFill>
        </p:spPr>
      </p:sp>
      <p:sp>
        <p:nvSpPr>
          <p:cNvPr name="AutoShape 9" id="9"/>
          <p:cNvSpPr/>
          <p:nvPr/>
        </p:nvSpPr>
        <p:spPr>
          <a:xfrm rot="-5400000">
            <a:off x="17356847" y="2787938"/>
            <a:ext cx="929773" cy="932534"/>
          </a:xfrm>
          <a:prstGeom prst="rect">
            <a:avLst/>
          </a:prstGeom>
          <a:solidFill>
            <a:srgbClr val="F4F4F4"/>
          </a:solidFill>
        </p:spPr>
      </p:sp>
      <p:sp>
        <p:nvSpPr>
          <p:cNvPr name="AutoShape 10" id="10"/>
          <p:cNvSpPr/>
          <p:nvPr/>
        </p:nvSpPr>
        <p:spPr>
          <a:xfrm rot="5400000">
            <a:off x="1380" y="8426074"/>
            <a:ext cx="929773" cy="932534"/>
          </a:xfrm>
          <a:prstGeom prst="rect">
            <a:avLst/>
          </a:prstGeom>
          <a:solidFill>
            <a:srgbClr val="EFC136"/>
          </a:solidFill>
        </p:spPr>
      </p:sp>
      <p:sp>
        <p:nvSpPr>
          <p:cNvPr name="AutoShape 11" id="11"/>
          <p:cNvSpPr/>
          <p:nvPr/>
        </p:nvSpPr>
        <p:spPr>
          <a:xfrm rot="-5400000">
            <a:off x="17356847" y="928392"/>
            <a:ext cx="929773" cy="932534"/>
          </a:xfrm>
          <a:prstGeom prst="rect">
            <a:avLst/>
          </a:prstGeom>
          <a:solidFill>
            <a:srgbClr val="EFC136"/>
          </a:solidFill>
        </p:spPr>
      </p:sp>
      <p:sp>
        <p:nvSpPr>
          <p:cNvPr name="AutoShape 12" id="12"/>
          <p:cNvSpPr/>
          <p:nvPr/>
        </p:nvSpPr>
        <p:spPr>
          <a:xfrm rot="5400000">
            <a:off x="933914" y="9355847"/>
            <a:ext cx="929773" cy="932534"/>
          </a:xfrm>
          <a:prstGeom prst="rect">
            <a:avLst/>
          </a:prstGeom>
          <a:solidFill>
            <a:srgbClr val="F4A100"/>
          </a:solidFill>
        </p:spPr>
      </p:sp>
      <p:sp>
        <p:nvSpPr>
          <p:cNvPr name="AutoShape 13" id="13"/>
          <p:cNvSpPr/>
          <p:nvPr/>
        </p:nvSpPr>
        <p:spPr>
          <a:xfrm rot="-5400000">
            <a:off x="16424313" y="-1380"/>
            <a:ext cx="929773" cy="932534"/>
          </a:xfrm>
          <a:prstGeom prst="rect">
            <a:avLst/>
          </a:prstGeom>
          <a:solidFill>
            <a:srgbClr val="F4A100"/>
          </a:solidFill>
        </p:spPr>
      </p:sp>
      <p:sp>
        <p:nvSpPr>
          <p:cNvPr name="TextBox 14" id="14"/>
          <p:cNvSpPr txBox="true"/>
          <p:nvPr/>
        </p:nvSpPr>
        <p:spPr>
          <a:xfrm rot="0">
            <a:off x="1613574" y="150752"/>
            <a:ext cx="15645726" cy="1493604"/>
          </a:xfrm>
          <a:prstGeom prst="rect">
            <a:avLst/>
          </a:prstGeom>
        </p:spPr>
        <p:txBody>
          <a:bodyPr anchor="t" rtlCol="false" tIns="0" lIns="0" bIns="0" rIns="0">
            <a:spAutoFit/>
          </a:bodyPr>
          <a:lstStyle/>
          <a:p>
            <a:pPr algn="ctr">
              <a:lnSpc>
                <a:spcPts val="12175"/>
              </a:lnSpc>
            </a:pPr>
            <a:r>
              <a:rPr lang="en-US" sz="8696">
                <a:solidFill>
                  <a:srgbClr val="22991F"/>
                </a:solidFill>
                <a:latin typeface="Canva Sans Bold"/>
              </a:rPr>
              <a:t>Conclusion</a:t>
            </a:r>
          </a:p>
        </p:txBody>
      </p:sp>
      <p:sp>
        <p:nvSpPr>
          <p:cNvPr name="TextBox 15" id="15"/>
          <p:cNvSpPr txBox="true"/>
          <p:nvPr/>
        </p:nvSpPr>
        <p:spPr>
          <a:xfrm rot="0">
            <a:off x="932534" y="2000899"/>
            <a:ext cx="16754871" cy="7342505"/>
          </a:xfrm>
          <a:prstGeom prst="rect">
            <a:avLst/>
          </a:prstGeom>
        </p:spPr>
        <p:txBody>
          <a:bodyPr anchor="t" rtlCol="false" tIns="0" lIns="0" bIns="0" rIns="0">
            <a:spAutoFit/>
          </a:bodyPr>
          <a:lstStyle/>
          <a:p>
            <a:pPr algn="ctr">
              <a:lnSpc>
                <a:spcPts val="5180"/>
              </a:lnSpc>
            </a:pPr>
            <a:r>
              <a:rPr lang="en-US" sz="3700">
                <a:solidFill>
                  <a:srgbClr val="E8A0FD"/>
                </a:solidFill>
                <a:latin typeface="Canva Sans Bold Italics"/>
              </a:rPr>
              <a:t>These were a few of the basic ways we can generate a report  by parsing a simple CSV file.Although commands and script used here is elementary, complicated CSV scripts which involve commas and double quotation within fields require a little bit more complex script.Due to the time boundation i was not able to reach till there.But the scipts i have presented suffice most of the simple csv files.</a:t>
            </a:r>
          </a:p>
          <a:p>
            <a:pPr algn="ctr">
              <a:lnSpc>
                <a:spcPts val="5459"/>
              </a:lnSpc>
            </a:pPr>
          </a:p>
          <a:p>
            <a:pPr algn="ctr">
              <a:lnSpc>
                <a:spcPts val="5459"/>
              </a:lnSpc>
              <a:spcBef>
                <a:spcPct val="0"/>
              </a:spcBef>
            </a:pPr>
            <a:r>
              <a:rPr lang="en-US" sz="3900">
                <a:solidFill>
                  <a:srgbClr val="FF3131"/>
                </a:solidFill>
                <a:latin typeface="Canva Sans Bold Italics"/>
              </a:rPr>
              <a:t>It was an interesting oppurtunity to explore a new (command) language.Notably it has many similarities to C in terms of concept like loops,variable,functions,arrays etc.I hope to explore bash more under the guidance of friends and seniors with similar interest.</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40B861"/>
        </a:solidFill>
      </p:bgPr>
    </p:bg>
    <p:spTree>
      <p:nvGrpSpPr>
        <p:cNvPr id="1" name=""/>
        <p:cNvGrpSpPr/>
        <p:nvPr/>
      </p:nvGrpSpPr>
      <p:grpSpPr>
        <a:xfrm>
          <a:off x="0" y="0"/>
          <a:ext cx="0" cy="0"/>
          <a:chOff x="0" y="0"/>
          <a:chExt cx="0" cy="0"/>
        </a:xfrm>
      </p:grpSpPr>
      <p:grpSp>
        <p:nvGrpSpPr>
          <p:cNvPr name="Group 2" id="2"/>
          <p:cNvGrpSpPr/>
          <p:nvPr/>
        </p:nvGrpSpPr>
        <p:grpSpPr>
          <a:xfrm rot="0">
            <a:off x="8534798" y="1705051"/>
            <a:ext cx="8724502" cy="7689195"/>
            <a:chOff x="0" y="0"/>
            <a:chExt cx="11632670" cy="10252260"/>
          </a:xfrm>
        </p:grpSpPr>
        <p:sp>
          <p:nvSpPr>
            <p:cNvPr name="Freeform 3" id="3"/>
            <p:cNvSpPr/>
            <p:nvPr/>
          </p:nvSpPr>
          <p:spPr>
            <a:xfrm flipH="false" flipV="false" rot="0">
              <a:off x="6150539" y="901801"/>
              <a:ext cx="5482131" cy="2391579"/>
            </a:xfrm>
            <a:custGeom>
              <a:avLst/>
              <a:gdLst/>
              <a:ahLst/>
              <a:cxnLst/>
              <a:rect r="r" b="b" t="t" l="l"/>
              <a:pathLst>
                <a:path h="2391579" w="5482131">
                  <a:moveTo>
                    <a:pt x="0" y="0"/>
                  </a:moveTo>
                  <a:lnTo>
                    <a:pt x="5482131" y="0"/>
                  </a:lnTo>
                  <a:lnTo>
                    <a:pt x="5482131" y="2391579"/>
                  </a:lnTo>
                  <a:lnTo>
                    <a:pt x="0" y="2391579"/>
                  </a:lnTo>
                  <a:lnTo>
                    <a:pt x="0" y="0"/>
                  </a:lnTo>
                  <a:close/>
                </a:path>
              </a:pathLst>
            </a:custGeom>
            <a:blipFill>
              <a:blip r:embed="rId2"/>
              <a:stretch>
                <a:fillRect l="0" t="0" r="0" b="0"/>
              </a:stretch>
            </a:blipFill>
          </p:spPr>
        </p:sp>
        <p:sp>
          <p:nvSpPr>
            <p:cNvPr name="Freeform 4" id="4"/>
            <p:cNvSpPr/>
            <p:nvPr/>
          </p:nvSpPr>
          <p:spPr>
            <a:xfrm flipH="false" flipV="false" rot="0">
              <a:off x="812270" y="8378327"/>
              <a:ext cx="9488267" cy="1873933"/>
            </a:xfrm>
            <a:custGeom>
              <a:avLst/>
              <a:gdLst/>
              <a:ahLst/>
              <a:cxnLst/>
              <a:rect r="r" b="b" t="t" l="l"/>
              <a:pathLst>
                <a:path h="1873933" w="9488267">
                  <a:moveTo>
                    <a:pt x="0" y="0"/>
                  </a:moveTo>
                  <a:lnTo>
                    <a:pt x="9488267" y="0"/>
                  </a:lnTo>
                  <a:lnTo>
                    <a:pt x="9488267" y="1873933"/>
                  </a:lnTo>
                  <a:lnTo>
                    <a:pt x="0" y="1873933"/>
                  </a:lnTo>
                  <a:lnTo>
                    <a:pt x="0" y="0"/>
                  </a:lnTo>
                  <a:close/>
                </a:path>
              </a:pathLst>
            </a:custGeom>
            <a:blipFill>
              <a:blip r:embed="rId3">
                <a:alphaModFix amt="35000"/>
              </a:blip>
              <a:stretch>
                <a:fillRect l="0" t="0" r="0" b="0"/>
              </a:stretch>
            </a:blipFill>
          </p:spPr>
        </p:sp>
        <p:sp>
          <p:nvSpPr>
            <p:cNvPr name="Freeform 5" id="5"/>
            <p:cNvSpPr/>
            <p:nvPr/>
          </p:nvSpPr>
          <p:spPr>
            <a:xfrm flipH="false" flipV="false" rot="-897028">
              <a:off x="620547" y="348472"/>
              <a:ext cx="2846709" cy="1106658"/>
            </a:xfrm>
            <a:custGeom>
              <a:avLst/>
              <a:gdLst/>
              <a:ahLst/>
              <a:cxnLst/>
              <a:rect r="r" b="b" t="t" l="l"/>
              <a:pathLst>
                <a:path h="1106658" w="2846709">
                  <a:moveTo>
                    <a:pt x="0" y="0"/>
                  </a:moveTo>
                  <a:lnTo>
                    <a:pt x="2846709" y="0"/>
                  </a:lnTo>
                  <a:lnTo>
                    <a:pt x="2846709" y="1106658"/>
                  </a:lnTo>
                  <a:lnTo>
                    <a:pt x="0" y="1106658"/>
                  </a:lnTo>
                  <a:lnTo>
                    <a:pt x="0" y="0"/>
                  </a:lnTo>
                  <a:close/>
                </a:path>
              </a:pathLst>
            </a:custGeom>
            <a:blipFill>
              <a:blip r:embed="rId4"/>
              <a:stretch>
                <a:fillRect l="0" t="0" r="0" b="0"/>
              </a:stretch>
            </a:blipFill>
          </p:spPr>
        </p:sp>
        <p:sp>
          <p:nvSpPr>
            <p:cNvPr name="Freeform 6" id="6"/>
            <p:cNvSpPr/>
            <p:nvPr/>
          </p:nvSpPr>
          <p:spPr>
            <a:xfrm flipH="false" flipV="false" rot="0">
              <a:off x="0" y="5653576"/>
              <a:ext cx="3230081" cy="3239363"/>
            </a:xfrm>
            <a:custGeom>
              <a:avLst/>
              <a:gdLst/>
              <a:ahLst/>
              <a:cxnLst/>
              <a:rect r="r" b="b" t="t" l="l"/>
              <a:pathLst>
                <a:path h="3239363" w="3230081">
                  <a:moveTo>
                    <a:pt x="0" y="0"/>
                  </a:moveTo>
                  <a:lnTo>
                    <a:pt x="3230081" y="0"/>
                  </a:lnTo>
                  <a:lnTo>
                    <a:pt x="3230081" y="3239363"/>
                  </a:lnTo>
                  <a:lnTo>
                    <a:pt x="0" y="3239363"/>
                  </a:lnTo>
                  <a:lnTo>
                    <a:pt x="0" y="0"/>
                  </a:lnTo>
                  <a:close/>
                </a:path>
              </a:pathLst>
            </a:custGeom>
            <a:blipFill>
              <a:blip r:embed="rId5"/>
              <a:stretch>
                <a:fillRect l="0" t="0" r="0" b="0"/>
              </a:stretch>
            </a:blipFill>
          </p:spPr>
        </p:sp>
        <p:sp>
          <p:nvSpPr>
            <p:cNvPr name="Freeform 7" id="7"/>
            <p:cNvSpPr/>
            <p:nvPr/>
          </p:nvSpPr>
          <p:spPr>
            <a:xfrm flipH="false" flipV="false" rot="0">
              <a:off x="525979" y="2083493"/>
              <a:ext cx="10597649" cy="7140166"/>
            </a:xfrm>
            <a:custGeom>
              <a:avLst/>
              <a:gdLst/>
              <a:ahLst/>
              <a:cxnLst/>
              <a:rect r="r" b="b" t="t" l="l"/>
              <a:pathLst>
                <a:path h="7140166" w="10597649">
                  <a:moveTo>
                    <a:pt x="0" y="0"/>
                  </a:moveTo>
                  <a:lnTo>
                    <a:pt x="10597649" y="0"/>
                  </a:lnTo>
                  <a:lnTo>
                    <a:pt x="10597649" y="7140166"/>
                  </a:lnTo>
                  <a:lnTo>
                    <a:pt x="0" y="7140166"/>
                  </a:lnTo>
                  <a:lnTo>
                    <a:pt x="0" y="0"/>
                  </a:lnTo>
                  <a:close/>
                </a:path>
              </a:pathLst>
            </a:custGeom>
            <a:blipFill>
              <a:blip r:embed="rId6"/>
              <a:stretch>
                <a:fillRect l="0" t="0" r="0" b="0"/>
              </a:stretch>
            </a:blipFill>
          </p:spPr>
        </p:sp>
        <p:sp>
          <p:nvSpPr>
            <p:cNvPr name="Freeform 8" id="8"/>
            <p:cNvSpPr/>
            <p:nvPr/>
          </p:nvSpPr>
          <p:spPr>
            <a:xfrm flipH="false" flipV="false" rot="0">
              <a:off x="2797160" y="3193744"/>
              <a:ext cx="2065396" cy="1164367"/>
            </a:xfrm>
            <a:custGeom>
              <a:avLst/>
              <a:gdLst/>
              <a:ahLst/>
              <a:cxnLst/>
              <a:rect r="r" b="b" t="t" l="l"/>
              <a:pathLst>
                <a:path h="1164367" w="2065396">
                  <a:moveTo>
                    <a:pt x="0" y="0"/>
                  </a:moveTo>
                  <a:lnTo>
                    <a:pt x="2065397" y="0"/>
                  </a:lnTo>
                  <a:lnTo>
                    <a:pt x="2065397" y="1164367"/>
                  </a:lnTo>
                  <a:lnTo>
                    <a:pt x="0" y="1164367"/>
                  </a:lnTo>
                  <a:lnTo>
                    <a:pt x="0" y="0"/>
                  </a:lnTo>
                  <a:close/>
                </a:path>
              </a:pathLst>
            </a:custGeom>
            <a:blipFill>
              <a:blip r:embed="rId7"/>
              <a:stretch>
                <a:fillRect l="0" t="0" r="0" b="0"/>
              </a:stretch>
            </a:blipFill>
          </p:spPr>
        </p:sp>
      </p:grpSp>
      <p:sp>
        <p:nvSpPr>
          <p:cNvPr name="TextBox 9" id="9"/>
          <p:cNvSpPr txBox="true"/>
          <p:nvPr/>
        </p:nvSpPr>
        <p:spPr>
          <a:xfrm rot="0">
            <a:off x="2164635" y="3333295"/>
            <a:ext cx="13958729" cy="2837038"/>
          </a:xfrm>
          <a:prstGeom prst="rect">
            <a:avLst/>
          </a:prstGeom>
        </p:spPr>
        <p:txBody>
          <a:bodyPr anchor="t" rtlCol="false" tIns="0" lIns="0" bIns="0" rIns="0">
            <a:spAutoFit/>
          </a:bodyPr>
          <a:lstStyle/>
          <a:p>
            <a:pPr algn="ctr">
              <a:lnSpc>
                <a:spcPts val="23177"/>
              </a:lnSpc>
            </a:pPr>
            <a:r>
              <a:rPr lang="en-US" sz="16555">
                <a:solidFill>
                  <a:srgbClr val="D12E03"/>
                </a:solidFill>
                <a:latin typeface="Canva Sans Italics"/>
              </a:rPr>
              <a:t>THANK YOU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392504"/>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50000"/>
          </a:blip>
          <a:srcRect l="0" t="0" r="0" b="0"/>
          <a:stretch>
            <a:fillRect/>
          </a:stretch>
        </p:blipFill>
        <p:spPr>
          <a:xfrm flipH="false" flipV="false" rot="9720163">
            <a:off x="12661497" y="-3094959"/>
            <a:ext cx="8670039" cy="8654721"/>
          </a:xfrm>
          <a:prstGeom prst="rect">
            <a:avLst/>
          </a:prstGeom>
        </p:spPr>
      </p:pic>
      <p:sp>
        <p:nvSpPr>
          <p:cNvPr name="TextBox 3" id="3"/>
          <p:cNvSpPr txBox="true"/>
          <p:nvPr/>
        </p:nvSpPr>
        <p:spPr>
          <a:xfrm rot="0">
            <a:off x="4220829" y="-6424"/>
            <a:ext cx="9398198" cy="1566544"/>
          </a:xfrm>
          <a:prstGeom prst="rect">
            <a:avLst/>
          </a:prstGeom>
        </p:spPr>
        <p:txBody>
          <a:bodyPr anchor="t" rtlCol="false" tIns="0" lIns="0" bIns="0" rIns="0">
            <a:spAutoFit/>
          </a:bodyPr>
          <a:lstStyle/>
          <a:p>
            <a:pPr algn="ctr">
              <a:lnSpc>
                <a:spcPts val="12880"/>
              </a:lnSpc>
            </a:pPr>
            <a:r>
              <a:rPr lang="en-US" sz="9200">
                <a:solidFill>
                  <a:srgbClr val="FF3131"/>
                </a:solidFill>
                <a:latin typeface="Canva Sans Bold"/>
              </a:rPr>
              <a:t>WHAT IS BASH ?</a:t>
            </a:r>
          </a:p>
        </p:txBody>
      </p:sp>
      <p:sp>
        <p:nvSpPr>
          <p:cNvPr name="TextBox 4" id="4"/>
          <p:cNvSpPr txBox="true"/>
          <p:nvPr/>
        </p:nvSpPr>
        <p:spPr>
          <a:xfrm rot="0">
            <a:off x="0" y="4283964"/>
            <a:ext cx="18288000" cy="3684270"/>
          </a:xfrm>
          <a:prstGeom prst="rect">
            <a:avLst/>
          </a:prstGeom>
        </p:spPr>
        <p:txBody>
          <a:bodyPr anchor="t" rtlCol="false" tIns="0" lIns="0" bIns="0" rIns="0">
            <a:spAutoFit/>
          </a:bodyPr>
          <a:lstStyle/>
          <a:p>
            <a:pPr>
              <a:lnSpc>
                <a:spcPts val="5880"/>
              </a:lnSpc>
              <a:spcBef>
                <a:spcPct val="0"/>
              </a:spcBef>
            </a:pPr>
            <a:r>
              <a:rPr lang="en-US" sz="4200">
                <a:solidFill>
                  <a:srgbClr val="7ED957"/>
                </a:solidFill>
                <a:latin typeface="Canva Sans Italics"/>
              </a:rPr>
              <a:t>Bash, short for </a:t>
            </a:r>
            <a:r>
              <a:rPr lang="en-US" sz="4200">
                <a:solidFill>
                  <a:srgbClr val="7ED957"/>
                </a:solidFill>
                <a:latin typeface="Canva Sans Bold Italics"/>
              </a:rPr>
              <a:t>Bourne Again SHell</a:t>
            </a:r>
            <a:r>
              <a:rPr lang="en-US" sz="4200">
                <a:solidFill>
                  <a:srgbClr val="7ED957"/>
                </a:solidFill>
                <a:latin typeface="Canva Sans Italics"/>
              </a:rPr>
              <a:t>, is a Unix shell and command language interpreter. </a:t>
            </a:r>
            <a:r>
              <a:rPr lang="en-US" sz="4200">
                <a:solidFill>
                  <a:srgbClr val="7ED957"/>
                </a:solidFill>
                <a:latin typeface="Canva Sans Italics"/>
                <a:hlinkClick r:id="rId3" tooltip="https://www.freecodecamp.org/news/linux-command-line-bash-tutorial/"/>
              </a:rPr>
              <a:t>It allows users to type commands in a terminal to perform operations on the system</a:t>
            </a:r>
            <a:r>
              <a:rPr lang="en-US" sz="4200">
                <a:solidFill>
                  <a:srgbClr val="7ED957"/>
                </a:solidFill>
                <a:latin typeface="Canva Sans Italics"/>
              </a:rPr>
              <a:t>. </a:t>
            </a:r>
            <a:r>
              <a:rPr lang="en-US" sz="4200">
                <a:solidFill>
                  <a:srgbClr val="7ED957"/>
                </a:solidFill>
                <a:latin typeface="Canva Sans Italics"/>
                <a:hlinkClick r:id="rId4" tooltip="https://www.howtouselinux.com/post/what-is-bash-in-linux"/>
              </a:rPr>
              <a:t>Bash also supports scripting, which means you can write a script file with a series of commands to automate tasks</a:t>
            </a:r>
            <a:r>
              <a:rPr lang="en-US" sz="4200">
                <a:solidFill>
                  <a:srgbClr val="7ED957"/>
                </a:solidFill>
                <a:latin typeface="Canva Sans"/>
              </a:rPr>
              <a: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4F5F6"/>
        </a:solidFill>
      </p:bgPr>
    </p:bg>
    <p:spTree>
      <p:nvGrpSpPr>
        <p:cNvPr id="1" name=""/>
        <p:cNvGrpSpPr/>
        <p:nvPr/>
      </p:nvGrpSpPr>
      <p:grpSpPr>
        <a:xfrm>
          <a:off x="0" y="0"/>
          <a:ext cx="0" cy="0"/>
          <a:chOff x="0" y="0"/>
          <a:chExt cx="0" cy="0"/>
        </a:xfrm>
      </p:grpSpPr>
      <p:grpSp>
        <p:nvGrpSpPr>
          <p:cNvPr name="Group 2" id="2"/>
          <p:cNvGrpSpPr/>
          <p:nvPr/>
        </p:nvGrpSpPr>
        <p:grpSpPr>
          <a:xfrm rot="0">
            <a:off x="11692566" y="-2574333"/>
            <a:ext cx="5566734" cy="13698118"/>
            <a:chOff x="0" y="0"/>
            <a:chExt cx="7422312" cy="18264158"/>
          </a:xfrm>
        </p:grpSpPr>
        <p:sp>
          <p:nvSpPr>
            <p:cNvPr name="Freeform 3" id="3"/>
            <p:cNvSpPr/>
            <p:nvPr/>
          </p:nvSpPr>
          <p:spPr>
            <a:xfrm flipH="false" flipV="false" rot="0">
              <a:off x="0" y="14191164"/>
              <a:ext cx="7422312" cy="4072994"/>
            </a:xfrm>
            <a:custGeom>
              <a:avLst/>
              <a:gdLst/>
              <a:ahLst/>
              <a:cxnLst/>
              <a:rect r="r" b="b" t="t" l="l"/>
              <a:pathLst>
                <a:path h="4072994" w="7422312">
                  <a:moveTo>
                    <a:pt x="0" y="0"/>
                  </a:moveTo>
                  <a:lnTo>
                    <a:pt x="7422312" y="0"/>
                  </a:lnTo>
                  <a:lnTo>
                    <a:pt x="7422312" y="4072994"/>
                  </a:lnTo>
                  <a:lnTo>
                    <a:pt x="0" y="40729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0" y="9455804"/>
              <a:ext cx="7422312" cy="4072994"/>
            </a:xfrm>
            <a:custGeom>
              <a:avLst/>
              <a:gdLst/>
              <a:ahLst/>
              <a:cxnLst/>
              <a:rect r="r" b="b" t="t" l="l"/>
              <a:pathLst>
                <a:path h="4072994" w="7422312">
                  <a:moveTo>
                    <a:pt x="0" y="0"/>
                  </a:moveTo>
                  <a:lnTo>
                    <a:pt x="7422312" y="0"/>
                  </a:lnTo>
                  <a:lnTo>
                    <a:pt x="7422312" y="4072994"/>
                  </a:lnTo>
                  <a:lnTo>
                    <a:pt x="0" y="40729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0" y="4735360"/>
              <a:ext cx="7422312" cy="4072994"/>
            </a:xfrm>
            <a:custGeom>
              <a:avLst/>
              <a:gdLst/>
              <a:ahLst/>
              <a:cxnLst/>
              <a:rect r="r" b="b" t="t" l="l"/>
              <a:pathLst>
                <a:path h="4072994" w="7422312">
                  <a:moveTo>
                    <a:pt x="0" y="0"/>
                  </a:moveTo>
                  <a:lnTo>
                    <a:pt x="7422312" y="0"/>
                  </a:lnTo>
                  <a:lnTo>
                    <a:pt x="7422312" y="4072994"/>
                  </a:lnTo>
                  <a:lnTo>
                    <a:pt x="0" y="40729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0" y="0"/>
              <a:ext cx="7422312" cy="4072994"/>
            </a:xfrm>
            <a:custGeom>
              <a:avLst/>
              <a:gdLst/>
              <a:ahLst/>
              <a:cxnLst/>
              <a:rect r="r" b="b" t="t" l="l"/>
              <a:pathLst>
                <a:path h="4072994" w="7422312">
                  <a:moveTo>
                    <a:pt x="0" y="0"/>
                  </a:moveTo>
                  <a:lnTo>
                    <a:pt x="7422312" y="0"/>
                  </a:lnTo>
                  <a:lnTo>
                    <a:pt x="7422312" y="4072994"/>
                  </a:lnTo>
                  <a:lnTo>
                    <a:pt x="0" y="40729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7" id="7"/>
          <p:cNvGrpSpPr/>
          <p:nvPr/>
        </p:nvGrpSpPr>
        <p:grpSpPr>
          <a:xfrm rot="0">
            <a:off x="1028700" y="1637673"/>
            <a:ext cx="9854405" cy="678011"/>
            <a:chOff x="0" y="0"/>
            <a:chExt cx="2595399" cy="178571"/>
          </a:xfrm>
        </p:grpSpPr>
        <p:sp>
          <p:nvSpPr>
            <p:cNvPr name="Freeform 8" id="8"/>
            <p:cNvSpPr/>
            <p:nvPr/>
          </p:nvSpPr>
          <p:spPr>
            <a:xfrm flipH="false" flipV="false" rot="0">
              <a:off x="0" y="0"/>
              <a:ext cx="2595399" cy="178571"/>
            </a:xfrm>
            <a:custGeom>
              <a:avLst/>
              <a:gdLst/>
              <a:ahLst/>
              <a:cxnLst/>
              <a:rect r="r" b="b" t="t" l="l"/>
              <a:pathLst>
                <a:path h="178571" w="2595399">
                  <a:moveTo>
                    <a:pt x="0" y="0"/>
                  </a:moveTo>
                  <a:lnTo>
                    <a:pt x="2595399" y="0"/>
                  </a:lnTo>
                  <a:lnTo>
                    <a:pt x="2595399" y="178571"/>
                  </a:lnTo>
                  <a:lnTo>
                    <a:pt x="0" y="178571"/>
                  </a:lnTo>
                  <a:close/>
                </a:path>
              </a:pathLst>
            </a:custGeom>
            <a:solidFill>
              <a:srgbClr val="E8A0FD"/>
            </a:solidFill>
          </p:spPr>
        </p:sp>
        <p:sp>
          <p:nvSpPr>
            <p:cNvPr name="TextBox 9" id="9"/>
            <p:cNvSpPr txBox="true"/>
            <p:nvPr/>
          </p:nvSpPr>
          <p:spPr>
            <a:xfrm>
              <a:off x="0" y="-38100"/>
              <a:ext cx="2595399" cy="216671"/>
            </a:xfrm>
            <a:prstGeom prst="rect">
              <a:avLst/>
            </a:prstGeom>
          </p:spPr>
          <p:txBody>
            <a:bodyPr anchor="ctr" rtlCol="false" tIns="50800" lIns="50800" bIns="50800" rIns="50800"/>
            <a:lstStyle/>
            <a:p>
              <a:pPr algn="ctr">
                <a:lnSpc>
                  <a:spcPts val="2659"/>
                </a:lnSpc>
                <a:spcBef>
                  <a:spcPct val="0"/>
                </a:spcBef>
              </a:pPr>
            </a:p>
          </p:txBody>
        </p:sp>
      </p:grpSp>
      <p:sp>
        <p:nvSpPr>
          <p:cNvPr name="TextBox 10" id="10"/>
          <p:cNvSpPr txBox="true"/>
          <p:nvPr/>
        </p:nvSpPr>
        <p:spPr>
          <a:xfrm rot="0">
            <a:off x="670720" y="681998"/>
            <a:ext cx="9857740" cy="1111250"/>
          </a:xfrm>
          <a:prstGeom prst="rect">
            <a:avLst/>
          </a:prstGeom>
        </p:spPr>
        <p:txBody>
          <a:bodyPr anchor="t" rtlCol="false" tIns="0" lIns="0" bIns="0" rIns="0">
            <a:spAutoFit/>
          </a:bodyPr>
          <a:lstStyle/>
          <a:p>
            <a:pPr algn="ctr">
              <a:lnSpc>
                <a:spcPts val="9100"/>
              </a:lnSpc>
            </a:pPr>
            <a:r>
              <a:rPr lang="en-US" sz="6500">
                <a:solidFill>
                  <a:srgbClr val="3886AD"/>
                </a:solidFill>
                <a:latin typeface="Canva Sans Bold"/>
              </a:rPr>
              <a:t>APLLICATIONS OF BASH</a:t>
            </a:r>
          </a:p>
        </p:txBody>
      </p:sp>
      <p:sp>
        <p:nvSpPr>
          <p:cNvPr name="TextBox 11" id="11"/>
          <p:cNvSpPr txBox="true"/>
          <p:nvPr/>
        </p:nvSpPr>
        <p:spPr>
          <a:xfrm rot="0">
            <a:off x="537551" y="2946932"/>
            <a:ext cx="9766837" cy="6544945"/>
          </a:xfrm>
          <a:prstGeom prst="rect">
            <a:avLst/>
          </a:prstGeom>
        </p:spPr>
        <p:txBody>
          <a:bodyPr anchor="t" rtlCol="false" tIns="0" lIns="0" bIns="0" rIns="0">
            <a:spAutoFit/>
          </a:bodyPr>
          <a:lstStyle/>
          <a:p>
            <a:pPr algn="ctr">
              <a:lnSpc>
                <a:spcPts val="5179"/>
              </a:lnSpc>
              <a:spcBef>
                <a:spcPct val="0"/>
              </a:spcBef>
            </a:pPr>
            <a:r>
              <a:rPr lang="en-US" sz="3699">
                <a:solidFill>
                  <a:srgbClr val="DFA19F"/>
                </a:solidFill>
                <a:latin typeface="Canva Sans Italics"/>
              </a:rPr>
              <a:t>Bash scripting is incredibly versatile and can be used for a wide range of tasks, such as automating system maintenance, processing data, managing backups etc.. By combining simple Unix commands into scripts, users can create powerful tools to handle repetitive tasks, simplify complex operations, and customize their computing environment to suit their needs</a:t>
            </a:r>
            <a:r>
              <a:rPr lang="en-US" sz="3699">
                <a:solidFill>
                  <a:srgbClr val="3886AD"/>
                </a:solidFill>
                <a:latin typeface="Canva Sans Italics"/>
              </a:rPr>
              <a: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8A0FD"/>
        </a:solidFill>
      </p:bgPr>
    </p:bg>
    <p:spTree>
      <p:nvGrpSpPr>
        <p:cNvPr id="1" name=""/>
        <p:cNvGrpSpPr/>
        <p:nvPr/>
      </p:nvGrpSpPr>
      <p:grpSpPr>
        <a:xfrm>
          <a:off x="0" y="0"/>
          <a:ext cx="0" cy="0"/>
          <a:chOff x="0" y="0"/>
          <a:chExt cx="0" cy="0"/>
        </a:xfrm>
      </p:grpSpPr>
      <p:grpSp>
        <p:nvGrpSpPr>
          <p:cNvPr name="Group 2" id="2"/>
          <p:cNvGrpSpPr/>
          <p:nvPr/>
        </p:nvGrpSpPr>
        <p:grpSpPr>
          <a:xfrm rot="0">
            <a:off x="1464300" y="1082448"/>
            <a:ext cx="15359401" cy="8577362"/>
            <a:chOff x="0" y="0"/>
            <a:chExt cx="4045274" cy="2259058"/>
          </a:xfrm>
        </p:grpSpPr>
        <p:sp>
          <p:nvSpPr>
            <p:cNvPr name="Freeform 3" id="3"/>
            <p:cNvSpPr/>
            <p:nvPr/>
          </p:nvSpPr>
          <p:spPr>
            <a:xfrm flipH="false" flipV="false" rot="0">
              <a:off x="0" y="0"/>
              <a:ext cx="4045274" cy="2259058"/>
            </a:xfrm>
            <a:custGeom>
              <a:avLst/>
              <a:gdLst/>
              <a:ahLst/>
              <a:cxnLst/>
              <a:rect r="r" b="b" t="t" l="l"/>
              <a:pathLst>
                <a:path h="2259058" w="4045274">
                  <a:moveTo>
                    <a:pt x="29739" y="0"/>
                  </a:moveTo>
                  <a:lnTo>
                    <a:pt x="4015536" y="0"/>
                  </a:lnTo>
                  <a:cubicBezTo>
                    <a:pt x="4031960" y="0"/>
                    <a:pt x="4045274" y="13315"/>
                    <a:pt x="4045274" y="29739"/>
                  </a:cubicBezTo>
                  <a:lnTo>
                    <a:pt x="4045274" y="2229319"/>
                  </a:lnTo>
                  <a:cubicBezTo>
                    <a:pt x="4045274" y="2245744"/>
                    <a:pt x="4031960" y="2259058"/>
                    <a:pt x="4015536" y="2259058"/>
                  </a:cubicBezTo>
                  <a:lnTo>
                    <a:pt x="29739" y="2259058"/>
                  </a:lnTo>
                  <a:cubicBezTo>
                    <a:pt x="13315" y="2259058"/>
                    <a:pt x="0" y="2245744"/>
                    <a:pt x="0" y="2229319"/>
                  </a:cubicBezTo>
                  <a:lnTo>
                    <a:pt x="0" y="29739"/>
                  </a:lnTo>
                  <a:cubicBezTo>
                    <a:pt x="0" y="13315"/>
                    <a:pt x="13315" y="0"/>
                    <a:pt x="29739" y="0"/>
                  </a:cubicBezTo>
                  <a:close/>
                </a:path>
              </a:pathLst>
            </a:custGeom>
            <a:solidFill>
              <a:srgbClr val="F4F5F6"/>
            </a:solidFill>
          </p:spPr>
        </p:sp>
        <p:sp>
          <p:nvSpPr>
            <p:cNvPr name="TextBox 4" id="4"/>
            <p:cNvSpPr txBox="true"/>
            <p:nvPr/>
          </p:nvSpPr>
          <p:spPr>
            <a:xfrm>
              <a:off x="0" y="-28575"/>
              <a:ext cx="4045274" cy="2287633"/>
            </a:xfrm>
            <a:prstGeom prst="rect">
              <a:avLst/>
            </a:prstGeom>
          </p:spPr>
          <p:txBody>
            <a:bodyPr anchor="ctr" rtlCol="false" tIns="50800" lIns="50800" bIns="50800" rIns="50800"/>
            <a:lstStyle/>
            <a:p>
              <a:pPr algn="ctr">
                <a:lnSpc>
                  <a:spcPts val="3380"/>
                </a:lnSpc>
              </a:pPr>
            </a:p>
          </p:txBody>
        </p:sp>
      </p:grpSp>
      <p:sp>
        <p:nvSpPr>
          <p:cNvPr name="Freeform 5" id="5"/>
          <p:cNvSpPr/>
          <p:nvPr/>
        </p:nvSpPr>
        <p:spPr>
          <a:xfrm flipH="false" flipV="false" rot="0">
            <a:off x="2144123" y="1787987"/>
            <a:ext cx="2101620" cy="1652398"/>
          </a:xfrm>
          <a:custGeom>
            <a:avLst/>
            <a:gdLst/>
            <a:ahLst/>
            <a:cxnLst/>
            <a:rect r="r" b="b" t="t" l="l"/>
            <a:pathLst>
              <a:path h="1652398" w="2101620">
                <a:moveTo>
                  <a:pt x="0" y="0"/>
                </a:moveTo>
                <a:lnTo>
                  <a:pt x="2101620" y="0"/>
                </a:lnTo>
                <a:lnTo>
                  <a:pt x="2101620" y="1652398"/>
                </a:lnTo>
                <a:lnTo>
                  <a:pt x="0" y="16523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2144123" y="1787987"/>
            <a:ext cx="14199963" cy="1652398"/>
            <a:chOff x="0" y="0"/>
            <a:chExt cx="18933284" cy="2203198"/>
          </a:xfrm>
        </p:grpSpPr>
        <p:grpSp>
          <p:nvGrpSpPr>
            <p:cNvPr name="Group 7" id="7"/>
            <p:cNvGrpSpPr/>
            <p:nvPr/>
          </p:nvGrpSpPr>
          <p:grpSpPr>
            <a:xfrm rot="0">
              <a:off x="866176" y="0"/>
              <a:ext cx="17200933" cy="2203198"/>
              <a:chOff x="0" y="0"/>
              <a:chExt cx="3828374" cy="490361"/>
            </a:xfrm>
          </p:grpSpPr>
          <p:sp>
            <p:nvSpPr>
              <p:cNvPr name="Freeform 8" id="8"/>
              <p:cNvSpPr/>
              <p:nvPr/>
            </p:nvSpPr>
            <p:spPr>
              <a:xfrm flipH="false" flipV="false" rot="0">
                <a:off x="0" y="0"/>
                <a:ext cx="3828374" cy="490361"/>
              </a:xfrm>
              <a:custGeom>
                <a:avLst/>
                <a:gdLst/>
                <a:ahLst/>
                <a:cxnLst/>
                <a:rect r="r" b="b" t="t" l="l"/>
                <a:pathLst>
                  <a:path h="490361" w="3828374">
                    <a:moveTo>
                      <a:pt x="3625174" y="0"/>
                    </a:moveTo>
                    <a:cubicBezTo>
                      <a:pt x="3737398" y="0"/>
                      <a:pt x="3828374" y="109771"/>
                      <a:pt x="3828374" y="245180"/>
                    </a:cubicBezTo>
                    <a:cubicBezTo>
                      <a:pt x="3828374" y="380590"/>
                      <a:pt x="3737398" y="490361"/>
                      <a:pt x="3625174" y="490361"/>
                    </a:cubicBezTo>
                    <a:lnTo>
                      <a:pt x="203200" y="490361"/>
                    </a:lnTo>
                    <a:cubicBezTo>
                      <a:pt x="90976" y="490361"/>
                      <a:pt x="0" y="380590"/>
                      <a:pt x="0" y="245180"/>
                    </a:cubicBezTo>
                    <a:cubicBezTo>
                      <a:pt x="0" y="109771"/>
                      <a:pt x="90976" y="0"/>
                      <a:pt x="203200" y="0"/>
                    </a:cubicBezTo>
                    <a:close/>
                  </a:path>
                </a:pathLst>
              </a:custGeom>
              <a:solidFill>
                <a:srgbClr val="D12E03"/>
              </a:solidFill>
            </p:spPr>
          </p:sp>
          <p:sp>
            <p:nvSpPr>
              <p:cNvPr name="TextBox 9" id="9"/>
              <p:cNvSpPr txBox="true"/>
              <p:nvPr/>
            </p:nvSpPr>
            <p:spPr>
              <a:xfrm>
                <a:off x="0" y="-57150"/>
                <a:ext cx="3828374" cy="547511"/>
              </a:xfrm>
              <a:prstGeom prst="rect">
                <a:avLst/>
              </a:prstGeom>
            </p:spPr>
            <p:txBody>
              <a:bodyPr anchor="ctr" rtlCol="false" tIns="50800" lIns="50800" bIns="50800" rIns="50800"/>
              <a:lstStyle/>
              <a:p>
                <a:pPr algn="ctr">
                  <a:lnSpc>
                    <a:spcPts val="7280"/>
                  </a:lnSpc>
                </a:pPr>
              </a:p>
            </p:txBody>
          </p:sp>
        </p:grpSp>
        <p:sp>
          <p:nvSpPr>
            <p:cNvPr name="TextBox 10" id="10"/>
            <p:cNvSpPr txBox="true"/>
            <p:nvPr/>
          </p:nvSpPr>
          <p:spPr>
            <a:xfrm rot="0">
              <a:off x="0" y="350344"/>
              <a:ext cx="18933284" cy="1104900"/>
            </a:xfrm>
            <a:prstGeom prst="rect">
              <a:avLst/>
            </a:prstGeom>
          </p:spPr>
          <p:txBody>
            <a:bodyPr anchor="t" rtlCol="false" tIns="0" lIns="0" bIns="0" rIns="0">
              <a:spAutoFit/>
            </a:bodyPr>
            <a:lstStyle/>
            <a:p>
              <a:pPr algn="ctr" marL="0" indent="0" lvl="0">
                <a:lnSpc>
                  <a:spcPts val="6599"/>
                </a:lnSpc>
                <a:spcBef>
                  <a:spcPct val="0"/>
                </a:spcBef>
              </a:pPr>
              <a:r>
                <a:rPr lang="en-US" sz="5499" spc="335">
                  <a:solidFill>
                    <a:srgbClr val="F4F5F6"/>
                  </a:solidFill>
                  <a:latin typeface="Loubag Bold"/>
                </a:rPr>
                <a:t>A FEW IMPORTANT COMMANDS</a:t>
              </a:r>
            </a:p>
          </p:txBody>
        </p:sp>
      </p:grpSp>
      <p:sp>
        <p:nvSpPr>
          <p:cNvPr name="TextBox 11" id="11"/>
          <p:cNvSpPr txBox="true"/>
          <p:nvPr/>
        </p:nvSpPr>
        <p:spPr>
          <a:xfrm rot="0">
            <a:off x="2144123" y="3822832"/>
            <a:ext cx="14461616" cy="1180465"/>
          </a:xfrm>
          <a:prstGeom prst="rect">
            <a:avLst/>
          </a:prstGeom>
        </p:spPr>
        <p:txBody>
          <a:bodyPr anchor="t" rtlCol="false" tIns="0" lIns="0" bIns="0" rIns="0">
            <a:spAutoFit/>
          </a:bodyPr>
          <a:lstStyle/>
          <a:p>
            <a:pPr algn="ctr">
              <a:lnSpc>
                <a:spcPts val="4759"/>
              </a:lnSpc>
            </a:pPr>
            <a:r>
              <a:rPr lang="en-US" sz="3399">
                <a:solidFill>
                  <a:srgbClr val="E8A0FD"/>
                </a:solidFill>
                <a:latin typeface="Canva Sans"/>
              </a:rPr>
              <a:t>ECHO:The echo command in Bash is used to display a line of text or variables to the terminal or into a file.</a:t>
            </a:r>
          </a:p>
        </p:txBody>
      </p:sp>
      <p:sp>
        <p:nvSpPr>
          <p:cNvPr name="TextBox 12" id="12"/>
          <p:cNvSpPr txBox="true"/>
          <p:nvPr/>
        </p:nvSpPr>
        <p:spPr>
          <a:xfrm rot="0">
            <a:off x="1464300" y="5976669"/>
            <a:ext cx="15141439" cy="2380615"/>
          </a:xfrm>
          <a:prstGeom prst="rect">
            <a:avLst/>
          </a:prstGeom>
        </p:spPr>
        <p:txBody>
          <a:bodyPr anchor="t" rtlCol="false" tIns="0" lIns="0" bIns="0" rIns="0">
            <a:spAutoFit/>
          </a:bodyPr>
          <a:lstStyle/>
          <a:p>
            <a:pPr algn="ctr">
              <a:lnSpc>
                <a:spcPts val="4759"/>
              </a:lnSpc>
            </a:pPr>
            <a:r>
              <a:rPr lang="en-US" sz="3399">
                <a:solidFill>
                  <a:srgbClr val="22991F"/>
                </a:solidFill>
                <a:latin typeface="Canva Sans"/>
              </a:rPr>
              <a:t>READ:The read command in Bash is a built-in utility that reads a line of text from standard input (stdin). It’s commonly used to read user input in scripts. The command reads a line and splits it into words, which are then assigned to variables.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4F5F6"/>
        </a:solidFill>
      </p:bgPr>
    </p:bg>
    <p:spTree>
      <p:nvGrpSpPr>
        <p:cNvPr id="1" name=""/>
        <p:cNvGrpSpPr/>
        <p:nvPr/>
      </p:nvGrpSpPr>
      <p:grpSpPr>
        <a:xfrm>
          <a:off x="0" y="0"/>
          <a:ext cx="0" cy="0"/>
          <a:chOff x="0" y="0"/>
          <a:chExt cx="0" cy="0"/>
        </a:xfrm>
      </p:grpSpPr>
      <p:sp>
        <p:nvSpPr>
          <p:cNvPr name="TextBox 2" id="2"/>
          <p:cNvSpPr txBox="true"/>
          <p:nvPr/>
        </p:nvSpPr>
        <p:spPr>
          <a:xfrm rot="0">
            <a:off x="560685" y="387795"/>
            <a:ext cx="16526732" cy="1074628"/>
          </a:xfrm>
          <a:prstGeom prst="rect">
            <a:avLst/>
          </a:prstGeom>
        </p:spPr>
        <p:txBody>
          <a:bodyPr anchor="t" rtlCol="false" tIns="0" lIns="0" bIns="0" rIns="0">
            <a:spAutoFit/>
          </a:bodyPr>
          <a:lstStyle/>
          <a:p>
            <a:pPr>
              <a:lnSpc>
                <a:spcPts val="4293"/>
              </a:lnSpc>
              <a:spcBef>
                <a:spcPct val="0"/>
              </a:spcBef>
            </a:pPr>
            <a:r>
              <a:rPr lang="en-US" sz="3066">
                <a:solidFill>
                  <a:srgbClr val="FF3131"/>
                </a:solidFill>
                <a:latin typeface="Roboto"/>
              </a:rPr>
              <a:t> </a:t>
            </a:r>
            <a:r>
              <a:rPr lang="en-US" sz="3066">
                <a:solidFill>
                  <a:srgbClr val="FF3131"/>
                </a:solidFill>
                <a:latin typeface="Roboto"/>
                <a:hlinkClick r:id="rId2" tooltip="https://phoenixnap.com/kb/bash-read"/>
              </a:rPr>
              <a:t>The </a:t>
            </a:r>
            <a:r>
              <a:rPr lang="en-US" sz="3066">
                <a:solidFill>
                  <a:srgbClr val="FF3131"/>
                </a:solidFill>
                <a:latin typeface="Roboto Medium"/>
                <a:hlinkClick r:id="rId3" tooltip="https://phoenixnap.com/kb/bash-read"/>
              </a:rPr>
              <a:t>read</a:t>
            </a:r>
            <a:r>
              <a:rPr lang="en-US" sz="3066">
                <a:solidFill>
                  <a:srgbClr val="FF3131"/>
                </a:solidFill>
                <a:latin typeface="Roboto"/>
                <a:hlinkClick r:id="rId4" tooltip="https://phoenixnap.com/kb/bash-read"/>
              </a:rPr>
              <a:t> command also comes with options to control its behavior, such as -r to prevent backslash escapes from being interpreted</a:t>
            </a:r>
            <a:r>
              <a:rPr lang="en-US" sz="3066">
                <a:solidFill>
                  <a:srgbClr val="FF3131"/>
                </a:solidFill>
                <a:latin typeface="Roboto"/>
              </a:rPr>
              <a:t>.</a:t>
            </a:r>
          </a:p>
        </p:txBody>
      </p:sp>
      <p:sp>
        <p:nvSpPr>
          <p:cNvPr name="TextBox 3" id="3"/>
          <p:cNvSpPr txBox="true"/>
          <p:nvPr/>
        </p:nvSpPr>
        <p:spPr>
          <a:xfrm rot="0">
            <a:off x="405800" y="2273696"/>
            <a:ext cx="17659386" cy="2380615"/>
          </a:xfrm>
          <a:prstGeom prst="rect">
            <a:avLst/>
          </a:prstGeom>
        </p:spPr>
        <p:txBody>
          <a:bodyPr anchor="t" rtlCol="false" tIns="0" lIns="0" bIns="0" rIns="0">
            <a:spAutoFit/>
          </a:bodyPr>
          <a:lstStyle/>
          <a:p>
            <a:pPr algn="ctr">
              <a:lnSpc>
                <a:spcPts val="4759"/>
              </a:lnSpc>
            </a:pPr>
            <a:r>
              <a:rPr lang="en-US" sz="3399">
                <a:solidFill>
                  <a:srgbClr val="F4A100"/>
                </a:solidFill>
                <a:latin typeface="Canva Sans"/>
              </a:rPr>
              <a:t>&lt;&lt; Command: In Bash, the </a:t>
            </a:r>
            <a:r>
              <a:rPr lang="en-US" sz="3399">
                <a:solidFill>
                  <a:srgbClr val="F4A100"/>
                </a:solidFill>
                <a:latin typeface="Canva Sans Medium"/>
              </a:rPr>
              <a:t>&lt;&lt;</a:t>
            </a:r>
            <a:r>
              <a:rPr lang="en-US" sz="3399">
                <a:solidFill>
                  <a:srgbClr val="F4A100"/>
                </a:solidFill>
                <a:latin typeface="Canva Sans"/>
              </a:rPr>
              <a:t> is used as a </a:t>
            </a:r>
            <a:r>
              <a:rPr lang="en-US" sz="3399">
                <a:solidFill>
                  <a:srgbClr val="F4A100"/>
                </a:solidFill>
                <a:latin typeface="Canva Sans Bold"/>
              </a:rPr>
              <a:t>here document</a:t>
            </a:r>
            <a:r>
              <a:rPr lang="en-US" sz="3399">
                <a:solidFill>
                  <a:srgbClr val="F4A100"/>
                </a:solidFill>
                <a:latin typeface="Canva Sans"/>
              </a:rPr>
              <a:t> delimiter. It allows you to specify a string that will be used as input to a command, effectively allowing you to provide multi-line input. This is particularly useful for running a command that requires multiple lines of input or for embedding a block of text within a shell script</a:t>
            </a:r>
            <a:r>
              <a:rPr lang="en-US" sz="3399">
                <a:solidFill>
                  <a:srgbClr val="17161C"/>
                </a:solidFill>
                <a:latin typeface="Canva Sans"/>
              </a:rPr>
              <a:t>. </a:t>
            </a:r>
          </a:p>
        </p:txBody>
      </p:sp>
      <p:sp>
        <p:nvSpPr>
          <p:cNvPr name="TextBox 4" id="4"/>
          <p:cNvSpPr txBox="true"/>
          <p:nvPr/>
        </p:nvSpPr>
        <p:spPr>
          <a:xfrm rot="0">
            <a:off x="314307" y="5463936"/>
            <a:ext cx="17659386" cy="3580765"/>
          </a:xfrm>
          <a:prstGeom prst="rect">
            <a:avLst/>
          </a:prstGeom>
        </p:spPr>
        <p:txBody>
          <a:bodyPr anchor="t" rtlCol="false" tIns="0" lIns="0" bIns="0" rIns="0">
            <a:spAutoFit/>
          </a:bodyPr>
          <a:lstStyle/>
          <a:p>
            <a:pPr>
              <a:lnSpc>
                <a:spcPts val="4759"/>
              </a:lnSpc>
            </a:pPr>
            <a:r>
              <a:rPr lang="en-US" sz="3399">
                <a:solidFill>
                  <a:srgbClr val="DFA19F"/>
                </a:solidFill>
                <a:latin typeface="Canva Sans"/>
              </a:rPr>
              <a:t>Sample Code :</a:t>
            </a:r>
          </a:p>
          <a:p>
            <a:pPr>
              <a:lnSpc>
                <a:spcPts val="4759"/>
              </a:lnSpc>
            </a:pPr>
            <a:r>
              <a:rPr lang="en-US" sz="3399">
                <a:solidFill>
                  <a:srgbClr val="DFA19F"/>
                </a:solidFill>
                <a:latin typeface="Canva Sans"/>
              </a:rPr>
              <a:t>while read line</a:t>
            </a:r>
          </a:p>
          <a:p>
            <a:pPr>
              <a:lnSpc>
                <a:spcPts val="4759"/>
              </a:lnSpc>
            </a:pPr>
            <a:r>
              <a:rPr lang="en-US" sz="3399">
                <a:solidFill>
                  <a:srgbClr val="DFA19F"/>
                </a:solidFill>
                <a:latin typeface="Canva Sans"/>
              </a:rPr>
              <a:t>do</a:t>
            </a:r>
          </a:p>
          <a:p>
            <a:pPr>
              <a:lnSpc>
                <a:spcPts val="4759"/>
              </a:lnSpc>
            </a:pPr>
            <a:r>
              <a:rPr lang="en-US" sz="3399">
                <a:solidFill>
                  <a:srgbClr val="DFA19F"/>
                </a:solidFill>
                <a:latin typeface="Canva Sans"/>
              </a:rPr>
              <a:t>echo $line</a:t>
            </a:r>
          </a:p>
          <a:p>
            <a:pPr>
              <a:lnSpc>
                <a:spcPts val="4759"/>
              </a:lnSpc>
            </a:pPr>
            <a:r>
              <a:rPr lang="en-US" sz="3399">
                <a:solidFill>
                  <a:srgbClr val="DFA19F"/>
                </a:solidFill>
                <a:latin typeface="Canva Sans"/>
              </a:rPr>
              <a:t>done &lt; input.txt</a:t>
            </a:r>
          </a:p>
          <a:p>
            <a:pPr>
              <a:lnSpc>
                <a:spcPts val="4759"/>
              </a:lnSpc>
            </a:pP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FFFCF7"/>
        </a:solidFill>
      </p:bgPr>
    </p:bg>
    <p:spTree>
      <p:nvGrpSpPr>
        <p:cNvPr id="1" name=""/>
        <p:cNvGrpSpPr/>
        <p:nvPr/>
      </p:nvGrpSpPr>
      <p:grpSpPr>
        <a:xfrm>
          <a:off x="0" y="0"/>
          <a:ext cx="0" cy="0"/>
          <a:chOff x="0" y="0"/>
          <a:chExt cx="0" cy="0"/>
        </a:xfrm>
      </p:grpSpPr>
      <p:sp>
        <p:nvSpPr>
          <p:cNvPr name="TextBox 2" id="2"/>
          <p:cNvSpPr txBox="true"/>
          <p:nvPr/>
        </p:nvSpPr>
        <p:spPr>
          <a:xfrm rot="0">
            <a:off x="0" y="405130"/>
            <a:ext cx="17048627" cy="1180465"/>
          </a:xfrm>
          <a:prstGeom prst="rect">
            <a:avLst/>
          </a:prstGeom>
        </p:spPr>
        <p:txBody>
          <a:bodyPr anchor="t" rtlCol="false" tIns="0" lIns="0" bIns="0" rIns="0">
            <a:spAutoFit/>
          </a:bodyPr>
          <a:lstStyle/>
          <a:p>
            <a:pPr algn="ctr">
              <a:lnSpc>
                <a:spcPts val="4759"/>
              </a:lnSpc>
            </a:pPr>
            <a:r>
              <a:rPr lang="en-US" sz="3399">
                <a:solidFill>
                  <a:srgbClr val="22991F"/>
                </a:solidFill>
                <a:latin typeface="Canva Sans"/>
              </a:rPr>
              <a:t>Positional Arguments: In a bash script or function, $1 denotes the initial argument passed, $2 denotes the second argument passed, and so forth.</a:t>
            </a:r>
          </a:p>
        </p:txBody>
      </p:sp>
      <p:sp>
        <p:nvSpPr>
          <p:cNvPr name="TextBox 3" id="3"/>
          <p:cNvSpPr txBox="true"/>
          <p:nvPr/>
        </p:nvSpPr>
        <p:spPr>
          <a:xfrm rot="0">
            <a:off x="446540" y="2721840"/>
            <a:ext cx="17517141" cy="580390"/>
          </a:xfrm>
          <a:prstGeom prst="rect">
            <a:avLst/>
          </a:prstGeom>
        </p:spPr>
        <p:txBody>
          <a:bodyPr anchor="t" rtlCol="false" tIns="0" lIns="0" bIns="0" rIns="0">
            <a:spAutoFit/>
          </a:bodyPr>
          <a:lstStyle/>
          <a:p>
            <a:pPr>
              <a:lnSpc>
                <a:spcPts val="4759"/>
              </a:lnSpc>
            </a:pPr>
            <a:r>
              <a:rPr lang="en-US" sz="3399">
                <a:solidFill>
                  <a:srgbClr val="3B3B3B"/>
                </a:solidFill>
                <a:latin typeface="Canva Sans"/>
              </a:rPr>
              <a:t>Cat: Concatenate and print the contents of a file.</a:t>
            </a:r>
          </a:p>
        </p:txBody>
      </p:sp>
      <p:sp>
        <p:nvSpPr>
          <p:cNvPr name="TextBox 4" id="4"/>
          <p:cNvSpPr txBox="true"/>
          <p:nvPr/>
        </p:nvSpPr>
        <p:spPr>
          <a:xfrm rot="0">
            <a:off x="385429" y="3724439"/>
            <a:ext cx="17517141" cy="4780915"/>
          </a:xfrm>
          <a:prstGeom prst="rect">
            <a:avLst/>
          </a:prstGeom>
        </p:spPr>
        <p:txBody>
          <a:bodyPr anchor="t" rtlCol="false" tIns="0" lIns="0" bIns="0" rIns="0">
            <a:spAutoFit/>
          </a:bodyPr>
          <a:lstStyle/>
          <a:p>
            <a:pPr>
              <a:lnSpc>
                <a:spcPts val="4759"/>
              </a:lnSpc>
            </a:pPr>
            <a:r>
              <a:rPr lang="en-US" sz="3399">
                <a:solidFill>
                  <a:srgbClr val="FF3131"/>
                </a:solidFill>
                <a:latin typeface="Canva Sans"/>
              </a:rPr>
              <a:t>An example of loop(While Loop):</a:t>
            </a:r>
          </a:p>
          <a:p>
            <a:pPr>
              <a:lnSpc>
                <a:spcPts val="4759"/>
              </a:lnSpc>
            </a:pPr>
          </a:p>
          <a:p>
            <a:pPr>
              <a:lnSpc>
                <a:spcPts val="4759"/>
              </a:lnSpc>
            </a:pPr>
            <a:r>
              <a:rPr lang="en-US" sz="3399">
                <a:solidFill>
                  <a:srgbClr val="FF3131"/>
                </a:solidFill>
                <a:latin typeface="Canva Sans"/>
              </a:rPr>
              <a:t>#!/bin/bash</a:t>
            </a:r>
          </a:p>
          <a:p>
            <a:pPr>
              <a:lnSpc>
                <a:spcPts val="4759"/>
              </a:lnSpc>
            </a:pPr>
            <a:r>
              <a:rPr lang="en-US" sz="3399">
                <a:solidFill>
                  <a:srgbClr val="FF3131"/>
                </a:solidFill>
                <a:latin typeface="Canva Sans"/>
              </a:rPr>
              <a:t>i=1</a:t>
            </a:r>
          </a:p>
          <a:p>
            <a:pPr>
              <a:lnSpc>
                <a:spcPts val="4759"/>
              </a:lnSpc>
            </a:pPr>
            <a:r>
              <a:rPr lang="en-US" sz="3399">
                <a:solidFill>
                  <a:srgbClr val="FF3131"/>
                </a:solidFill>
                <a:latin typeface="Canva Sans"/>
              </a:rPr>
              <a:t>while [[ $i -le 10 ]] ; do</a:t>
            </a:r>
          </a:p>
          <a:p>
            <a:pPr>
              <a:lnSpc>
                <a:spcPts val="4759"/>
              </a:lnSpc>
            </a:pPr>
            <a:r>
              <a:rPr lang="en-US" sz="3399">
                <a:solidFill>
                  <a:srgbClr val="FF3131"/>
                </a:solidFill>
                <a:latin typeface="Canva Sans"/>
              </a:rPr>
              <a:t>echo "$i"(( i += 1 ))</a:t>
            </a:r>
          </a:p>
          <a:p>
            <a:pPr>
              <a:lnSpc>
                <a:spcPts val="4759"/>
              </a:lnSpc>
            </a:pPr>
            <a:r>
              <a:rPr lang="en-US" sz="3399">
                <a:solidFill>
                  <a:srgbClr val="FF3131"/>
                </a:solidFill>
                <a:latin typeface="Canva Sans"/>
              </a:rPr>
              <a:t>done</a:t>
            </a:r>
          </a:p>
          <a:p>
            <a:pPr algn="ctr">
              <a:lnSpc>
                <a:spcPts val="4759"/>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E6EFF4"/>
        </a:solidFill>
      </p:bgPr>
    </p:bg>
    <p:spTree>
      <p:nvGrpSpPr>
        <p:cNvPr id="1" name=""/>
        <p:cNvGrpSpPr/>
        <p:nvPr/>
      </p:nvGrpSpPr>
      <p:grpSpPr>
        <a:xfrm>
          <a:off x="0" y="0"/>
          <a:ext cx="0" cy="0"/>
          <a:chOff x="0" y="0"/>
          <a:chExt cx="0" cy="0"/>
        </a:xfrm>
      </p:grpSpPr>
      <p:sp>
        <p:nvSpPr>
          <p:cNvPr name="TextBox 2" id="2"/>
          <p:cNvSpPr txBox="true"/>
          <p:nvPr/>
        </p:nvSpPr>
        <p:spPr>
          <a:xfrm rot="0">
            <a:off x="344689" y="448310"/>
            <a:ext cx="17802324" cy="1180465"/>
          </a:xfrm>
          <a:prstGeom prst="rect">
            <a:avLst/>
          </a:prstGeom>
        </p:spPr>
        <p:txBody>
          <a:bodyPr anchor="t" rtlCol="false" tIns="0" lIns="0" bIns="0" rIns="0">
            <a:spAutoFit/>
          </a:bodyPr>
          <a:lstStyle/>
          <a:p>
            <a:pPr algn="ctr">
              <a:lnSpc>
                <a:spcPts val="4759"/>
              </a:lnSpc>
            </a:pPr>
            <a:r>
              <a:rPr lang="en-US" sz="3399">
                <a:solidFill>
                  <a:srgbClr val="5E17EB"/>
                </a:solidFill>
                <a:latin typeface="Canva Sans"/>
              </a:rPr>
              <a:t>Pipe: A "pipe" chains commands together. It takes the output from one command and feeds it to the next as input.</a:t>
            </a:r>
          </a:p>
        </p:txBody>
      </p:sp>
      <p:sp>
        <p:nvSpPr>
          <p:cNvPr name="TextBox 3" id="3"/>
          <p:cNvSpPr txBox="true"/>
          <p:nvPr/>
        </p:nvSpPr>
        <p:spPr>
          <a:xfrm rot="0">
            <a:off x="242838" y="2275056"/>
            <a:ext cx="17802324" cy="1180465"/>
          </a:xfrm>
          <a:prstGeom prst="rect">
            <a:avLst/>
          </a:prstGeom>
        </p:spPr>
        <p:txBody>
          <a:bodyPr anchor="t" rtlCol="false" tIns="0" lIns="0" bIns="0" rIns="0">
            <a:spAutoFit/>
          </a:bodyPr>
          <a:lstStyle/>
          <a:p>
            <a:pPr algn="ctr">
              <a:lnSpc>
                <a:spcPts val="4759"/>
              </a:lnSpc>
            </a:pPr>
            <a:r>
              <a:rPr lang="en-US" sz="3399">
                <a:solidFill>
                  <a:srgbClr val="EFC136"/>
                </a:solidFill>
                <a:latin typeface="Canva Sans"/>
              </a:rPr>
              <a:t>IFS:  IFS is a special variable in Bash which is used to control the field separator for hyphenation and line parsing.</a:t>
            </a:r>
          </a:p>
        </p:txBody>
      </p:sp>
      <p:sp>
        <p:nvSpPr>
          <p:cNvPr name="TextBox 4" id="4"/>
          <p:cNvSpPr txBox="true"/>
          <p:nvPr/>
        </p:nvSpPr>
        <p:spPr>
          <a:xfrm rot="0">
            <a:off x="242838" y="4103221"/>
            <a:ext cx="17802324" cy="1780540"/>
          </a:xfrm>
          <a:prstGeom prst="rect">
            <a:avLst/>
          </a:prstGeom>
        </p:spPr>
        <p:txBody>
          <a:bodyPr anchor="t" rtlCol="false" tIns="0" lIns="0" bIns="0" rIns="0">
            <a:spAutoFit/>
          </a:bodyPr>
          <a:lstStyle/>
          <a:p>
            <a:pPr algn="ctr">
              <a:lnSpc>
                <a:spcPts val="4759"/>
              </a:lnSpc>
            </a:pPr>
            <a:r>
              <a:rPr lang="en-US" sz="3399">
                <a:solidFill>
                  <a:srgbClr val="FF3131"/>
                </a:solidFill>
                <a:latin typeface="Canva Sans"/>
              </a:rPr>
              <a:t>Tail:The tail command, as the name implies, prints the last N number of data of the given input. By default, it prints the last 10 lines of the specified files.Use the -n option to print a different number of lines instead of the default ten.</a:t>
            </a:r>
          </a:p>
        </p:txBody>
      </p:sp>
      <p:sp>
        <p:nvSpPr>
          <p:cNvPr name="TextBox 5" id="5"/>
          <p:cNvSpPr txBox="true"/>
          <p:nvPr/>
        </p:nvSpPr>
        <p:spPr>
          <a:xfrm rot="0">
            <a:off x="242838" y="6449581"/>
            <a:ext cx="17904175" cy="2980690"/>
          </a:xfrm>
          <a:prstGeom prst="rect">
            <a:avLst/>
          </a:prstGeom>
        </p:spPr>
        <p:txBody>
          <a:bodyPr anchor="t" rtlCol="false" tIns="0" lIns="0" bIns="0" rIns="0">
            <a:spAutoFit/>
          </a:bodyPr>
          <a:lstStyle/>
          <a:p>
            <a:pPr>
              <a:lnSpc>
                <a:spcPts val="4759"/>
              </a:lnSpc>
            </a:pPr>
            <a:r>
              <a:rPr lang="en-US" sz="3399">
                <a:solidFill>
                  <a:srgbClr val="22991F"/>
                </a:solidFill>
                <a:latin typeface="Canva Sans"/>
              </a:rPr>
              <a:t>Example:</a:t>
            </a:r>
          </a:p>
          <a:p>
            <a:pPr>
              <a:lnSpc>
                <a:spcPts val="4759"/>
              </a:lnSpc>
            </a:pPr>
            <a:r>
              <a:rPr lang="en-US" sz="3399">
                <a:solidFill>
                  <a:srgbClr val="22991F"/>
                </a:solidFill>
                <a:latin typeface="Canva Sans"/>
              </a:rPr>
              <a:t> while IFS="," read -r name </a:t>
            </a:r>
          </a:p>
          <a:p>
            <a:pPr>
              <a:lnSpc>
                <a:spcPts val="4759"/>
              </a:lnSpc>
            </a:pPr>
            <a:r>
              <a:rPr lang="en-US" sz="3399">
                <a:solidFill>
                  <a:srgbClr val="22991F"/>
                </a:solidFill>
                <a:latin typeface="Canva Sans"/>
              </a:rPr>
              <a:t> </a:t>
            </a:r>
            <a:r>
              <a:rPr lang="en-US" sz="3399">
                <a:solidFill>
                  <a:srgbClr val="22991F"/>
                </a:solidFill>
                <a:latin typeface="Canva Sans"/>
              </a:rPr>
              <a:t>do</a:t>
            </a:r>
          </a:p>
          <a:p>
            <a:pPr>
              <a:lnSpc>
                <a:spcPts val="4759"/>
              </a:lnSpc>
            </a:pPr>
            <a:r>
              <a:rPr lang="en-US" sz="3399">
                <a:solidFill>
                  <a:srgbClr val="22991F"/>
                </a:solidFill>
                <a:latin typeface="Canva Sans"/>
              </a:rPr>
              <a:t>        echo "Name: $name"</a:t>
            </a:r>
          </a:p>
          <a:p>
            <a:pPr>
              <a:lnSpc>
                <a:spcPts val="4759"/>
              </a:lnSpc>
              <a:spcBef>
                <a:spcPct val="0"/>
              </a:spcBef>
            </a:pPr>
            <a:r>
              <a:rPr lang="en-US" sz="3399">
                <a:solidFill>
                  <a:srgbClr val="22991F"/>
                </a:solidFill>
                <a:latin typeface="Canva Sans"/>
              </a:rPr>
              <a:t>  done &lt; &lt;(tail -n +2 koss.csv)</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3886AD"/>
        </a:solidFill>
      </p:bgPr>
    </p:bg>
    <p:spTree>
      <p:nvGrpSpPr>
        <p:cNvPr id="1" name=""/>
        <p:cNvGrpSpPr/>
        <p:nvPr/>
      </p:nvGrpSpPr>
      <p:grpSpPr>
        <a:xfrm>
          <a:off x="0" y="0"/>
          <a:ext cx="0" cy="0"/>
          <a:chOff x="0" y="0"/>
          <a:chExt cx="0" cy="0"/>
        </a:xfrm>
      </p:grpSpPr>
      <p:sp>
        <p:nvSpPr>
          <p:cNvPr name="AutoShape 2" id="2"/>
          <p:cNvSpPr/>
          <p:nvPr/>
        </p:nvSpPr>
        <p:spPr>
          <a:xfrm rot="5400000">
            <a:off x="2798982" y="9355847"/>
            <a:ext cx="929773" cy="932534"/>
          </a:xfrm>
          <a:prstGeom prst="rect">
            <a:avLst/>
          </a:prstGeom>
          <a:solidFill>
            <a:srgbClr val="F4A100"/>
          </a:solidFill>
        </p:spPr>
      </p:sp>
      <p:sp>
        <p:nvSpPr>
          <p:cNvPr name="AutoShape 3" id="3"/>
          <p:cNvSpPr/>
          <p:nvPr/>
        </p:nvSpPr>
        <p:spPr>
          <a:xfrm rot="-5400000">
            <a:off x="14559245" y="-1380"/>
            <a:ext cx="929773" cy="932534"/>
          </a:xfrm>
          <a:prstGeom prst="rect">
            <a:avLst/>
          </a:prstGeom>
          <a:solidFill>
            <a:srgbClr val="F4A100"/>
          </a:solidFill>
        </p:spPr>
      </p:sp>
      <p:sp>
        <p:nvSpPr>
          <p:cNvPr name="AutoShape 4" id="4"/>
          <p:cNvSpPr/>
          <p:nvPr/>
        </p:nvSpPr>
        <p:spPr>
          <a:xfrm rot="5400000">
            <a:off x="1866448" y="8426074"/>
            <a:ext cx="929773" cy="932534"/>
          </a:xfrm>
          <a:prstGeom prst="rect">
            <a:avLst/>
          </a:prstGeom>
          <a:solidFill>
            <a:srgbClr val="EFC136"/>
          </a:solidFill>
        </p:spPr>
      </p:sp>
      <p:sp>
        <p:nvSpPr>
          <p:cNvPr name="AutoShape 5" id="5"/>
          <p:cNvSpPr/>
          <p:nvPr/>
        </p:nvSpPr>
        <p:spPr>
          <a:xfrm rot="-5400000">
            <a:off x="15491779" y="928392"/>
            <a:ext cx="929773" cy="932534"/>
          </a:xfrm>
          <a:prstGeom prst="rect">
            <a:avLst/>
          </a:prstGeom>
          <a:solidFill>
            <a:srgbClr val="EFC136"/>
          </a:solidFill>
        </p:spPr>
      </p:sp>
      <p:sp>
        <p:nvSpPr>
          <p:cNvPr name="AutoShape 6" id="6"/>
          <p:cNvSpPr/>
          <p:nvPr/>
        </p:nvSpPr>
        <p:spPr>
          <a:xfrm rot="5400000">
            <a:off x="933914" y="7496301"/>
            <a:ext cx="929773" cy="932534"/>
          </a:xfrm>
          <a:prstGeom prst="rect">
            <a:avLst/>
          </a:prstGeom>
          <a:solidFill>
            <a:srgbClr val="FADB7A"/>
          </a:solidFill>
        </p:spPr>
      </p:sp>
      <p:sp>
        <p:nvSpPr>
          <p:cNvPr name="AutoShape 7" id="7"/>
          <p:cNvSpPr/>
          <p:nvPr/>
        </p:nvSpPr>
        <p:spPr>
          <a:xfrm rot="-5400000">
            <a:off x="16424313" y="1858165"/>
            <a:ext cx="929773" cy="932534"/>
          </a:xfrm>
          <a:prstGeom prst="rect">
            <a:avLst/>
          </a:prstGeom>
          <a:solidFill>
            <a:srgbClr val="FADB7A"/>
          </a:solidFill>
        </p:spPr>
      </p:sp>
      <p:sp>
        <p:nvSpPr>
          <p:cNvPr name="AutoShape 8" id="8"/>
          <p:cNvSpPr/>
          <p:nvPr/>
        </p:nvSpPr>
        <p:spPr>
          <a:xfrm rot="5400000">
            <a:off x="1380" y="6566528"/>
            <a:ext cx="929773" cy="932534"/>
          </a:xfrm>
          <a:prstGeom prst="rect">
            <a:avLst/>
          </a:prstGeom>
          <a:solidFill>
            <a:srgbClr val="F4F4F4"/>
          </a:solidFill>
        </p:spPr>
      </p:sp>
      <p:sp>
        <p:nvSpPr>
          <p:cNvPr name="AutoShape 9" id="9"/>
          <p:cNvSpPr/>
          <p:nvPr/>
        </p:nvSpPr>
        <p:spPr>
          <a:xfrm rot="-5400000">
            <a:off x="17356847" y="2787938"/>
            <a:ext cx="929773" cy="932534"/>
          </a:xfrm>
          <a:prstGeom prst="rect">
            <a:avLst/>
          </a:prstGeom>
          <a:solidFill>
            <a:srgbClr val="F4F4F4"/>
          </a:solidFill>
        </p:spPr>
      </p:sp>
      <p:sp>
        <p:nvSpPr>
          <p:cNvPr name="AutoShape 10" id="10"/>
          <p:cNvSpPr/>
          <p:nvPr/>
        </p:nvSpPr>
        <p:spPr>
          <a:xfrm rot="5400000">
            <a:off x="1380" y="8426074"/>
            <a:ext cx="929773" cy="932534"/>
          </a:xfrm>
          <a:prstGeom prst="rect">
            <a:avLst/>
          </a:prstGeom>
          <a:solidFill>
            <a:srgbClr val="EFC136"/>
          </a:solidFill>
        </p:spPr>
      </p:sp>
      <p:sp>
        <p:nvSpPr>
          <p:cNvPr name="AutoShape 11" id="11"/>
          <p:cNvSpPr/>
          <p:nvPr/>
        </p:nvSpPr>
        <p:spPr>
          <a:xfrm rot="-5400000">
            <a:off x="17356847" y="928392"/>
            <a:ext cx="929773" cy="932534"/>
          </a:xfrm>
          <a:prstGeom prst="rect">
            <a:avLst/>
          </a:prstGeom>
          <a:solidFill>
            <a:srgbClr val="EFC136"/>
          </a:solidFill>
        </p:spPr>
      </p:sp>
      <p:sp>
        <p:nvSpPr>
          <p:cNvPr name="AutoShape 12" id="12"/>
          <p:cNvSpPr/>
          <p:nvPr/>
        </p:nvSpPr>
        <p:spPr>
          <a:xfrm rot="5400000">
            <a:off x="933914" y="9355847"/>
            <a:ext cx="929773" cy="932534"/>
          </a:xfrm>
          <a:prstGeom prst="rect">
            <a:avLst/>
          </a:prstGeom>
          <a:solidFill>
            <a:srgbClr val="F4A100"/>
          </a:solidFill>
        </p:spPr>
      </p:sp>
      <p:sp>
        <p:nvSpPr>
          <p:cNvPr name="AutoShape 13" id="13"/>
          <p:cNvSpPr/>
          <p:nvPr/>
        </p:nvSpPr>
        <p:spPr>
          <a:xfrm rot="-5400000">
            <a:off x="16424313" y="-1380"/>
            <a:ext cx="929773" cy="932534"/>
          </a:xfrm>
          <a:prstGeom prst="rect">
            <a:avLst/>
          </a:prstGeom>
          <a:solidFill>
            <a:srgbClr val="F4A100"/>
          </a:solidFill>
        </p:spPr>
      </p:sp>
      <p:sp>
        <p:nvSpPr>
          <p:cNvPr name="Freeform 14" id="14"/>
          <p:cNvSpPr/>
          <p:nvPr/>
        </p:nvSpPr>
        <p:spPr>
          <a:xfrm flipH="false" flipV="false" rot="0">
            <a:off x="1398801" y="6249537"/>
            <a:ext cx="16422932" cy="3822065"/>
          </a:xfrm>
          <a:custGeom>
            <a:avLst/>
            <a:gdLst/>
            <a:ahLst/>
            <a:cxnLst/>
            <a:rect r="r" b="b" t="t" l="l"/>
            <a:pathLst>
              <a:path h="3822065" w="16422932">
                <a:moveTo>
                  <a:pt x="0" y="0"/>
                </a:moveTo>
                <a:lnTo>
                  <a:pt x="16422932" y="0"/>
                </a:lnTo>
                <a:lnTo>
                  <a:pt x="16422932" y="3822065"/>
                </a:lnTo>
                <a:lnTo>
                  <a:pt x="0" y="3822065"/>
                </a:lnTo>
                <a:lnTo>
                  <a:pt x="0" y="0"/>
                </a:lnTo>
                <a:close/>
              </a:path>
            </a:pathLst>
          </a:custGeom>
          <a:blipFill>
            <a:blip r:embed="rId2"/>
            <a:stretch>
              <a:fillRect l="0" t="-6127" r="0" b="-5629"/>
            </a:stretch>
          </a:blipFill>
        </p:spPr>
      </p:sp>
      <p:sp>
        <p:nvSpPr>
          <p:cNvPr name="TextBox 15" id="15"/>
          <p:cNvSpPr txBox="true"/>
          <p:nvPr/>
        </p:nvSpPr>
        <p:spPr>
          <a:xfrm rot="0">
            <a:off x="1613574" y="150752"/>
            <a:ext cx="15645726" cy="1493604"/>
          </a:xfrm>
          <a:prstGeom prst="rect">
            <a:avLst/>
          </a:prstGeom>
        </p:spPr>
        <p:txBody>
          <a:bodyPr anchor="t" rtlCol="false" tIns="0" lIns="0" bIns="0" rIns="0">
            <a:spAutoFit/>
          </a:bodyPr>
          <a:lstStyle/>
          <a:p>
            <a:pPr algn="ctr">
              <a:lnSpc>
                <a:spcPts val="12175"/>
              </a:lnSpc>
            </a:pPr>
            <a:r>
              <a:rPr lang="en-US" sz="8696">
                <a:solidFill>
                  <a:srgbClr val="22991F"/>
                </a:solidFill>
                <a:latin typeface="Canva Sans Bold"/>
              </a:rPr>
              <a:t>What Is A CSV File ??</a:t>
            </a:r>
          </a:p>
        </p:txBody>
      </p:sp>
      <p:sp>
        <p:nvSpPr>
          <p:cNvPr name="TextBox 16" id="16"/>
          <p:cNvSpPr txBox="true"/>
          <p:nvPr/>
        </p:nvSpPr>
        <p:spPr>
          <a:xfrm rot="0">
            <a:off x="228608" y="2063181"/>
            <a:ext cx="17830784" cy="3916045"/>
          </a:xfrm>
          <a:prstGeom prst="rect">
            <a:avLst/>
          </a:prstGeom>
        </p:spPr>
        <p:txBody>
          <a:bodyPr anchor="t" rtlCol="false" tIns="0" lIns="0" bIns="0" rIns="0">
            <a:spAutoFit/>
          </a:bodyPr>
          <a:lstStyle/>
          <a:p>
            <a:pPr algn="ctr">
              <a:lnSpc>
                <a:spcPts val="5179"/>
              </a:lnSpc>
              <a:spcBef>
                <a:spcPct val="0"/>
              </a:spcBef>
            </a:pPr>
            <a:r>
              <a:rPr lang="en-US" sz="3699">
                <a:solidFill>
                  <a:srgbClr val="DFA19F"/>
                </a:solidFill>
                <a:latin typeface="Canva Sans Bold Italics"/>
              </a:rPr>
              <a:t>A Comma Separated Values (CSV) file is a plain text file that contains a list of data.They mostly use the comma character to separate (or delimit) data, but sometimes use other characters, like semicolons.A CSV file has a fairly simple structure. It's a list of data separated by commas. For example, let's say you have a few contacts in a contact manager, and you export them as a CSV file. You'd get a file containing text like this: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DAGA-ZztLWc</dc:identifier>
  <dcterms:modified xsi:type="dcterms:W3CDTF">2011-08-01T06:04:30Z</dcterms:modified>
  <cp:revision>1</cp:revision>
  <dc:title>BASH SHELL SCRIPTING</dc:title>
</cp:coreProperties>
</file>