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93" r:id="rId7"/>
    <p:sldId id="294" r:id="rId8"/>
    <p:sldId id="265" r:id="rId9"/>
    <p:sldId id="266" r:id="rId10"/>
    <p:sldId id="267" r:id="rId11"/>
    <p:sldId id="290" r:id="rId12"/>
    <p:sldId id="291"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7059DB9-F710-43EB-9E65-BB05633DE62A}" type="datetimeFigureOut">
              <a:rPr lang="en-IN" smtClean="0"/>
              <a:t>26-04-2022</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6668568-9E43-4921-8B5A-D1487CE9539B}" type="slidenum">
              <a:rPr lang="en-IN" smtClean="0"/>
              <a:t>‹#›</a:t>
            </a:fld>
            <a:endParaRPr lang="en-IN"/>
          </a:p>
        </p:txBody>
      </p:sp>
    </p:spTree>
    <p:extLst>
      <p:ext uri="{BB962C8B-B14F-4D97-AF65-F5344CB8AC3E}">
        <p14:creationId xmlns:p14="http://schemas.microsoft.com/office/powerpoint/2010/main" val="142631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668568-9E43-4921-8B5A-D1487CE9539B}" type="slidenum">
              <a:rPr lang="en-IN" smtClean="0"/>
              <a:t>2</a:t>
            </a:fld>
            <a:endParaRPr lang="en-IN"/>
          </a:p>
        </p:txBody>
      </p:sp>
    </p:spTree>
    <p:extLst>
      <p:ext uri="{BB962C8B-B14F-4D97-AF65-F5344CB8AC3E}">
        <p14:creationId xmlns:p14="http://schemas.microsoft.com/office/powerpoint/2010/main" val="159221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8239-32AE-4B33-9916-07573B103C1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7C9899D5-6141-4DBC-915F-E4D56D9788B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EC94EC-B514-4D43-954A-B38C9F6A8E95}"/>
              </a:ext>
            </a:extLst>
          </p:cNvPr>
          <p:cNvSpPr>
            <a:spLocks noGrp="1"/>
          </p:cNvSpPr>
          <p:nvPr>
            <p:ph type="dt" sz="half" idx="10"/>
          </p:nvPr>
        </p:nvSpPr>
        <p:spPr/>
        <p:txBody>
          <a:bodyPr/>
          <a:lstStyle/>
          <a:p>
            <a:fld id="{1D8BD707-D9CF-40AE-B4C6-C98DA3205C09}" type="datetimeFigureOut">
              <a:rPr lang="en-US" smtClean="0"/>
              <a:t>4/26/2022</a:t>
            </a:fld>
            <a:endParaRPr lang="en-US"/>
          </a:p>
        </p:txBody>
      </p:sp>
      <p:sp>
        <p:nvSpPr>
          <p:cNvPr id="5" name="Footer Placeholder 4">
            <a:extLst>
              <a:ext uri="{FF2B5EF4-FFF2-40B4-BE49-F238E27FC236}">
                <a16:creationId xmlns:a16="http://schemas.microsoft.com/office/drawing/2014/main" id="{9D70D1BF-27B7-4CF6-86DF-DB9EE0BCC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FE6210-929B-4B30-8FF1-66429087A0A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864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3C71-CD49-4161-BB33-BE98C91ABE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99E78C-E8E6-4B4E-9127-03AAEB3B0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EE1AD-F69C-4E39-A0DF-7E7BA7D33930}"/>
              </a:ext>
            </a:extLst>
          </p:cNvPr>
          <p:cNvSpPr>
            <a:spLocks noGrp="1"/>
          </p:cNvSpPr>
          <p:nvPr>
            <p:ph type="dt" sz="half" idx="10"/>
          </p:nvPr>
        </p:nvSpPr>
        <p:spPr/>
        <p:txBody>
          <a:bodyPr/>
          <a:lstStyle/>
          <a:p>
            <a:fld id="{1D8BD707-D9CF-40AE-B4C6-C98DA3205C09}" type="datetimeFigureOut">
              <a:rPr lang="en-US" smtClean="0"/>
              <a:t>4/26/2022</a:t>
            </a:fld>
            <a:endParaRPr lang="en-US"/>
          </a:p>
        </p:txBody>
      </p:sp>
      <p:sp>
        <p:nvSpPr>
          <p:cNvPr id="5" name="Footer Placeholder 4">
            <a:extLst>
              <a:ext uri="{FF2B5EF4-FFF2-40B4-BE49-F238E27FC236}">
                <a16:creationId xmlns:a16="http://schemas.microsoft.com/office/drawing/2014/main" id="{76E353A8-E9DF-4380-BDF9-5B879A488A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847911-8CEC-4E5C-BB4D-43C4DCC852D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2264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353574-C376-499B-9B9E-E230BE8CAE85}"/>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6477D-2DE7-4315-A9C2-B7CA552339C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55CDE1-5354-4F49-8E85-E18FD887417E}"/>
              </a:ext>
            </a:extLst>
          </p:cNvPr>
          <p:cNvSpPr>
            <a:spLocks noGrp="1"/>
          </p:cNvSpPr>
          <p:nvPr>
            <p:ph type="dt" sz="half" idx="10"/>
          </p:nvPr>
        </p:nvSpPr>
        <p:spPr/>
        <p:txBody>
          <a:bodyPr/>
          <a:lstStyle/>
          <a:p>
            <a:fld id="{1D8BD707-D9CF-40AE-B4C6-C98DA3205C09}" type="datetimeFigureOut">
              <a:rPr lang="en-US" smtClean="0"/>
              <a:t>4/26/2022</a:t>
            </a:fld>
            <a:endParaRPr lang="en-US"/>
          </a:p>
        </p:txBody>
      </p:sp>
      <p:sp>
        <p:nvSpPr>
          <p:cNvPr id="5" name="Footer Placeholder 4">
            <a:extLst>
              <a:ext uri="{FF2B5EF4-FFF2-40B4-BE49-F238E27FC236}">
                <a16:creationId xmlns:a16="http://schemas.microsoft.com/office/drawing/2014/main" id="{A8D62CF7-409E-4CD3-9A43-CEF14628A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F8DDA2-D8A7-4275-9168-AF649B20A99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82246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70909" y="493395"/>
            <a:ext cx="2202180" cy="1493520"/>
          </a:xfrm>
          <a:prstGeom prst="rect">
            <a:avLst/>
          </a:prstGeom>
        </p:spPr>
        <p:txBody>
          <a:bodyPr wrap="square" lIns="0" tIns="0" rIns="0" bIns="0">
            <a:spAutoFit/>
          </a:bodyPr>
          <a:lstStyle>
            <a:lvl1pPr>
              <a:defRPr sz="4800" b="1" i="0">
                <a:solidFill>
                  <a:srgbClr val="124F5C"/>
                </a:solidFill>
                <a:latin typeface="Ebrima"/>
                <a:cs typeface="Ebrim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7772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23C2-E39F-4DD9-9020-F5988F2926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A43BC4-8322-4D27-8679-F7B7CF1064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B84714-B620-41D6-B77F-C89A59710722}"/>
              </a:ext>
            </a:extLst>
          </p:cNvPr>
          <p:cNvSpPr>
            <a:spLocks noGrp="1"/>
          </p:cNvSpPr>
          <p:nvPr>
            <p:ph type="dt" sz="half" idx="10"/>
          </p:nvPr>
        </p:nvSpPr>
        <p:spPr/>
        <p:txBody>
          <a:bodyPr/>
          <a:lstStyle/>
          <a:p>
            <a:fld id="{1D8BD707-D9CF-40AE-B4C6-C98DA3205C09}" type="datetimeFigureOut">
              <a:rPr lang="en-US" smtClean="0"/>
              <a:t>4/26/2022</a:t>
            </a:fld>
            <a:endParaRPr lang="en-US"/>
          </a:p>
        </p:txBody>
      </p:sp>
      <p:sp>
        <p:nvSpPr>
          <p:cNvPr id="5" name="Footer Placeholder 4">
            <a:extLst>
              <a:ext uri="{FF2B5EF4-FFF2-40B4-BE49-F238E27FC236}">
                <a16:creationId xmlns:a16="http://schemas.microsoft.com/office/drawing/2014/main" id="{CE54A2F4-F00E-40A2-BE53-89BF765C7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6F460D-3810-433D-8BB2-86F5C96180E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6721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9D9F-A17E-4E96-B333-9771F0302833}"/>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D2CE2F-C5E6-4CED-BD4C-459BEC74CA8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4CBE35-DCCC-4A38-B6ED-B1279339219F}"/>
              </a:ext>
            </a:extLst>
          </p:cNvPr>
          <p:cNvSpPr>
            <a:spLocks noGrp="1"/>
          </p:cNvSpPr>
          <p:nvPr>
            <p:ph type="dt" sz="half" idx="10"/>
          </p:nvPr>
        </p:nvSpPr>
        <p:spPr/>
        <p:txBody>
          <a:bodyPr/>
          <a:lstStyle/>
          <a:p>
            <a:fld id="{1D8BD707-D9CF-40AE-B4C6-C98DA3205C09}" type="datetimeFigureOut">
              <a:rPr lang="en-US" smtClean="0"/>
              <a:t>4/26/2022</a:t>
            </a:fld>
            <a:endParaRPr lang="en-US"/>
          </a:p>
        </p:txBody>
      </p:sp>
      <p:sp>
        <p:nvSpPr>
          <p:cNvPr id="5" name="Footer Placeholder 4">
            <a:extLst>
              <a:ext uri="{FF2B5EF4-FFF2-40B4-BE49-F238E27FC236}">
                <a16:creationId xmlns:a16="http://schemas.microsoft.com/office/drawing/2014/main" id="{41D4C8BC-1760-46D3-84C6-FCA83232B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28B1D-C262-4494-9727-6E5BED2583F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0905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1E22-095C-45FF-A6DF-B6639E1502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C21587-EC33-47D2-81EA-367AA880F9F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82A681-773E-4A9F-960D-09F47374175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AF4DD4-1DC4-407B-BB39-11BF06BFFBD8}"/>
              </a:ext>
            </a:extLst>
          </p:cNvPr>
          <p:cNvSpPr>
            <a:spLocks noGrp="1"/>
          </p:cNvSpPr>
          <p:nvPr>
            <p:ph type="dt" sz="half" idx="10"/>
          </p:nvPr>
        </p:nvSpPr>
        <p:spPr/>
        <p:txBody>
          <a:bodyPr/>
          <a:lstStyle/>
          <a:p>
            <a:fld id="{1D8BD707-D9CF-40AE-B4C6-C98DA3205C09}" type="datetimeFigureOut">
              <a:rPr lang="en-US" smtClean="0"/>
              <a:t>4/26/2022</a:t>
            </a:fld>
            <a:endParaRPr lang="en-US"/>
          </a:p>
        </p:txBody>
      </p:sp>
      <p:sp>
        <p:nvSpPr>
          <p:cNvPr id="6" name="Footer Placeholder 5">
            <a:extLst>
              <a:ext uri="{FF2B5EF4-FFF2-40B4-BE49-F238E27FC236}">
                <a16:creationId xmlns:a16="http://schemas.microsoft.com/office/drawing/2014/main" id="{8D77C2FB-4756-4DB4-B60E-76F27C90C2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A58B0E-2C38-49DB-88E1-4757E2A3BCB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026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53B7-0285-47C6-96AD-8B41034AEF7E}"/>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F444A-83BC-445B-A187-7B829E66EB0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AD06F70-15BC-4721-A000-1580ACCCE80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7BB23D-FE0C-48A6-A667-0CB7530F574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CCB1745-5CAB-4B8D-9997-1BB371CE1A6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DDB54A-24A8-46CE-A149-BC4FA6231F6A}"/>
              </a:ext>
            </a:extLst>
          </p:cNvPr>
          <p:cNvSpPr>
            <a:spLocks noGrp="1"/>
          </p:cNvSpPr>
          <p:nvPr>
            <p:ph type="dt" sz="half" idx="10"/>
          </p:nvPr>
        </p:nvSpPr>
        <p:spPr/>
        <p:txBody>
          <a:bodyPr/>
          <a:lstStyle/>
          <a:p>
            <a:fld id="{1D8BD707-D9CF-40AE-B4C6-C98DA3205C09}" type="datetimeFigureOut">
              <a:rPr lang="en-US" smtClean="0"/>
              <a:t>4/26/2022</a:t>
            </a:fld>
            <a:endParaRPr lang="en-US"/>
          </a:p>
        </p:txBody>
      </p:sp>
      <p:sp>
        <p:nvSpPr>
          <p:cNvPr id="8" name="Footer Placeholder 7">
            <a:extLst>
              <a:ext uri="{FF2B5EF4-FFF2-40B4-BE49-F238E27FC236}">
                <a16:creationId xmlns:a16="http://schemas.microsoft.com/office/drawing/2014/main" id="{44AB04CD-19FD-4D86-97B0-121665A202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E9E9AF-FCAB-47A9-B9DB-C5410ACBC12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8636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BB7-6A93-4E75-92EE-6B4D45B5E9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7D3507-B8CE-4FC1-BDB3-7494131BA8E6}"/>
              </a:ext>
            </a:extLst>
          </p:cNvPr>
          <p:cNvSpPr>
            <a:spLocks noGrp="1"/>
          </p:cNvSpPr>
          <p:nvPr>
            <p:ph type="dt" sz="half" idx="10"/>
          </p:nvPr>
        </p:nvSpPr>
        <p:spPr/>
        <p:txBody>
          <a:bodyPr/>
          <a:lstStyle/>
          <a:p>
            <a:fld id="{1D8BD707-D9CF-40AE-B4C6-C98DA3205C09}" type="datetimeFigureOut">
              <a:rPr lang="en-US" smtClean="0"/>
              <a:t>4/26/2022</a:t>
            </a:fld>
            <a:endParaRPr lang="en-US"/>
          </a:p>
        </p:txBody>
      </p:sp>
      <p:sp>
        <p:nvSpPr>
          <p:cNvPr id="4" name="Footer Placeholder 3">
            <a:extLst>
              <a:ext uri="{FF2B5EF4-FFF2-40B4-BE49-F238E27FC236}">
                <a16:creationId xmlns:a16="http://schemas.microsoft.com/office/drawing/2014/main" id="{80FA6812-8C44-480E-87E6-B076E473D6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A92B22-9782-448C-A367-C5E5C3F3FAC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013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CF293-F4EF-4624-802F-529AEDD21AB7}"/>
              </a:ext>
            </a:extLst>
          </p:cNvPr>
          <p:cNvSpPr>
            <a:spLocks noGrp="1"/>
          </p:cNvSpPr>
          <p:nvPr>
            <p:ph type="dt" sz="half" idx="10"/>
          </p:nvPr>
        </p:nvSpPr>
        <p:spPr/>
        <p:txBody>
          <a:bodyPr/>
          <a:lstStyle/>
          <a:p>
            <a:fld id="{1D8BD707-D9CF-40AE-B4C6-C98DA3205C09}" type="datetimeFigureOut">
              <a:rPr lang="en-US" smtClean="0"/>
              <a:t>4/26/2022</a:t>
            </a:fld>
            <a:endParaRPr lang="en-US"/>
          </a:p>
        </p:txBody>
      </p:sp>
      <p:sp>
        <p:nvSpPr>
          <p:cNvPr id="3" name="Footer Placeholder 2">
            <a:extLst>
              <a:ext uri="{FF2B5EF4-FFF2-40B4-BE49-F238E27FC236}">
                <a16:creationId xmlns:a16="http://schemas.microsoft.com/office/drawing/2014/main" id="{F7D3C8D8-84CE-4DC5-8731-013374F33D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8436F3-B892-4013-B04C-FEFC17A0DF4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7184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49B23-4C9E-4FFA-A986-1821AD7B9BD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AD7F92-CBE2-4E51-9325-A8152BDA9A6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86F73C-F044-451D-B257-BDA7D2D74FF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12D4BA1-9F15-4F3B-B584-709ACEF56D12}"/>
              </a:ext>
            </a:extLst>
          </p:cNvPr>
          <p:cNvSpPr>
            <a:spLocks noGrp="1"/>
          </p:cNvSpPr>
          <p:nvPr>
            <p:ph type="dt" sz="half" idx="10"/>
          </p:nvPr>
        </p:nvSpPr>
        <p:spPr/>
        <p:txBody>
          <a:bodyPr/>
          <a:lstStyle/>
          <a:p>
            <a:fld id="{1D8BD707-D9CF-40AE-B4C6-C98DA3205C09}" type="datetimeFigureOut">
              <a:rPr lang="en-US" smtClean="0"/>
              <a:t>4/26/2022</a:t>
            </a:fld>
            <a:endParaRPr lang="en-US"/>
          </a:p>
        </p:txBody>
      </p:sp>
      <p:sp>
        <p:nvSpPr>
          <p:cNvPr id="6" name="Footer Placeholder 5">
            <a:extLst>
              <a:ext uri="{FF2B5EF4-FFF2-40B4-BE49-F238E27FC236}">
                <a16:creationId xmlns:a16="http://schemas.microsoft.com/office/drawing/2014/main" id="{EF8249FE-F53E-46CB-9354-314159420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DAD620-0497-407C-9353-D06199AF10A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658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4A85-34ED-4507-B933-6C527CA7C6A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36D034-54BB-44FB-9CEB-29334869878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C681CDC-5012-4CD2-A86C-55CC1708BBD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03F2406-6B88-49CA-B971-7E6A279C348C}"/>
              </a:ext>
            </a:extLst>
          </p:cNvPr>
          <p:cNvSpPr>
            <a:spLocks noGrp="1"/>
          </p:cNvSpPr>
          <p:nvPr>
            <p:ph type="dt" sz="half" idx="10"/>
          </p:nvPr>
        </p:nvSpPr>
        <p:spPr/>
        <p:txBody>
          <a:bodyPr/>
          <a:lstStyle/>
          <a:p>
            <a:fld id="{1D8BD707-D9CF-40AE-B4C6-C98DA3205C09}" type="datetimeFigureOut">
              <a:rPr lang="en-US" smtClean="0"/>
              <a:t>4/26/2022</a:t>
            </a:fld>
            <a:endParaRPr lang="en-US"/>
          </a:p>
        </p:txBody>
      </p:sp>
      <p:sp>
        <p:nvSpPr>
          <p:cNvPr id="6" name="Footer Placeholder 5">
            <a:extLst>
              <a:ext uri="{FF2B5EF4-FFF2-40B4-BE49-F238E27FC236}">
                <a16:creationId xmlns:a16="http://schemas.microsoft.com/office/drawing/2014/main" id="{8CD0DA51-D445-43C6-9731-4B4C24E930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27AFEC-7BA3-4EC7-9B8A-41AA19B9258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4628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6CCA6-05E2-4A3C-B077-D49A6A192B3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3FD249-9E26-47A0-96E4-80557C8236D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37065-E900-4D01-BE69-958DA725713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4/26/2022</a:t>
            </a:fld>
            <a:endParaRPr lang="en-US"/>
          </a:p>
        </p:txBody>
      </p:sp>
      <p:sp>
        <p:nvSpPr>
          <p:cNvPr id="5" name="Footer Placeholder 4">
            <a:extLst>
              <a:ext uri="{FF2B5EF4-FFF2-40B4-BE49-F238E27FC236}">
                <a16:creationId xmlns:a16="http://schemas.microsoft.com/office/drawing/2014/main" id="{D65B2E63-D02A-438F-95EF-4C0D469C85D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44DF5B-06F6-4D5B-B046-1EDB38FC6B8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73993335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3884" y="693039"/>
            <a:ext cx="7931150" cy="1350563"/>
          </a:xfrm>
          <a:prstGeom prst="rect">
            <a:avLst/>
          </a:prstGeom>
        </p:spPr>
        <p:txBody>
          <a:bodyPr vert="horz" wrap="square" lIns="0" tIns="33020" rIns="0" bIns="0" rtlCol="0">
            <a:spAutoFit/>
          </a:bodyPr>
          <a:lstStyle/>
          <a:p>
            <a:pPr marL="12065" marR="5080" indent="8255" algn="ctr">
              <a:lnSpc>
                <a:spcPts val="5260"/>
              </a:lnSpc>
              <a:spcBef>
                <a:spcPts val="260"/>
              </a:spcBef>
            </a:pPr>
            <a:r>
              <a:rPr lang="en-IN" sz="4400" dirty="0">
                <a:latin typeface="Ebrima"/>
                <a:cs typeface="Ebrima"/>
              </a:rPr>
              <a:t>Business Sentiment Analysis Project</a:t>
            </a:r>
            <a:endParaRPr sz="4400" dirty="0">
              <a:latin typeface="Ebrima"/>
              <a:cs typeface="Ebrima"/>
            </a:endParaRPr>
          </a:p>
        </p:txBody>
      </p:sp>
      <p:sp>
        <p:nvSpPr>
          <p:cNvPr id="3" name="object 3"/>
          <p:cNvSpPr txBox="1"/>
          <p:nvPr/>
        </p:nvSpPr>
        <p:spPr>
          <a:xfrm>
            <a:off x="-304800" y="3486150"/>
            <a:ext cx="2135505" cy="1143261"/>
          </a:xfrm>
          <a:prstGeom prst="rect">
            <a:avLst/>
          </a:prstGeom>
        </p:spPr>
        <p:txBody>
          <a:bodyPr vert="horz" wrap="square" lIns="0" tIns="14604" rIns="0" bIns="0" rtlCol="0">
            <a:spAutoFit/>
          </a:bodyPr>
          <a:lstStyle/>
          <a:p>
            <a:pPr marL="12700" marR="5080" indent="772160">
              <a:lnSpc>
                <a:spcPct val="100400"/>
              </a:lnSpc>
              <a:spcBef>
                <a:spcPts val="114"/>
              </a:spcBef>
            </a:pPr>
            <a:r>
              <a:rPr lang="en-IN" sz="1400" b="1" dirty="0">
                <a:latin typeface="Ebrima"/>
                <a:cs typeface="Ebrima"/>
              </a:rPr>
              <a:t>Presented By :</a:t>
            </a:r>
          </a:p>
          <a:p>
            <a:pPr marL="12700" marR="5080" indent="772160">
              <a:lnSpc>
                <a:spcPct val="100400"/>
              </a:lnSpc>
              <a:spcBef>
                <a:spcPts val="114"/>
              </a:spcBef>
            </a:pPr>
            <a:r>
              <a:rPr lang="en-IN" sz="1400" dirty="0" err="1">
                <a:latin typeface="Ebrima"/>
                <a:cs typeface="Ebrima"/>
              </a:rPr>
              <a:t>Apoorv</a:t>
            </a:r>
            <a:r>
              <a:rPr lang="en-IN" sz="1400" dirty="0">
                <a:latin typeface="Ebrima"/>
                <a:cs typeface="Ebrima"/>
              </a:rPr>
              <a:t> Mishra</a:t>
            </a:r>
          </a:p>
          <a:p>
            <a:pPr marL="12700" marR="5080" indent="772160">
              <a:lnSpc>
                <a:spcPct val="100400"/>
              </a:lnSpc>
              <a:spcBef>
                <a:spcPts val="114"/>
              </a:spcBef>
            </a:pPr>
            <a:r>
              <a:rPr lang="en-IN" sz="1400" dirty="0">
                <a:latin typeface="Ebrima"/>
                <a:cs typeface="Ebrima"/>
              </a:rPr>
              <a:t>Aryan </a:t>
            </a:r>
          </a:p>
          <a:p>
            <a:pPr marL="12700" marR="5080" indent="772160">
              <a:lnSpc>
                <a:spcPct val="100400"/>
              </a:lnSpc>
              <a:spcBef>
                <a:spcPts val="114"/>
              </a:spcBef>
            </a:pPr>
            <a:r>
              <a:rPr lang="en-IN" sz="1400" dirty="0" err="1">
                <a:latin typeface="Ebrima"/>
                <a:cs typeface="Ebrima"/>
              </a:rPr>
              <a:t>Sohit</a:t>
            </a:r>
            <a:r>
              <a:rPr lang="en-IN" sz="1400" dirty="0">
                <a:latin typeface="Ebrima"/>
                <a:cs typeface="Ebrima"/>
              </a:rPr>
              <a:t> Sachdev</a:t>
            </a:r>
          </a:p>
          <a:p>
            <a:pPr marL="12700" marR="5080" indent="772160">
              <a:lnSpc>
                <a:spcPct val="100400"/>
              </a:lnSpc>
              <a:spcBef>
                <a:spcPts val="114"/>
              </a:spcBef>
            </a:pPr>
            <a:r>
              <a:rPr lang="en-IN" sz="1400" dirty="0" err="1">
                <a:latin typeface="Ebrima"/>
                <a:cs typeface="Ebrima"/>
              </a:rPr>
              <a:t>Snigdha</a:t>
            </a:r>
            <a:r>
              <a:rPr lang="en-IN" sz="1400" dirty="0">
                <a:latin typeface="Ebrima"/>
                <a:cs typeface="Ebrima"/>
              </a:rPr>
              <a:t> Taneja</a:t>
            </a:r>
            <a:endParaRPr sz="1400" dirty="0">
              <a:latin typeface="Ebrima"/>
              <a:cs typeface="Ebri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9943"/>
            <a:ext cx="5613400" cy="518159"/>
          </a:xfrm>
          <a:prstGeom prst="rect">
            <a:avLst/>
          </a:prstGeom>
        </p:spPr>
        <p:txBody>
          <a:bodyPr vert="horz" wrap="square" lIns="0" tIns="16510" rIns="0" bIns="0" rtlCol="0">
            <a:spAutoFit/>
          </a:bodyPr>
          <a:lstStyle/>
          <a:p>
            <a:pPr marL="12700">
              <a:lnSpc>
                <a:spcPct val="100000"/>
              </a:lnSpc>
              <a:spcBef>
                <a:spcPts val="130"/>
              </a:spcBef>
            </a:pPr>
            <a:r>
              <a:rPr lang="en-US" sz="3200" spc="-10" dirty="0"/>
              <a:t>Machine Learning Algorithms</a:t>
            </a:r>
            <a:r>
              <a:rPr sz="2750" spc="-10" dirty="0"/>
              <a:t>:</a:t>
            </a:r>
            <a:endParaRPr sz="2750" dirty="0"/>
          </a:p>
        </p:txBody>
      </p:sp>
      <p:sp>
        <p:nvSpPr>
          <p:cNvPr id="3" name="object 3"/>
          <p:cNvSpPr txBox="1"/>
          <p:nvPr/>
        </p:nvSpPr>
        <p:spPr>
          <a:xfrm>
            <a:off x="193357" y="724153"/>
            <a:ext cx="3672840" cy="1423467"/>
          </a:xfrm>
          <a:prstGeom prst="rect">
            <a:avLst/>
          </a:prstGeom>
        </p:spPr>
        <p:txBody>
          <a:bodyPr vert="horz" wrap="square" lIns="0" tIns="50800" rIns="0" bIns="0" rtlCol="0">
            <a:spAutoFit/>
          </a:bodyPr>
          <a:lstStyle/>
          <a:p>
            <a:pPr marL="355600" indent="-343535">
              <a:lnSpc>
                <a:spcPct val="100000"/>
              </a:lnSpc>
              <a:spcBef>
                <a:spcPts val="305"/>
              </a:spcBef>
              <a:buSzPct val="90000"/>
              <a:buFont typeface="Wingdings"/>
              <a:buChar char=""/>
              <a:tabLst>
                <a:tab pos="355600" algn="l"/>
                <a:tab pos="356235" algn="l"/>
              </a:tabLst>
            </a:pPr>
            <a:r>
              <a:rPr lang="en-IN" sz="2000" b="1" dirty="0">
                <a:solidFill>
                  <a:srgbClr val="004A52"/>
                </a:solidFill>
                <a:latin typeface="Ebrima"/>
                <a:cs typeface="Ebrima"/>
              </a:rPr>
              <a:t>Naïve Bayes Classification</a:t>
            </a:r>
          </a:p>
          <a:p>
            <a:pPr marL="355600" indent="-343535">
              <a:lnSpc>
                <a:spcPct val="100000"/>
              </a:lnSpc>
              <a:spcBef>
                <a:spcPts val="305"/>
              </a:spcBef>
              <a:buSzPct val="90000"/>
              <a:buFont typeface="Wingdings"/>
              <a:buChar char=""/>
              <a:tabLst>
                <a:tab pos="355600" algn="l"/>
                <a:tab pos="356235" algn="l"/>
              </a:tabLst>
            </a:pPr>
            <a:r>
              <a:rPr sz="2000" b="1" dirty="0">
                <a:solidFill>
                  <a:srgbClr val="004A52"/>
                </a:solidFill>
                <a:latin typeface="Ebrima"/>
                <a:cs typeface="Ebrima"/>
              </a:rPr>
              <a:t>L</a:t>
            </a:r>
            <a:r>
              <a:rPr lang="en-IN" sz="2000" b="1" dirty="0" err="1">
                <a:solidFill>
                  <a:srgbClr val="004A52"/>
                </a:solidFill>
                <a:latin typeface="Ebrima"/>
                <a:cs typeface="Ebrima"/>
              </a:rPr>
              <a:t>ogistic</a:t>
            </a:r>
            <a:r>
              <a:rPr sz="2000" b="1" spc="-65" dirty="0">
                <a:solidFill>
                  <a:srgbClr val="004A52"/>
                </a:solidFill>
                <a:latin typeface="Ebrima"/>
                <a:cs typeface="Ebrima"/>
              </a:rPr>
              <a:t> </a:t>
            </a:r>
            <a:r>
              <a:rPr sz="2000" b="1" spc="-10" dirty="0">
                <a:solidFill>
                  <a:srgbClr val="004A52"/>
                </a:solidFill>
                <a:latin typeface="Ebrima"/>
                <a:cs typeface="Ebrima"/>
              </a:rPr>
              <a:t>Regression</a:t>
            </a:r>
            <a:endParaRPr sz="2000" dirty="0">
              <a:latin typeface="Ebrima"/>
              <a:cs typeface="Ebrima"/>
            </a:endParaRPr>
          </a:p>
          <a:p>
            <a:pPr marL="355600" indent="-343535">
              <a:lnSpc>
                <a:spcPct val="100000"/>
              </a:lnSpc>
              <a:spcBef>
                <a:spcPts val="380"/>
              </a:spcBef>
              <a:buSzPct val="90000"/>
              <a:buFont typeface="Wingdings"/>
              <a:buChar char=""/>
              <a:tabLst>
                <a:tab pos="355600" algn="l"/>
                <a:tab pos="356235" algn="l"/>
              </a:tabLst>
            </a:pPr>
            <a:r>
              <a:rPr lang="en-IN" sz="2000" b="1" dirty="0">
                <a:solidFill>
                  <a:srgbClr val="004A52"/>
                </a:solidFill>
                <a:latin typeface="Ebrima"/>
                <a:cs typeface="Ebrima"/>
              </a:rPr>
              <a:t>Support Vector Machine</a:t>
            </a:r>
            <a:endParaRPr sz="2000" dirty="0">
              <a:latin typeface="Ebrima"/>
              <a:cs typeface="Ebrima"/>
            </a:endParaRPr>
          </a:p>
          <a:p>
            <a:pPr marL="355600" indent="-343535">
              <a:lnSpc>
                <a:spcPct val="100000"/>
              </a:lnSpc>
              <a:spcBef>
                <a:spcPts val="380"/>
              </a:spcBef>
              <a:buSzPct val="90000"/>
              <a:buFont typeface="Wingdings"/>
              <a:buChar char=""/>
              <a:tabLst>
                <a:tab pos="355600" algn="l"/>
                <a:tab pos="356235" algn="l"/>
              </a:tabLst>
            </a:pPr>
            <a:r>
              <a:rPr lang="en-IN" sz="2000" b="1" dirty="0">
                <a:solidFill>
                  <a:srgbClr val="004A52"/>
                </a:solidFill>
                <a:latin typeface="Ebrima"/>
                <a:cs typeface="Ebrima"/>
              </a:rPr>
              <a:t>K Nearest Neighbour</a:t>
            </a:r>
            <a:endParaRPr sz="2000" dirty="0">
              <a:latin typeface="Ebrima"/>
              <a:cs typeface="Ebrima"/>
            </a:endParaRPr>
          </a:p>
        </p:txBody>
      </p:sp>
      <p:sp>
        <p:nvSpPr>
          <p:cNvPr id="6" name="object 2">
            <a:extLst>
              <a:ext uri="{FF2B5EF4-FFF2-40B4-BE49-F238E27FC236}">
                <a16:creationId xmlns:a16="http://schemas.microsoft.com/office/drawing/2014/main" id="{1D8520FF-E110-4A54-9EDF-84A44D7F6CEC}"/>
              </a:ext>
            </a:extLst>
          </p:cNvPr>
          <p:cNvSpPr txBox="1">
            <a:spLocks/>
          </p:cNvSpPr>
          <p:nvPr/>
        </p:nvSpPr>
        <p:spPr>
          <a:xfrm>
            <a:off x="78739" y="2571750"/>
            <a:ext cx="5613400" cy="509114"/>
          </a:xfrm>
          <a:prstGeom prst="rect">
            <a:avLst/>
          </a:prstGeom>
        </p:spPr>
        <p:txBody>
          <a:bodyPr vert="horz" wrap="square" lIns="0" tIns="16510" rIns="0" bIns="0" rtlCol="0" anchor="ctr">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a:lnSpc>
                <a:spcPct val="100000"/>
              </a:lnSpc>
              <a:spcBef>
                <a:spcPts val="130"/>
              </a:spcBef>
            </a:pPr>
            <a:r>
              <a:rPr lang="en-IN" sz="3200" dirty="0"/>
              <a:t>Platforms to be used :</a:t>
            </a:r>
          </a:p>
        </p:txBody>
      </p:sp>
      <p:sp>
        <p:nvSpPr>
          <p:cNvPr id="8" name="object 3">
            <a:extLst>
              <a:ext uri="{FF2B5EF4-FFF2-40B4-BE49-F238E27FC236}">
                <a16:creationId xmlns:a16="http://schemas.microsoft.com/office/drawing/2014/main" id="{DD994EF1-B759-4E7B-A325-DA7032DDCE12}"/>
              </a:ext>
            </a:extLst>
          </p:cNvPr>
          <p:cNvSpPr txBox="1"/>
          <p:nvPr/>
        </p:nvSpPr>
        <p:spPr>
          <a:xfrm>
            <a:off x="193357" y="3102295"/>
            <a:ext cx="3672840" cy="705321"/>
          </a:xfrm>
          <a:prstGeom prst="rect">
            <a:avLst/>
          </a:prstGeom>
        </p:spPr>
        <p:txBody>
          <a:bodyPr vert="horz" wrap="square" lIns="0" tIns="50800" rIns="0" bIns="0" rtlCol="0">
            <a:spAutoFit/>
          </a:bodyPr>
          <a:lstStyle/>
          <a:p>
            <a:pPr marL="355600" indent="-343535">
              <a:lnSpc>
                <a:spcPct val="100000"/>
              </a:lnSpc>
              <a:spcBef>
                <a:spcPts val="305"/>
              </a:spcBef>
              <a:buSzPct val="90000"/>
              <a:buFont typeface="Wingdings"/>
              <a:buChar char=""/>
              <a:tabLst>
                <a:tab pos="355600" algn="l"/>
                <a:tab pos="356235" algn="l"/>
              </a:tabLst>
            </a:pPr>
            <a:r>
              <a:rPr lang="en-IN" sz="2000" b="1" dirty="0" err="1">
                <a:solidFill>
                  <a:srgbClr val="004A52"/>
                </a:solidFill>
                <a:latin typeface="Ebrima"/>
                <a:cs typeface="Ebrima"/>
              </a:rPr>
              <a:t>Jupyter</a:t>
            </a:r>
            <a:r>
              <a:rPr lang="en-IN" sz="2000" b="1" dirty="0">
                <a:solidFill>
                  <a:srgbClr val="004A52"/>
                </a:solidFill>
                <a:latin typeface="Ebrima"/>
                <a:cs typeface="Ebrima"/>
              </a:rPr>
              <a:t> Notebook</a:t>
            </a:r>
          </a:p>
          <a:p>
            <a:pPr marL="355600" indent="-343535">
              <a:lnSpc>
                <a:spcPct val="100000"/>
              </a:lnSpc>
              <a:spcBef>
                <a:spcPts val="305"/>
              </a:spcBef>
              <a:buSzPct val="90000"/>
              <a:buFont typeface="Wingdings"/>
              <a:buChar char=""/>
              <a:tabLst>
                <a:tab pos="355600" algn="l"/>
                <a:tab pos="356235" algn="l"/>
              </a:tabLst>
            </a:pPr>
            <a:r>
              <a:rPr lang="en-IN" sz="2000" b="1" dirty="0">
                <a:solidFill>
                  <a:srgbClr val="004A52"/>
                </a:solidFill>
                <a:latin typeface="Ebrima"/>
                <a:cs typeface="Ebrima"/>
              </a:rPr>
              <a:t>Excel</a:t>
            </a:r>
            <a:endParaRPr sz="2000" dirty="0">
              <a:latin typeface="Ebrima"/>
              <a:cs typeface="Ebri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6633"/>
            <a:ext cx="6398261" cy="521297"/>
          </a:xfrm>
          <a:prstGeom prst="rect">
            <a:avLst/>
          </a:prstGeom>
        </p:spPr>
        <p:txBody>
          <a:bodyPr vert="horz" wrap="square" lIns="0" tIns="13335" rIns="0" bIns="0" rtlCol="0">
            <a:spAutoFit/>
          </a:bodyPr>
          <a:lstStyle/>
          <a:p>
            <a:pPr marL="12700">
              <a:lnSpc>
                <a:spcPct val="100000"/>
              </a:lnSpc>
              <a:spcBef>
                <a:spcPts val="105"/>
              </a:spcBef>
            </a:pPr>
            <a:r>
              <a:rPr lang="en-US" spc="-10" dirty="0"/>
              <a:t>Expectation from the models:</a:t>
            </a:r>
            <a:endParaRPr spc="-10" dirty="0"/>
          </a:p>
        </p:txBody>
      </p:sp>
      <p:sp>
        <p:nvSpPr>
          <p:cNvPr id="3" name="object 3"/>
          <p:cNvSpPr txBox="1"/>
          <p:nvPr/>
        </p:nvSpPr>
        <p:spPr>
          <a:xfrm>
            <a:off x="193357" y="648088"/>
            <a:ext cx="8766175" cy="330860"/>
          </a:xfrm>
          <a:prstGeom prst="rect">
            <a:avLst/>
          </a:prstGeom>
        </p:spPr>
        <p:txBody>
          <a:bodyPr vert="horz" wrap="square" lIns="0" tIns="53340" rIns="0" bIns="0" rtlCol="0">
            <a:spAutoFit/>
          </a:bodyPr>
          <a:lstStyle/>
          <a:p>
            <a:pPr marL="355600" indent="-343535">
              <a:lnSpc>
                <a:spcPct val="100000"/>
              </a:lnSpc>
              <a:spcBef>
                <a:spcPts val="420"/>
              </a:spcBef>
              <a:buFont typeface="Wingdings"/>
              <a:buChar char=""/>
              <a:tabLst>
                <a:tab pos="355600" algn="l"/>
                <a:tab pos="356235" algn="l"/>
              </a:tabLst>
            </a:pPr>
            <a:endParaRPr sz="1800" dirty="0">
              <a:latin typeface="Ebrima"/>
              <a:cs typeface="Ebrima"/>
            </a:endParaRPr>
          </a:p>
        </p:txBody>
      </p:sp>
      <p:sp>
        <p:nvSpPr>
          <p:cNvPr id="4" name="object 3">
            <a:extLst>
              <a:ext uri="{FF2B5EF4-FFF2-40B4-BE49-F238E27FC236}">
                <a16:creationId xmlns:a16="http://schemas.microsoft.com/office/drawing/2014/main" id="{FAD4CCF7-FF3B-4730-B8FD-2B651A5C753F}"/>
              </a:ext>
            </a:extLst>
          </p:cNvPr>
          <p:cNvSpPr txBox="1"/>
          <p:nvPr/>
        </p:nvSpPr>
        <p:spPr>
          <a:xfrm>
            <a:off x="193356" y="724153"/>
            <a:ext cx="8645843" cy="3644587"/>
          </a:xfrm>
          <a:prstGeom prst="rect">
            <a:avLst/>
          </a:prstGeom>
        </p:spPr>
        <p:txBody>
          <a:bodyPr vert="horz" wrap="square" lIns="0" tIns="50800" rIns="0" bIns="0" rtlCol="0">
            <a:spAutoFit/>
          </a:bodyPr>
          <a:lstStyle/>
          <a:p>
            <a:pPr marL="355600" indent="-343535">
              <a:lnSpc>
                <a:spcPct val="100000"/>
              </a:lnSpc>
              <a:spcBef>
                <a:spcPts val="305"/>
              </a:spcBef>
              <a:buSzPct val="90000"/>
              <a:buFont typeface="Wingdings" panose="05000000000000000000" pitchFamily="2" charset="2"/>
              <a:buChar char="Ø"/>
              <a:tabLst>
                <a:tab pos="355600" algn="l"/>
                <a:tab pos="356235" algn="l"/>
              </a:tabLst>
            </a:pPr>
            <a:r>
              <a:rPr lang="en-IN" sz="2000" b="1" dirty="0">
                <a:solidFill>
                  <a:srgbClr val="004A52"/>
                </a:solidFill>
                <a:latin typeface="Ebrima"/>
                <a:cs typeface="Ebrima"/>
              </a:rPr>
              <a:t>Naïve Bayes Classification: </a:t>
            </a:r>
          </a:p>
          <a:p>
            <a:pPr marL="755015" lvl="1" indent="-285750">
              <a:spcBef>
                <a:spcPts val="305"/>
              </a:spcBef>
              <a:buSzPct val="90000"/>
              <a:buFont typeface="Courier New" panose="02070309020205020404" pitchFamily="49" charset="0"/>
              <a:buChar char="o"/>
              <a:tabLst>
                <a:tab pos="355600" algn="l"/>
                <a:tab pos="356235" algn="l"/>
              </a:tabLst>
            </a:pPr>
            <a:r>
              <a:rPr lang="en-IN" sz="1400" dirty="0">
                <a:latin typeface="Ebrima"/>
                <a:cs typeface="Ebrima"/>
              </a:rPr>
              <a:t>To classify the sentiments into the three categories i.e. Positive, Negative or Neutral.</a:t>
            </a:r>
            <a:endParaRPr lang="en-IN" sz="2000" b="1" dirty="0">
              <a:solidFill>
                <a:srgbClr val="004A52"/>
              </a:solidFill>
              <a:latin typeface="Ebrima"/>
              <a:cs typeface="Ebrima"/>
            </a:endParaRPr>
          </a:p>
          <a:p>
            <a:pPr marL="355600" indent="-343535">
              <a:lnSpc>
                <a:spcPct val="100000"/>
              </a:lnSpc>
              <a:spcBef>
                <a:spcPts val="305"/>
              </a:spcBef>
              <a:buSzPct val="90000"/>
              <a:buFont typeface="Wingdings" panose="05000000000000000000" pitchFamily="2" charset="2"/>
              <a:buChar char="Ø"/>
              <a:tabLst>
                <a:tab pos="355600" algn="l"/>
                <a:tab pos="356235" algn="l"/>
              </a:tabLst>
            </a:pPr>
            <a:r>
              <a:rPr sz="2000" b="1" dirty="0">
                <a:solidFill>
                  <a:srgbClr val="004A52"/>
                </a:solidFill>
                <a:latin typeface="Ebrima"/>
                <a:cs typeface="Ebrima"/>
              </a:rPr>
              <a:t>L</a:t>
            </a:r>
            <a:r>
              <a:rPr lang="en-IN" sz="2000" b="1" dirty="0" err="1">
                <a:solidFill>
                  <a:srgbClr val="004A52"/>
                </a:solidFill>
                <a:latin typeface="Ebrima"/>
                <a:cs typeface="Ebrima"/>
              </a:rPr>
              <a:t>ogistic</a:t>
            </a:r>
            <a:r>
              <a:rPr sz="2000" b="1" spc="-65" dirty="0">
                <a:solidFill>
                  <a:srgbClr val="004A52"/>
                </a:solidFill>
                <a:latin typeface="Ebrima"/>
                <a:cs typeface="Ebrima"/>
              </a:rPr>
              <a:t> </a:t>
            </a:r>
            <a:r>
              <a:rPr sz="2000" b="1" spc="-10" dirty="0">
                <a:solidFill>
                  <a:srgbClr val="004A52"/>
                </a:solidFill>
                <a:latin typeface="Ebrima"/>
                <a:cs typeface="Ebrima"/>
              </a:rPr>
              <a:t>Regression</a:t>
            </a:r>
            <a:endParaRPr lang="en-US" sz="2000" b="1" spc="-10" dirty="0">
              <a:solidFill>
                <a:srgbClr val="004A52"/>
              </a:solidFill>
              <a:latin typeface="Ebrima"/>
              <a:cs typeface="Ebrima"/>
            </a:endParaRPr>
          </a:p>
          <a:p>
            <a:pPr marL="812800" lvl="1" indent="-343535">
              <a:spcBef>
                <a:spcPts val="305"/>
              </a:spcBef>
              <a:buSzPct val="90000"/>
              <a:buFont typeface="Courier New" panose="02070309020205020404" pitchFamily="49" charset="0"/>
              <a:buChar char="o"/>
              <a:tabLst>
                <a:tab pos="355600" algn="l"/>
                <a:tab pos="356235" algn="l"/>
              </a:tabLst>
            </a:pPr>
            <a:r>
              <a:rPr lang="en-US" sz="1400" dirty="0">
                <a:latin typeface="Ebrima"/>
                <a:cs typeface="Ebrima"/>
              </a:rPr>
              <a:t>To </a:t>
            </a:r>
            <a:r>
              <a:rPr lang="en-US" sz="1400" b="0" i="0" dirty="0">
                <a:solidFill>
                  <a:srgbClr val="292929"/>
                </a:solidFill>
                <a:effectLst/>
                <a:latin typeface="Ebrima" panose="02000000000000000000" pitchFamily="2" charset="0"/>
                <a:ea typeface="Ebrima" panose="02000000000000000000" pitchFamily="2" charset="0"/>
                <a:cs typeface="Ebrima" panose="02000000000000000000" pitchFamily="2" charset="0"/>
              </a:rPr>
              <a:t>divide the training set into positive and negative tweets. Count all the words and make a python dictionary of their frequencies in positive and negative tweets.</a:t>
            </a:r>
            <a:endParaRPr sz="1400" dirty="0">
              <a:latin typeface="Ebrima" panose="02000000000000000000" pitchFamily="2" charset="0"/>
              <a:ea typeface="Ebrima" panose="02000000000000000000" pitchFamily="2" charset="0"/>
              <a:cs typeface="Ebrima" panose="02000000000000000000" pitchFamily="2" charset="0"/>
            </a:endParaRPr>
          </a:p>
          <a:p>
            <a:pPr marL="355600" indent="-343535">
              <a:lnSpc>
                <a:spcPct val="100000"/>
              </a:lnSpc>
              <a:spcBef>
                <a:spcPts val="380"/>
              </a:spcBef>
              <a:buSzPct val="90000"/>
              <a:buFont typeface="Wingdings" panose="05000000000000000000" pitchFamily="2" charset="2"/>
              <a:buChar char="Ø"/>
              <a:tabLst>
                <a:tab pos="355600" algn="l"/>
                <a:tab pos="356235" algn="l"/>
              </a:tabLst>
            </a:pPr>
            <a:r>
              <a:rPr lang="en-IN" sz="2000" b="1" dirty="0">
                <a:solidFill>
                  <a:srgbClr val="004A52"/>
                </a:solidFill>
                <a:latin typeface="Ebrima"/>
                <a:cs typeface="Ebrima"/>
              </a:rPr>
              <a:t>Support Vector Machine</a:t>
            </a:r>
          </a:p>
          <a:p>
            <a:pPr marL="812800" lvl="1" indent="-343535">
              <a:spcBef>
                <a:spcPts val="380"/>
              </a:spcBef>
              <a:buSzPct val="90000"/>
              <a:buFont typeface="Courier New" panose="02070309020205020404" pitchFamily="49" charset="0"/>
              <a:buChar char="o"/>
              <a:tabLst>
                <a:tab pos="355600" algn="l"/>
                <a:tab pos="356235" algn="l"/>
              </a:tabLst>
            </a:pPr>
            <a:r>
              <a:rPr lang="en-US" sz="1400" dirty="0">
                <a:solidFill>
                  <a:srgbClr val="333333"/>
                </a:solidFill>
                <a:latin typeface="inter-regular"/>
              </a:rPr>
              <a:t>T</a:t>
            </a:r>
            <a:r>
              <a:rPr lang="en-US" sz="1400" b="0" i="0" dirty="0">
                <a:solidFill>
                  <a:srgbClr val="333333"/>
                </a:solidFill>
                <a:effectLst/>
                <a:latin typeface="inter-regular"/>
              </a:rPr>
              <a:t>o create the best line or decision boundary that can segregate n-dimensional space of vectorized text into classes so that we can easily put the new data point in the correct category.</a:t>
            </a:r>
            <a:endParaRPr lang="en-US" sz="1400" dirty="0">
              <a:solidFill>
                <a:srgbClr val="333333"/>
              </a:solidFill>
              <a:latin typeface="inter-regular"/>
              <a:cs typeface="Ebrima"/>
            </a:endParaRPr>
          </a:p>
          <a:p>
            <a:pPr marL="354965" indent="-342900">
              <a:spcBef>
                <a:spcPts val="380"/>
              </a:spcBef>
              <a:buSzPct val="90000"/>
              <a:buFont typeface="Wingdings" panose="05000000000000000000" pitchFamily="2" charset="2"/>
              <a:buChar char="Ø"/>
              <a:tabLst>
                <a:tab pos="355600" algn="l"/>
                <a:tab pos="356235" algn="l"/>
              </a:tabLst>
            </a:pPr>
            <a:r>
              <a:rPr lang="en-IN" sz="2000" b="1" dirty="0">
                <a:solidFill>
                  <a:srgbClr val="004A52"/>
                </a:solidFill>
                <a:latin typeface="Ebrima"/>
                <a:cs typeface="Ebrima"/>
              </a:rPr>
              <a:t>K Nearest Neighbour</a:t>
            </a:r>
          </a:p>
          <a:p>
            <a:pPr marL="812165" lvl="1" indent="-342900">
              <a:spcBef>
                <a:spcPts val="380"/>
              </a:spcBef>
              <a:buSzPct val="90000"/>
              <a:buFont typeface="Courier New" panose="02070309020205020404" pitchFamily="49" charset="0"/>
              <a:buChar char="o"/>
              <a:tabLst>
                <a:tab pos="355600" algn="l"/>
                <a:tab pos="356235" algn="l"/>
              </a:tabLst>
            </a:pPr>
            <a:r>
              <a:rPr lang="en-US" sz="1400" dirty="0">
                <a:solidFill>
                  <a:srgbClr val="292929"/>
                </a:solidFill>
                <a:latin typeface="charter"/>
              </a:rPr>
              <a:t>T</a:t>
            </a:r>
            <a:r>
              <a:rPr lang="en-US" sz="1400" b="0" i="0" dirty="0">
                <a:solidFill>
                  <a:srgbClr val="292929"/>
                </a:solidFill>
                <a:effectLst/>
                <a:latin typeface="charter"/>
              </a:rPr>
              <a:t>o develop and train a </a:t>
            </a:r>
            <a:r>
              <a:rPr lang="en-US" sz="1400" dirty="0">
                <a:solidFill>
                  <a:srgbClr val="FF0000"/>
                </a:solidFill>
              </a:rPr>
              <a:t>k-nearest neighbors classifier </a:t>
            </a:r>
            <a:r>
              <a:rPr lang="en-US" sz="1400" b="0" i="0" dirty="0">
                <a:solidFill>
                  <a:srgbClr val="292929"/>
                </a:solidFill>
                <a:effectLst/>
                <a:latin typeface="charter"/>
              </a:rPr>
              <a:t>on the training set (secondary dataset) and use it to predict sentiment classes of the tweets present in the test set.</a:t>
            </a:r>
            <a:endParaRPr lang="en-US" sz="1400" b="0" i="0" dirty="0">
              <a:solidFill>
                <a:srgbClr val="292929"/>
              </a:solidFill>
              <a:effectLst/>
              <a:latin typeface="charter"/>
              <a:cs typeface="Ebrima"/>
            </a:endParaRPr>
          </a:p>
          <a:p>
            <a:pPr marL="12065">
              <a:spcBef>
                <a:spcPts val="380"/>
              </a:spcBef>
              <a:buSzPct val="90000"/>
              <a:tabLst>
                <a:tab pos="355600" algn="l"/>
                <a:tab pos="356235" algn="l"/>
              </a:tabLst>
            </a:pPr>
            <a:endParaRPr lang="en-US" sz="1400" dirty="0">
              <a:solidFill>
                <a:srgbClr val="292929"/>
              </a:solidFill>
              <a:latin typeface="charter"/>
              <a:cs typeface="Ebrima"/>
            </a:endParaRPr>
          </a:p>
          <a:p>
            <a:pPr marL="12065">
              <a:spcBef>
                <a:spcPts val="380"/>
              </a:spcBef>
              <a:buSzPct val="90000"/>
              <a:tabLst>
                <a:tab pos="355600" algn="l"/>
                <a:tab pos="356235" algn="l"/>
              </a:tabLst>
            </a:pPr>
            <a:r>
              <a:rPr lang="en-US" sz="1400" dirty="0">
                <a:solidFill>
                  <a:srgbClr val="FF0000"/>
                </a:solidFill>
                <a:latin typeface="charter"/>
                <a:cs typeface="Ebrima"/>
              </a:rPr>
              <a:t>To compare these models for classification in terms of </a:t>
            </a:r>
            <a:r>
              <a:rPr lang="en-IN" sz="1400" b="0" i="0" dirty="0">
                <a:solidFill>
                  <a:srgbClr val="FF0000"/>
                </a:solidFill>
                <a:effectLst/>
                <a:latin typeface="charter"/>
              </a:rPr>
              <a:t>overall accuracy.</a:t>
            </a:r>
            <a:endParaRPr lang="en-US" sz="1400" b="0" i="0" dirty="0">
              <a:solidFill>
                <a:srgbClr val="FF0000"/>
              </a:solidFill>
              <a:effectLst/>
              <a:latin typeface="char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66907" y="218843"/>
            <a:ext cx="4443668" cy="2338868"/>
          </a:xfrm>
          <a:prstGeom prst="rect">
            <a:avLst/>
          </a:prstGeom>
        </p:spPr>
      </p:pic>
      <p:sp>
        <p:nvSpPr>
          <p:cNvPr id="3" name="object 3"/>
          <p:cNvSpPr txBox="1">
            <a:spLocks noGrp="1"/>
          </p:cNvSpPr>
          <p:nvPr>
            <p:ph type="ctrTitle"/>
          </p:nvPr>
        </p:nvSpPr>
        <p:spPr>
          <a:prstGeom prst="rect">
            <a:avLst/>
          </a:prstGeom>
        </p:spPr>
        <p:txBody>
          <a:bodyPr vert="horz" wrap="square" lIns="0" tIns="10160" rIns="0" bIns="0" rtlCol="0">
            <a:spAutoFit/>
          </a:bodyPr>
          <a:lstStyle/>
          <a:p>
            <a:pPr marL="450850" marR="5080" indent="-438784">
              <a:lnSpc>
                <a:spcPct val="100499"/>
              </a:lnSpc>
              <a:spcBef>
                <a:spcPts val="80"/>
              </a:spcBef>
            </a:pPr>
            <a:r>
              <a:rPr spc="-10" dirty="0"/>
              <a:t>THANK </a:t>
            </a:r>
            <a:r>
              <a:rPr spc="-25" dirty="0"/>
              <a:t>YOU</a:t>
            </a:r>
          </a:p>
        </p:txBody>
      </p:sp>
      <p:pic>
        <p:nvPicPr>
          <p:cNvPr id="4" name="object 4"/>
          <p:cNvPicPr/>
          <p:nvPr/>
        </p:nvPicPr>
        <p:blipFill>
          <a:blip r:embed="rId3" cstate="print"/>
          <a:stretch>
            <a:fillRect/>
          </a:stretch>
        </p:blipFill>
        <p:spPr>
          <a:xfrm>
            <a:off x="2485928" y="2666779"/>
            <a:ext cx="4338981" cy="2471958"/>
          </a:xfrm>
          <a:prstGeom prst="rect">
            <a:avLst/>
          </a:prstGeom>
        </p:spPr>
      </p:pic>
      <p:sp>
        <p:nvSpPr>
          <p:cNvPr id="5" name="object 5"/>
          <p:cNvSpPr txBox="1"/>
          <p:nvPr/>
        </p:nvSpPr>
        <p:spPr>
          <a:xfrm>
            <a:off x="3337940" y="3268662"/>
            <a:ext cx="2430145" cy="1033144"/>
          </a:xfrm>
          <a:prstGeom prst="rect">
            <a:avLst/>
          </a:prstGeom>
        </p:spPr>
        <p:txBody>
          <a:bodyPr vert="horz" wrap="square" lIns="0" tIns="13970" rIns="0" bIns="0" rtlCol="0">
            <a:spAutoFit/>
          </a:bodyPr>
          <a:lstStyle/>
          <a:p>
            <a:pPr marL="12700">
              <a:lnSpc>
                <a:spcPct val="100000"/>
              </a:lnSpc>
              <a:spcBef>
                <a:spcPts val="110"/>
              </a:spcBef>
            </a:pPr>
            <a:r>
              <a:rPr sz="6600" b="1" dirty="0">
                <a:solidFill>
                  <a:srgbClr val="124F5C"/>
                </a:solidFill>
                <a:latin typeface="Ebrima"/>
                <a:cs typeface="Ebrima"/>
              </a:rPr>
              <a:t>Q &amp;</a:t>
            </a:r>
            <a:r>
              <a:rPr sz="6600" b="1" spc="5" dirty="0">
                <a:solidFill>
                  <a:srgbClr val="124F5C"/>
                </a:solidFill>
                <a:latin typeface="Ebrima"/>
                <a:cs typeface="Ebrima"/>
              </a:rPr>
              <a:t> </a:t>
            </a:r>
            <a:r>
              <a:rPr sz="6600" b="1" spc="-50" dirty="0">
                <a:solidFill>
                  <a:srgbClr val="124F5C"/>
                </a:solidFill>
                <a:latin typeface="Ebrima"/>
                <a:cs typeface="Ebrima"/>
              </a:rPr>
              <a:t>A</a:t>
            </a:r>
            <a:endParaRPr sz="6600">
              <a:latin typeface="Ebrima"/>
              <a:cs typeface="Ebrima"/>
            </a:endParaRPr>
          </a:p>
        </p:txBody>
      </p:sp>
      <p:pic>
        <p:nvPicPr>
          <p:cNvPr id="6" name="object 6"/>
          <p:cNvPicPr/>
          <p:nvPr/>
        </p:nvPicPr>
        <p:blipFill>
          <a:blip r:embed="rId4" cstate="print"/>
          <a:stretch>
            <a:fillRect/>
          </a:stretch>
        </p:blipFill>
        <p:spPr>
          <a:xfrm>
            <a:off x="0" y="2438336"/>
            <a:ext cx="9139301" cy="2143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9626"/>
            <a:ext cx="4592955" cy="575310"/>
          </a:xfrm>
          <a:prstGeom prst="rect">
            <a:avLst/>
          </a:prstGeom>
        </p:spPr>
        <p:txBody>
          <a:bodyPr vert="horz" wrap="square" lIns="0" tIns="13335" rIns="0" bIns="0" rtlCol="0">
            <a:spAutoFit/>
          </a:bodyPr>
          <a:lstStyle/>
          <a:p>
            <a:pPr marL="12700">
              <a:lnSpc>
                <a:spcPct val="100000"/>
              </a:lnSpc>
              <a:spcBef>
                <a:spcPts val="105"/>
              </a:spcBef>
            </a:pPr>
            <a:r>
              <a:rPr sz="3600" dirty="0"/>
              <a:t>Presentation</a:t>
            </a:r>
            <a:r>
              <a:rPr sz="3600" spc="-60" dirty="0"/>
              <a:t> </a:t>
            </a:r>
            <a:r>
              <a:rPr sz="3600" spc="-10" dirty="0"/>
              <a:t>Outline:</a:t>
            </a:r>
          </a:p>
        </p:txBody>
      </p:sp>
      <p:sp>
        <p:nvSpPr>
          <p:cNvPr id="3" name="object 3"/>
          <p:cNvSpPr txBox="1"/>
          <p:nvPr/>
        </p:nvSpPr>
        <p:spPr>
          <a:xfrm>
            <a:off x="193356" y="751641"/>
            <a:ext cx="5140644" cy="3239348"/>
          </a:xfrm>
          <a:prstGeom prst="rect">
            <a:avLst/>
          </a:prstGeom>
        </p:spPr>
        <p:txBody>
          <a:bodyPr vert="horz" wrap="square" lIns="0" tIns="66040" rIns="0" bIns="0" rtlCol="0">
            <a:spAutoFit/>
          </a:bodyPr>
          <a:lstStyle/>
          <a:p>
            <a:pPr marL="355600" indent="-343535">
              <a:lnSpc>
                <a:spcPct val="100000"/>
              </a:lnSpc>
              <a:spcBef>
                <a:spcPts val="520"/>
              </a:spcBef>
              <a:buSzPct val="75000"/>
              <a:buFont typeface="Wingdings"/>
              <a:buChar char=""/>
              <a:tabLst>
                <a:tab pos="355600" algn="l"/>
                <a:tab pos="356235" algn="l"/>
              </a:tabLst>
            </a:pPr>
            <a:r>
              <a:rPr lang="en-IN" sz="3200" b="1" dirty="0">
                <a:solidFill>
                  <a:srgbClr val="004A52"/>
                </a:solidFill>
                <a:latin typeface="Ebrima"/>
                <a:cs typeface="Ebrima"/>
              </a:rPr>
              <a:t>Introduction</a:t>
            </a:r>
          </a:p>
          <a:p>
            <a:pPr marL="355600" indent="-343535">
              <a:spcBef>
                <a:spcPts val="425"/>
              </a:spcBef>
              <a:buSzPct val="75000"/>
              <a:buFont typeface="Wingdings"/>
              <a:buChar char=""/>
              <a:tabLst>
                <a:tab pos="355600" algn="l"/>
                <a:tab pos="356235" algn="l"/>
              </a:tabLst>
            </a:pPr>
            <a:r>
              <a:rPr lang="en-IN" sz="3200" b="1" dirty="0">
                <a:solidFill>
                  <a:srgbClr val="004A52"/>
                </a:solidFill>
                <a:latin typeface="Ebrima"/>
                <a:cs typeface="Ebrima"/>
              </a:rPr>
              <a:t>Problem</a:t>
            </a:r>
            <a:r>
              <a:rPr lang="en-IN" sz="3200" b="1" spc="-60" dirty="0">
                <a:solidFill>
                  <a:srgbClr val="004A52"/>
                </a:solidFill>
                <a:latin typeface="Ebrima"/>
                <a:cs typeface="Ebrima"/>
              </a:rPr>
              <a:t> </a:t>
            </a:r>
            <a:r>
              <a:rPr lang="en-IN" sz="3200" b="1" spc="-10" dirty="0">
                <a:solidFill>
                  <a:srgbClr val="004A52"/>
                </a:solidFill>
                <a:latin typeface="Ebrima"/>
                <a:cs typeface="Ebrima"/>
              </a:rPr>
              <a:t>Statement</a:t>
            </a:r>
            <a:endParaRPr sz="3200" dirty="0">
              <a:latin typeface="Ebrima"/>
              <a:cs typeface="Ebrima"/>
            </a:endParaRPr>
          </a:p>
          <a:p>
            <a:pPr marL="355600" indent="-343535">
              <a:lnSpc>
                <a:spcPct val="100000"/>
              </a:lnSpc>
              <a:spcBef>
                <a:spcPts val="425"/>
              </a:spcBef>
              <a:buSzPct val="75000"/>
              <a:buFont typeface="Wingdings"/>
              <a:buChar char=""/>
              <a:tabLst>
                <a:tab pos="355600" algn="l"/>
                <a:tab pos="356235" algn="l"/>
              </a:tabLst>
            </a:pPr>
            <a:r>
              <a:rPr sz="3200" b="1" dirty="0">
                <a:solidFill>
                  <a:srgbClr val="004A52"/>
                </a:solidFill>
                <a:latin typeface="Ebrima"/>
                <a:cs typeface="Ebrima"/>
              </a:rPr>
              <a:t>Exploring</a:t>
            </a:r>
            <a:r>
              <a:rPr sz="3200" b="1" spc="-90" dirty="0">
                <a:solidFill>
                  <a:srgbClr val="004A52"/>
                </a:solidFill>
                <a:latin typeface="Ebrima"/>
                <a:cs typeface="Ebrima"/>
              </a:rPr>
              <a:t> </a:t>
            </a:r>
            <a:r>
              <a:rPr sz="3200" b="1" dirty="0">
                <a:solidFill>
                  <a:srgbClr val="004A52"/>
                </a:solidFill>
                <a:latin typeface="Ebrima"/>
                <a:cs typeface="Ebrima"/>
              </a:rPr>
              <a:t>the</a:t>
            </a:r>
            <a:r>
              <a:rPr sz="3200" b="1" spc="20" dirty="0">
                <a:solidFill>
                  <a:srgbClr val="004A52"/>
                </a:solidFill>
                <a:latin typeface="Ebrima"/>
                <a:cs typeface="Ebrima"/>
              </a:rPr>
              <a:t> </a:t>
            </a:r>
            <a:r>
              <a:rPr sz="3200" b="1" spc="-10" dirty="0">
                <a:solidFill>
                  <a:srgbClr val="004A52"/>
                </a:solidFill>
                <a:latin typeface="Ebrima"/>
                <a:cs typeface="Ebrima"/>
              </a:rPr>
              <a:t>dataset</a:t>
            </a:r>
            <a:endParaRPr sz="3200" dirty="0">
              <a:latin typeface="Ebrima"/>
              <a:cs typeface="Ebrima"/>
            </a:endParaRPr>
          </a:p>
          <a:p>
            <a:pPr marL="355600" indent="-343535">
              <a:lnSpc>
                <a:spcPct val="100000"/>
              </a:lnSpc>
              <a:spcBef>
                <a:spcPts val="500"/>
              </a:spcBef>
              <a:buSzPct val="75000"/>
              <a:buFont typeface="Wingdings"/>
              <a:buChar char=""/>
              <a:tabLst>
                <a:tab pos="355600" algn="l"/>
                <a:tab pos="356235" algn="l"/>
              </a:tabLst>
            </a:pPr>
            <a:r>
              <a:rPr sz="3200" b="1" spc="-10" dirty="0">
                <a:solidFill>
                  <a:srgbClr val="004A52"/>
                </a:solidFill>
                <a:latin typeface="Ebrima"/>
                <a:cs typeface="Ebrima"/>
              </a:rPr>
              <a:t>Methodology</a:t>
            </a:r>
            <a:endParaRPr sz="3200" dirty="0">
              <a:latin typeface="Ebrima"/>
              <a:cs typeface="Ebrima"/>
            </a:endParaRPr>
          </a:p>
          <a:p>
            <a:pPr marL="355600" indent="-343535">
              <a:lnSpc>
                <a:spcPct val="100000"/>
              </a:lnSpc>
              <a:spcBef>
                <a:spcPts val="430"/>
              </a:spcBef>
              <a:buSzPct val="75000"/>
              <a:buFont typeface="Wingdings"/>
              <a:buChar char=""/>
              <a:tabLst>
                <a:tab pos="355600" algn="l"/>
                <a:tab pos="356235" algn="l"/>
              </a:tabLst>
            </a:pPr>
            <a:r>
              <a:rPr lang="en-IN" sz="3200" b="1" spc="-10" dirty="0">
                <a:solidFill>
                  <a:srgbClr val="004A52"/>
                </a:solidFill>
                <a:latin typeface="Ebrima"/>
                <a:cs typeface="Ebrima"/>
              </a:rPr>
              <a:t>Expectation from the models.</a:t>
            </a:r>
            <a:endParaRPr sz="3200" dirty="0">
              <a:latin typeface="Ebrima"/>
              <a:cs typeface="Ebrima"/>
            </a:endParaRPr>
          </a:p>
        </p:txBody>
      </p:sp>
      <p:pic>
        <p:nvPicPr>
          <p:cNvPr id="4" name="object 4"/>
          <p:cNvPicPr/>
          <p:nvPr/>
        </p:nvPicPr>
        <p:blipFill>
          <a:blip r:embed="rId3" cstate="print"/>
          <a:stretch>
            <a:fillRect/>
          </a:stretch>
        </p:blipFill>
        <p:spPr>
          <a:xfrm>
            <a:off x="5187950" y="419101"/>
            <a:ext cx="3962400" cy="43052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965" y="285750"/>
            <a:ext cx="4344035" cy="521297"/>
          </a:xfrm>
          <a:prstGeom prst="rect">
            <a:avLst/>
          </a:prstGeom>
        </p:spPr>
        <p:txBody>
          <a:bodyPr vert="horz" wrap="square" lIns="0" tIns="13335" rIns="0" bIns="0" rtlCol="0">
            <a:spAutoFit/>
          </a:bodyPr>
          <a:lstStyle/>
          <a:p>
            <a:pPr marL="12700">
              <a:lnSpc>
                <a:spcPct val="100000"/>
              </a:lnSpc>
              <a:spcBef>
                <a:spcPts val="105"/>
              </a:spcBef>
            </a:pPr>
            <a:r>
              <a:rPr lang="en-IN" b="1" u="sng" spc="-10" dirty="0"/>
              <a:t>Introduction</a:t>
            </a:r>
            <a:r>
              <a:rPr lang="en-IN" spc="-10" dirty="0"/>
              <a:t> </a:t>
            </a:r>
            <a:endParaRPr spc="-10" dirty="0"/>
          </a:p>
        </p:txBody>
      </p:sp>
      <p:sp>
        <p:nvSpPr>
          <p:cNvPr id="3" name="object 3"/>
          <p:cNvSpPr txBox="1"/>
          <p:nvPr/>
        </p:nvSpPr>
        <p:spPr>
          <a:xfrm>
            <a:off x="193356" y="1121537"/>
            <a:ext cx="8645844" cy="3551229"/>
          </a:xfrm>
          <a:prstGeom prst="rect">
            <a:avLst/>
          </a:prstGeom>
        </p:spPr>
        <p:txBody>
          <a:bodyPr vert="horz" wrap="square" lIns="0" tIns="12065" rIns="0" bIns="0" rtlCol="0">
            <a:spAutoFit/>
          </a:bodyPr>
          <a:lstStyle/>
          <a:p>
            <a:pPr marL="12700" marR="180975">
              <a:lnSpc>
                <a:spcPct val="115799"/>
              </a:lnSpc>
              <a:spcBef>
                <a:spcPts val="95"/>
              </a:spcBef>
            </a:pPr>
            <a:r>
              <a:rPr lang="en-US" sz="2000" b="1" dirty="0">
                <a:solidFill>
                  <a:srgbClr val="FF0000"/>
                </a:solidFill>
                <a:latin typeface="Ebrima"/>
                <a:cs typeface="Ebrima"/>
              </a:rPr>
              <a:t>SENTIMENT ANALYSIS </a:t>
            </a:r>
            <a:r>
              <a:rPr lang="en-US" sz="2000" dirty="0">
                <a:solidFill>
                  <a:srgbClr val="FF0000"/>
                </a:solidFill>
                <a:latin typeface="Ebrima"/>
                <a:cs typeface="Ebrima"/>
              </a:rPr>
              <a:t>is the most common text classification tool that analyses an incoming message and tells whether the underlying sentiment is positive, negative our neutral</a:t>
            </a:r>
            <a:r>
              <a:rPr lang="en-US" sz="2000" dirty="0">
                <a:latin typeface="Ebrima"/>
                <a:cs typeface="Ebrima"/>
              </a:rPr>
              <a:t>. It's a form of text analytics that uses natural language processing (NLP) and machine learning algorithms. Sentiment analysis is also known as “opinion mining” or “emotion artificial intelligence”. Sentiment analysis helps data analysts within large enterprises gauge public opinion, conduct nuanced market research, monitor brand and product reputation, and understand customer experiences. It finds its uses in sectors such as e-commerce, marketing, advertising, politics, stock market research.</a:t>
            </a:r>
            <a:endParaRPr sz="2000" dirty="0">
              <a:latin typeface="Ebrima"/>
              <a:cs typeface="Ebri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6369" y="2372348"/>
            <a:ext cx="3731261" cy="521297"/>
          </a:xfrm>
          <a:prstGeom prst="rect">
            <a:avLst/>
          </a:prstGeom>
        </p:spPr>
        <p:txBody>
          <a:bodyPr vert="horz" wrap="square" lIns="0" tIns="13335" rIns="0" bIns="0" rtlCol="0">
            <a:spAutoFit/>
          </a:bodyPr>
          <a:lstStyle/>
          <a:p>
            <a:pPr marL="12700">
              <a:lnSpc>
                <a:spcPct val="100000"/>
              </a:lnSpc>
              <a:spcBef>
                <a:spcPts val="105"/>
              </a:spcBef>
            </a:pPr>
            <a:r>
              <a:rPr lang="en-IN" b="1" u="sng" spc="-10" dirty="0"/>
              <a:t>Problem Statement</a:t>
            </a:r>
            <a:endParaRPr b="1" u="sng" spc="-10" dirty="0"/>
          </a:p>
        </p:txBody>
      </p:sp>
      <p:sp>
        <p:nvSpPr>
          <p:cNvPr id="3" name="object 3"/>
          <p:cNvSpPr txBox="1"/>
          <p:nvPr/>
        </p:nvSpPr>
        <p:spPr>
          <a:xfrm>
            <a:off x="152400" y="3257550"/>
            <a:ext cx="8698230" cy="939168"/>
          </a:xfrm>
          <a:prstGeom prst="rect">
            <a:avLst/>
          </a:prstGeom>
        </p:spPr>
        <p:txBody>
          <a:bodyPr vert="horz" wrap="square" lIns="0" tIns="10795" rIns="0" bIns="0" rtlCol="0">
            <a:spAutoFit/>
          </a:bodyPr>
          <a:lstStyle/>
          <a:p>
            <a:pPr marL="12700" marR="5080" algn="ctr">
              <a:lnSpc>
                <a:spcPct val="115399"/>
              </a:lnSpc>
              <a:spcBef>
                <a:spcPts val="85"/>
              </a:spcBef>
            </a:pPr>
            <a:r>
              <a:rPr lang="en-US" sz="1800" b="1" dirty="0">
                <a:latin typeface="Ebrima"/>
                <a:cs typeface="Ebrima"/>
              </a:rPr>
              <a:t>In this project, our aim is to implement a Business Sentiment Analysis Model that helps to overcome the challenges of identifying the sentiments of the clients towards a certain business policy.</a:t>
            </a:r>
            <a:endParaRPr sz="1800" b="1" dirty="0">
              <a:latin typeface="Ebrima"/>
              <a:cs typeface="Ebrima"/>
            </a:endParaRPr>
          </a:p>
        </p:txBody>
      </p:sp>
      <p:pic>
        <p:nvPicPr>
          <p:cNvPr id="8" name="Picture 7">
            <a:extLst>
              <a:ext uri="{FF2B5EF4-FFF2-40B4-BE49-F238E27FC236}">
                <a16:creationId xmlns:a16="http://schemas.microsoft.com/office/drawing/2014/main" id="{C8B16EAA-2B29-4578-BB59-0A7EFDD6D7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64364"/>
            <a:ext cx="3276600" cy="21854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657" y="703326"/>
            <a:ext cx="3470275" cy="2773680"/>
          </a:xfrm>
          <a:prstGeom prst="rect">
            <a:avLst/>
          </a:prstGeom>
        </p:spPr>
        <p:txBody>
          <a:bodyPr vert="horz" wrap="square" lIns="0" tIns="12065" rIns="0" bIns="0" rtlCol="0">
            <a:spAutoFit/>
          </a:bodyPr>
          <a:lstStyle/>
          <a:p>
            <a:pPr marL="12700" marR="5080">
              <a:lnSpc>
                <a:spcPct val="100200"/>
              </a:lnSpc>
              <a:spcBef>
                <a:spcPts val="95"/>
              </a:spcBef>
            </a:pPr>
            <a:r>
              <a:rPr sz="6000" spc="-10" dirty="0">
                <a:solidFill>
                  <a:srgbClr val="004A52"/>
                </a:solidFill>
              </a:rPr>
              <a:t>Exploring </a:t>
            </a:r>
            <a:r>
              <a:rPr sz="6000" spc="-25" dirty="0">
                <a:solidFill>
                  <a:srgbClr val="004A52"/>
                </a:solidFill>
              </a:rPr>
              <a:t>the </a:t>
            </a:r>
            <a:r>
              <a:rPr sz="6000" spc="-10" dirty="0">
                <a:solidFill>
                  <a:srgbClr val="004A52"/>
                </a:solidFill>
              </a:rPr>
              <a:t>Dataset</a:t>
            </a:r>
            <a:r>
              <a:rPr lang="en-US" sz="6000" spc="-10" dirty="0">
                <a:solidFill>
                  <a:srgbClr val="004A52"/>
                </a:solidFill>
              </a:rPr>
              <a:t>s</a:t>
            </a:r>
            <a:endParaRPr sz="6000" dirty="0"/>
          </a:p>
        </p:txBody>
      </p:sp>
      <p:pic>
        <p:nvPicPr>
          <p:cNvPr id="3" name="object 3"/>
          <p:cNvPicPr/>
          <p:nvPr/>
        </p:nvPicPr>
        <p:blipFill rotWithShape="1">
          <a:blip r:embed="rId2" cstate="print"/>
          <a:srcRect l="8621" t="4643" r="8621" b="9361"/>
          <a:stretch/>
        </p:blipFill>
        <p:spPr>
          <a:xfrm>
            <a:off x="4953000" y="361950"/>
            <a:ext cx="3657600" cy="441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C065B45-6CEE-429C-80F7-AA20939007A8}"/>
              </a:ext>
            </a:extLst>
          </p:cNvPr>
          <p:cNvSpPr>
            <a:spLocks noGrp="1"/>
          </p:cNvSpPr>
          <p:nvPr>
            <p:ph idx="1"/>
          </p:nvPr>
        </p:nvSpPr>
        <p:spPr>
          <a:xfrm>
            <a:off x="381000" y="126206"/>
            <a:ext cx="7886700" cy="3263504"/>
          </a:xfrm>
        </p:spPr>
        <p:txBody>
          <a:bodyPr/>
          <a:lstStyle/>
          <a:p>
            <a:pPr marL="0" indent="0">
              <a:buNone/>
            </a:pPr>
            <a:r>
              <a:rPr lang="en-IN" sz="2000" u="sng" dirty="0"/>
              <a:t>Secondary Dataset</a:t>
            </a:r>
            <a:r>
              <a:rPr lang="en-IN" sz="2000" dirty="0"/>
              <a:t> : </a:t>
            </a:r>
            <a:r>
              <a:rPr lang="en-US" sz="1600" b="0" i="0" dirty="0">
                <a:effectLst/>
                <a:latin typeface="Inter"/>
              </a:rPr>
              <a:t>This dataset (</a:t>
            </a:r>
            <a:r>
              <a:rPr lang="en-US" sz="1600" b="0" i="0" dirty="0" err="1">
                <a:effectLst/>
                <a:latin typeface="Inter"/>
              </a:rPr>
              <a:t>FinancialPhraseBank</a:t>
            </a:r>
            <a:r>
              <a:rPr lang="en-US" sz="1600" b="0" i="0" dirty="0">
                <a:effectLst/>
                <a:latin typeface="Inter"/>
              </a:rPr>
              <a:t>) is obtained from Kaggle and contains the sentiments from the perspective of a retail investor. </a:t>
            </a:r>
          </a:p>
          <a:p>
            <a:pPr marL="0" indent="0">
              <a:buNone/>
            </a:pPr>
            <a:r>
              <a:rPr lang="en-US" sz="1600" b="0" i="0" dirty="0">
                <a:effectLst/>
                <a:latin typeface="Inter"/>
              </a:rPr>
              <a:t>The dataset contains two columns, “</a:t>
            </a:r>
            <a:r>
              <a:rPr lang="en-US" sz="1600" b="0" i="0" dirty="0">
                <a:solidFill>
                  <a:srgbClr val="FF0000"/>
                </a:solidFill>
                <a:effectLst/>
                <a:latin typeface="Inter"/>
              </a:rPr>
              <a:t>Category</a:t>
            </a:r>
            <a:r>
              <a:rPr lang="en-US" sz="1600" b="0" i="0" dirty="0">
                <a:effectLst/>
                <a:latin typeface="Inter"/>
              </a:rPr>
              <a:t>" and “</a:t>
            </a:r>
            <a:r>
              <a:rPr lang="en-US" sz="1600" b="0" i="0" dirty="0">
                <a:solidFill>
                  <a:srgbClr val="FF0000"/>
                </a:solidFill>
                <a:effectLst/>
                <a:latin typeface="Inter"/>
              </a:rPr>
              <a:t>Text</a:t>
            </a:r>
            <a:r>
              <a:rPr lang="en-US" sz="1600" b="0" i="0" dirty="0">
                <a:effectLst/>
                <a:latin typeface="Inter"/>
              </a:rPr>
              <a:t>". The sentiment can be categorized as negative, neutral or positive.</a:t>
            </a:r>
          </a:p>
          <a:p>
            <a:pPr marL="0" indent="0">
              <a:buNone/>
            </a:pPr>
            <a:endParaRPr lang="en-IN" dirty="0"/>
          </a:p>
        </p:txBody>
      </p:sp>
      <p:pic>
        <p:nvPicPr>
          <p:cNvPr id="5" name="Picture 4">
            <a:extLst>
              <a:ext uri="{FF2B5EF4-FFF2-40B4-BE49-F238E27FC236}">
                <a16:creationId xmlns:a16="http://schemas.microsoft.com/office/drawing/2014/main" id="{7DA420FC-C855-49E7-BECD-BAABCCBCCF69}"/>
              </a:ext>
            </a:extLst>
          </p:cNvPr>
          <p:cNvPicPr>
            <a:picLocks noChangeAspect="1"/>
          </p:cNvPicPr>
          <p:nvPr/>
        </p:nvPicPr>
        <p:blipFill>
          <a:blip r:embed="rId2"/>
          <a:stretch>
            <a:fillRect/>
          </a:stretch>
        </p:blipFill>
        <p:spPr>
          <a:xfrm>
            <a:off x="1413257" y="1757958"/>
            <a:ext cx="5822185" cy="2103302"/>
          </a:xfrm>
          <a:prstGeom prst="rect">
            <a:avLst/>
          </a:prstGeom>
        </p:spPr>
      </p:pic>
      <p:sp>
        <p:nvSpPr>
          <p:cNvPr id="6" name="TextBox 5">
            <a:extLst>
              <a:ext uri="{FF2B5EF4-FFF2-40B4-BE49-F238E27FC236}">
                <a16:creationId xmlns:a16="http://schemas.microsoft.com/office/drawing/2014/main" id="{D02D9E30-DE20-4C7D-97CC-712F80849479}"/>
              </a:ext>
            </a:extLst>
          </p:cNvPr>
          <p:cNvSpPr txBox="1"/>
          <p:nvPr/>
        </p:nvSpPr>
        <p:spPr>
          <a:xfrm>
            <a:off x="304800" y="4095750"/>
            <a:ext cx="8686800" cy="523220"/>
          </a:xfrm>
          <a:prstGeom prst="rect">
            <a:avLst/>
          </a:prstGeom>
          <a:noFill/>
        </p:spPr>
        <p:txBody>
          <a:bodyPr wrap="square">
            <a:spAutoFit/>
          </a:bodyPr>
          <a:lstStyle/>
          <a:p>
            <a:r>
              <a:rPr lang="en-US" sz="1400" dirty="0"/>
              <a:t>Source: Malo, P., Sinha, A., </a:t>
            </a:r>
            <a:r>
              <a:rPr lang="en-US" sz="1400" dirty="0" err="1"/>
              <a:t>Takala</a:t>
            </a:r>
            <a:r>
              <a:rPr lang="en-US" sz="1400" dirty="0"/>
              <a:t>, P., Korhonen, P. and </a:t>
            </a:r>
            <a:r>
              <a:rPr lang="en-US" sz="1400" dirty="0" err="1"/>
              <a:t>Wallenius</a:t>
            </a:r>
            <a:r>
              <a:rPr lang="en-US" sz="1400" dirty="0"/>
              <a:t>, J. (2014): “Good debt or bad debt: Detecting semantic orientations in economic texts.” Journal of the American Society for Information Science and Technology.</a:t>
            </a:r>
            <a:endParaRPr lang="en-IN" sz="1400" dirty="0"/>
          </a:p>
        </p:txBody>
      </p:sp>
    </p:spTree>
    <p:extLst>
      <p:ext uri="{BB962C8B-B14F-4D97-AF65-F5344CB8AC3E}">
        <p14:creationId xmlns:p14="http://schemas.microsoft.com/office/powerpoint/2010/main" val="279238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CFABA-9B09-4FF9-BD9A-63CC5FA8CAD7}"/>
              </a:ext>
            </a:extLst>
          </p:cNvPr>
          <p:cNvSpPr>
            <a:spLocks noGrp="1"/>
          </p:cNvSpPr>
          <p:nvPr>
            <p:ph idx="1"/>
          </p:nvPr>
        </p:nvSpPr>
        <p:spPr>
          <a:xfrm>
            <a:off x="390525" y="229028"/>
            <a:ext cx="8362950" cy="4800600"/>
          </a:xfrm>
        </p:spPr>
        <p:txBody>
          <a:bodyPr/>
          <a:lstStyle/>
          <a:p>
            <a:pPr marL="0" indent="0">
              <a:buNone/>
            </a:pPr>
            <a:r>
              <a:rPr lang="en-IN" sz="2000" u="sng" dirty="0"/>
              <a:t>Scraped Dataset</a:t>
            </a:r>
            <a:r>
              <a:rPr lang="en-IN" sz="2000" dirty="0"/>
              <a:t> : This dataset is extracted from</a:t>
            </a:r>
            <a:r>
              <a:rPr lang="en-US" b="0" i="0" dirty="0">
                <a:solidFill>
                  <a:srgbClr val="292929"/>
                </a:solidFill>
                <a:effectLst/>
                <a:latin typeface="charter"/>
              </a:rPr>
              <a:t> Twitter’s search operator </a:t>
            </a:r>
            <a:r>
              <a:rPr lang="en-US" dirty="0">
                <a:solidFill>
                  <a:srgbClr val="292929"/>
                </a:solidFill>
                <a:latin typeface="charter"/>
              </a:rPr>
              <a:t>i.e. the </a:t>
            </a:r>
            <a:r>
              <a:rPr lang="en-US" b="0" i="0" dirty="0">
                <a:solidFill>
                  <a:srgbClr val="292929"/>
                </a:solidFill>
                <a:effectLst/>
                <a:latin typeface="charter"/>
              </a:rPr>
              <a:t>tweets relating to Financial Sentiments of users towards business policies and stocks</a:t>
            </a:r>
            <a:r>
              <a:rPr lang="en-US" dirty="0">
                <a:solidFill>
                  <a:srgbClr val="292929"/>
                </a:solidFill>
                <a:latin typeface="charter"/>
              </a:rPr>
              <a:t>, the library used in </a:t>
            </a:r>
            <a:r>
              <a:rPr lang="en-US" dirty="0" err="1">
                <a:solidFill>
                  <a:srgbClr val="292929"/>
                </a:solidFill>
                <a:latin typeface="charter"/>
              </a:rPr>
              <a:t>Jupyter</a:t>
            </a:r>
            <a:r>
              <a:rPr lang="en-US" dirty="0">
                <a:solidFill>
                  <a:srgbClr val="292929"/>
                </a:solidFill>
                <a:latin typeface="charter"/>
              </a:rPr>
              <a:t> Notebook to obtain the data is </a:t>
            </a:r>
            <a:r>
              <a:rPr lang="en-US" dirty="0">
                <a:solidFill>
                  <a:srgbClr val="FF0000"/>
                </a:solidFill>
                <a:latin typeface="charter"/>
              </a:rPr>
              <a:t>“TWINT”.</a:t>
            </a:r>
          </a:p>
          <a:p>
            <a:pPr marL="0" indent="0">
              <a:buNone/>
            </a:pPr>
            <a:r>
              <a:rPr lang="en-US" b="0" i="0" dirty="0" err="1">
                <a:solidFill>
                  <a:srgbClr val="0C0C0C"/>
                </a:solidFill>
                <a:effectLst/>
                <a:latin typeface="Tinos"/>
              </a:rPr>
              <a:t>Twint</a:t>
            </a:r>
            <a:r>
              <a:rPr lang="en-US" b="0" i="0" dirty="0">
                <a:solidFill>
                  <a:srgbClr val="0C0C0C"/>
                </a:solidFill>
                <a:effectLst/>
                <a:latin typeface="Tinos"/>
              </a:rPr>
              <a:t> is an open-source python library that is used for twitter scraping </a:t>
            </a:r>
            <a:r>
              <a:rPr lang="en-US" b="0" i="0" dirty="0" err="1">
                <a:solidFill>
                  <a:srgbClr val="0C0C0C"/>
                </a:solidFill>
                <a:effectLst/>
                <a:latin typeface="Tinos"/>
              </a:rPr>
              <a:t>i.e</a:t>
            </a:r>
            <a:r>
              <a:rPr lang="en-US" b="0" i="0" dirty="0">
                <a:solidFill>
                  <a:srgbClr val="0C0C0C"/>
                </a:solidFill>
                <a:effectLst/>
                <a:latin typeface="Tinos"/>
              </a:rPr>
              <a:t> we used </a:t>
            </a:r>
            <a:r>
              <a:rPr lang="en-US" b="0" i="0" dirty="0" err="1">
                <a:solidFill>
                  <a:srgbClr val="0C0C0C"/>
                </a:solidFill>
                <a:effectLst/>
                <a:latin typeface="Tinos"/>
              </a:rPr>
              <a:t>twint</a:t>
            </a:r>
            <a:r>
              <a:rPr lang="en-US" b="0" i="0" dirty="0">
                <a:solidFill>
                  <a:srgbClr val="0C0C0C"/>
                </a:solidFill>
                <a:effectLst/>
                <a:latin typeface="Tinos"/>
              </a:rPr>
              <a:t> to scrape data from twitter and that too </a:t>
            </a:r>
            <a:r>
              <a:rPr lang="en-US" b="0" i="0" dirty="0">
                <a:solidFill>
                  <a:srgbClr val="FF0000"/>
                </a:solidFill>
                <a:effectLst/>
                <a:latin typeface="Tinos"/>
              </a:rPr>
              <a:t>without</a:t>
            </a:r>
            <a:r>
              <a:rPr lang="en-US" b="0" i="0" dirty="0">
                <a:solidFill>
                  <a:srgbClr val="0C0C0C"/>
                </a:solidFill>
                <a:effectLst/>
                <a:latin typeface="Tinos"/>
              </a:rPr>
              <a:t> using the twitter API</a:t>
            </a:r>
            <a:r>
              <a:rPr lang="en-US" b="0" i="0" dirty="0">
                <a:solidFill>
                  <a:srgbClr val="292929"/>
                </a:solidFill>
                <a:effectLst/>
                <a:latin typeface="charter"/>
              </a:rPr>
              <a:t>.</a:t>
            </a:r>
          </a:p>
          <a:p>
            <a:pPr marL="0" indent="0">
              <a:buNone/>
            </a:pPr>
            <a:r>
              <a:rPr lang="en-US" dirty="0"/>
              <a:t>The raw dataset hence obtained contain 11560 tweets.</a:t>
            </a:r>
          </a:p>
          <a:p>
            <a:pPr marL="0" indent="0">
              <a:buNone/>
            </a:pPr>
            <a:endParaRPr lang="en-US" b="0" i="0" dirty="0">
              <a:solidFill>
                <a:srgbClr val="292929"/>
              </a:solidFill>
              <a:effectLst/>
              <a:latin typeface="charter"/>
            </a:endParaRPr>
          </a:p>
          <a:p>
            <a:pPr marL="0" indent="0">
              <a:buNone/>
            </a:pPr>
            <a:endParaRPr lang="en-US" dirty="0">
              <a:solidFill>
                <a:srgbClr val="292929"/>
              </a:solidFill>
              <a:latin typeface="charter"/>
            </a:endParaRPr>
          </a:p>
          <a:p>
            <a:pPr marL="0" indent="0">
              <a:buNone/>
            </a:pPr>
            <a:endParaRPr lang="en-IN" dirty="0"/>
          </a:p>
        </p:txBody>
      </p:sp>
      <p:pic>
        <p:nvPicPr>
          <p:cNvPr id="4" name="Picture 3">
            <a:extLst>
              <a:ext uri="{FF2B5EF4-FFF2-40B4-BE49-F238E27FC236}">
                <a16:creationId xmlns:a16="http://schemas.microsoft.com/office/drawing/2014/main" id="{6DEE16F1-B7C5-4C63-BB27-D4B6DB7028FC}"/>
              </a:ext>
            </a:extLst>
          </p:cNvPr>
          <p:cNvPicPr>
            <a:picLocks noChangeAspect="1"/>
          </p:cNvPicPr>
          <p:nvPr/>
        </p:nvPicPr>
        <p:blipFill>
          <a:blip r:embed="rId2"/>
          <a:stretch>
            <a:fillRect/>
          </a:stretch>
        </p:blipFill>
        <p:spPr>
          <a:xfrm>
            <a:off x="697144" y="3663350"/>
            <a:ext cx="7749711" cy="1270600"/>
          </a:xfrm>
          <a:prstGeom prst="rect">
            <a:avLst/>
          </a:prstGeom>
        </p:spPr>
      </p:pic>
      <p:pic>
        <p:nvPicPr>
          <p:cNvPr id="6" name="Picture 5">
            <a:extLst>
              <a:ext uri="{FF2B5EF4-FFF2-40B4-BE49-F238E27FC236}">
                <a16:creationId xmlns:a16="http://schemas.microsoft.com/office/drawing/2014/main" id="{F7CF0E84-6882-4173-B2D7-2096BD199BF6}"/>
              </a:ext>
            </a:extLst>
          </p:cNvPr>
          <p:cNvPicPr>
            <a:picLocks noChangeAspect="1"/>
          </p:cNvPicPr>
          <p:nvPr/>
        </p:nvPicPr>
        <p:blipFill rotWithShape="1">
          <a:blip r:embed="rId3"/>
          <a:srcRect r="72727"/>
          <a:stretch/>
        </p:blipFill>
        <p:spPr>
          <a:xfrm>
            <a:off x="6858000" y="2152827"/>
            <a:ext cx="1524000" cy="1386740"/>
          </a:xfrm>
          <a:prstGeom prst="rect">
            <a:avLst/>
          </a:prstGeom>
        </p:spPr>
      </p:pic>
    </p:spTree>
    <p:extLst>
      <p:ext uri="{BB962C8B-B14F-4D97-AF65-F5344CB8AC3E}">
        <p14:creationId xmlns:p14="http://schemas.microsoft.com/office/powerpoint/2010/main" val="3454255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657" y="2208529"/>
            <a:ext cx="4351020" cy="701675"/>
          </a:xfrm>
          <a:prstGeom prst="rect">
            <a:avLst/>
          </a:prstGeom>
        </p:spPr>
        <p:txBody>
          <a:bodyPr vert="horz" wrap="square" lIns="0" tIns="17145" rIns="0" bIns="0" rtlCol="0">
            <a:spAutoFit/>
          </a:bodyPr>
          <a:lstStyle/>
          <a:p>
            <a:pPr marL="12700">
              <a:lnSpc>
                <a:spcPct val="100000"/>
              </a:lnSpc>
              <a:spcBef>
                <a:spcPts val="135"/>
              </a:spcBef>
            </a:pPr>
            <a:r>
              <a:rPr sz="4400" spc="-10" dirty="0">
                <a:solidFill>
                  <a:srgbClr val="004A52"/>
                </a:solidFill>
              </a:rPr>
              <a:t>METHODOLOGY</a:t>
            </a:r>
            <a:endParaRPr sz="4400"/>
          </a:p>
        </p:txBody>
      </p:sp>
      <p:pic>
        <p:nvPicPr>
          <p:cNvPr id="3" name="object 3"/>
          <p:cNvPicPr/>
          <p:nvPr/>
        </p:nvPicPr>
        <p:blipFill>
          <a:blip r:embed="rId2" cstate="print"/>
          <a:stretch>
            <a:fillRect/>
          </a:stretch>
        </p:blipFill>
        <p:spPr>
          <a:xfrm>
            <a:off x="4867275" y="523875"/>
            <a:ext cx="4276725" cy="4105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9151"/>
            <a:ext cx="2331085" cy="632460"/>
          </a:xfrm>
          <a:prstGeom prst="rect">
            <a:avLst/>
          </a:prstGeom>
        </p:spPr>
        <p:txBody>
          <a:bodyPr vert="horz" wrap="square" lIns="0" tIns="16510" rIns="0" bIns="0" rtlCol="0">
            <a:spAutoFit/>
          </a:bodyPr>
          <a:lstStyle/>
          <a:p>
            <a:pPr marL="12700">
              <a:lnSpc>
                <a:spcPct val="100000"/>
              </a:lnSpc>
              <a:spcBef>
                <a:spcPts val="130"/>
              </a:spcBef>
            </a:pPr>
            <a:r>
              <a:rPr sz="3950" spc="-10" dirty="0"/>
              <a:t>Approach</a:t>
            </a:r>
            <a:endParaRPr sz="3950"/>
          </a:p>
        </p:txBody>
      </p:sp>
      <p:grpSp>
        <p:nvGrpSpPr>
          <p:cNvPr id="3" name="object 3"/>
          <p:cNvGrpSpPr/>
          <p:nvPr/>
        </p:nvGrpSpPr>
        <p:grpSpPr>
          <a:xfrm>
            <a:off x="411162" y="3925887"/>
            <a:ext cx="8302625" cy="1035050"/>
            <a:chOff x="411162" y="3925887"/>
            <a:chExt cx="8302625" cy="1035050"/>
          </a:xfrm>
        </p:grpSpPr>
        <p:sp>
          <p:nvSpPr>
            <p:cNvPr id="4" name="object 4"/>
            <p:cNvSpPr/>
            <p:nvPr/>
          </p:nvSpPr>
          <p:spPr>
            <a:xfrm>
              <a:off x="423862" y="3938587"/>
              <a:ext cx="8277225" cy="1009650"/>
            </a:xfrm>
            <a:custGeom>
              <a:avLst/>
              <a:gdLst/>
              <a:ahLst/>
              <a:cxnLst/>
              <a:rect l="l" t="t" r="r" b="b"/>
              <a:pathLst>
                <a:path w="8277225" h="1009650">
                  <a:moveTo>
                    <a:pt x="8277225" y="0"/>
                  </a:moveTo>
                  <a:lnTo>
                    <a:pt x="0" y="0"/>
                  </a:lnTo>
                  <a:lnTo>
                    <a:pt x="0" y="1009650"/>
                  </a:lnTo>
                  <a:lnTo>
                    <a:pt x="8277225" y="1009650"/>
                  </a:lnTo>
                  <a:lnTo>
                    <a:pt x="8277225" y="0"/>
                  </a:lnTo>
                  <a:close/>
                </a:path>
              </a:pathLst>
            </a:custGeom>
            <a:solidFill>
              <a:srgbClr val="0096A7"/>
            </a:solidFill>
          </p:spPr>
          <p:txBody>
            <a:bodyPr wrap="square" lIns="0" tIns="0" rIns="0" bIns="0" rtlCol="0"/>
            <a:lstStyle/>
            <a:p>
              <a:endParaRPr/>
            </a:p>
          </p:txBody>
        </p:sp>
        <p:sp>
          <p:nvSpPr>
            <p:cNvPr id="5" name="object 5"/>
            <p:cNvSpPr/>
            <p:nvPr/>
          </p:nvSpPr>
          <p:spPr>
            <a:xfrm>
              <a:off x="423862" y="3938587"/>
              <a:ext cx="8277225" cy="1009650"/>
            </a:xfrm>
            <a:custGeom>
              <a:avLst/>
              <a:gdLst/>
              <a:ahLst/>
              <a:cxnLst/>
              <a:rect l="l" t="t" r="r" b="b"/>
              <a:pathLst>
                <a:path w="8277225" h="1009650">
                  <a:moveTo>
                    <a:pt x="0" y="1009650"/>
                  </a:moveTo>
                  <a:lnTo>
                    <a:pt x="8277225" y="1009650"/>
                  </a:lnTo>
                  <a:lnTo>
                    <a:pt x="8277225" y="0"/>
                  </a:lnTo>
                  <a:lnTo>
                    <a:pt x="0" y="0"/>
                  </a:lnTo>
                  <a:lnTo>
                    <a:pt x="0" y="1009650"/>
                  </a:lnTo>
                  <a:close/>
                </a:path>
              </a:pathLst>
            </a:custGeom>
            <a:ln w="25400">
              <a:solidFill>
                <a:srgbClr val="124F5C"/>
              </a:solidFill>
            </a:ln>
          </p:spPr>
          <p:txBody>
            <a:bodyPr wrap="square" lIns="0" tIns="0" rIns="0" bIns="0" rtlCol="0"/>
            <a:lstStyle/>
            <a:p>
              <a:endParaRPr/>
            </a:p>
          </p:txBody>
        </p:sp>
      </p:grpSp>
      <p:sp>
        <p:nvSpPr>
          <p:cNvPr id="6" name="object 6"/>
          <p:cNvSpPr txBox="1"/>
          <p:nvPr/>
        </p:nvSpPr>
        <p:spPr>
          <a:xfrm>
            <a:off x="436562" y="4236720"/>
            <a:ext cx="8251825" cy="381000"/>
          </a:xfrm>
          <a:prstGeom prst="rect">
            <a:avLst/>
          </a:prstGeom>
        </p:spPr>
        <p:txBody>
          <a:bodyPr vert="horz" wrap="square" lIns="0" tIns="16510" rIns="0" bIns="0" rtlCol="0">
            <a:spAutoFit/>
          </a:bodyPr>
          <a:lstStyle/>
          <a:p>
            <a:pPr marL="186055">
              <a:lnSpc>
                <a:spcPct val="100000"/>
              </a:lnSpc>
              <a:spcBef>
                <a:spcPts val="130"/>
              </a:spcBef>
            </a:pPr>
            <a:r>
              <a:rPr sz="2300" b="1" dirty="0">
                <a:solidFill>
                  <a:srgbClr val="124F5C"/>
                </a:solidFill>
                <a:latin typeface="Ebrima"/>
                <a:cs typeface="Ebrima"/>
              </a:rPr>
              <a:t>Optimal</a:t>
            </a:r>
            <a:r>
              <a:rPr sz="2300" b="1" spc="-20" dirty="0">
                <a:solidFill>
                  <a:srgbClr val="124F5C"/>
                </a:solidFill>
                <a:latin typeface="Ebrima"/>
                <a:cs typeface="Ebrima"/>
              </a:rPr>
              <a:t> </a:t>
            </a:r>
            <a:r>
              <a:rPr sz="2300" b="1" dirty="0">
                <a:solidFill>
                  <a:srgbClr val="124F5C"/>
                </a:solidFill>
                <a:latin typeface="Ebrima"/>
                <a:cs typeface="Ebrima"/>
              </a:rPr>
              <a:t>Model</a:t>
            </a:r>
            <a:r>
              <a:rPr sz="2300" b="1" spc="-15" dirty="0">
                <a:solidFill>
                  <a:srgbClr val="124F5C"/>
                </a:solidFill>
                <a:latin typeface="Ebrima"/>
                <a:cs typeface="Ebrima"/>
              </a:rPr>
              <a:t> </a:t>
            </a:r>
            <a:r>
              <a:rPr sz="2300" b="1" dirty="0">
                <a:solidFill>
                  <a:srgbClr val="124F5C"/>
                </a:solidFill>
                <a:latin typeface="Ebrima"/>
                <a:cs typeface="Ebrima"/>
              </a:rPr>
              <a:t>Identified</a:t>
            </a:r>
            <a:r>
              <a:rPr sz="2300" b="1" spc="-135" dirty="0">
                <a:solidFill>
                  <a:srgbClr val="124F5C"/>
                </a:solidFill>
                <a:latin typeface="Ebrima"/>
                <a:cs typeface="Ebrima"/>
              </a:rPr>
              <a:t> </a:t>
            </a:r>
            <a:r>
              <a:rPr sz="2300" b="1" dirty="0">
                <a:solidFill>
                  <a:srgbClr val="124F5C"/>
                </a:solidFill>
                <a:latin typeface="Ebrima"/>
                <a:cs typeface="Ebrima"/>
              </a:rPr>
              <a:t>through</a:t>
            </a:r>
            <a:r>
              <a:rPr sz="2300" b="1" spc="-90" dirty="0">
                <a:solidFill>
                  <a:srgbClr val="124F5C"/>
                </a:solidFill>
                <a:latin typeface="Ebrima"/>
                <a:cs typeface="Ebrima"/>
              </a:rPr>
              <a:t> </a:t>
            </a:r>
            <a:r>
              <a:rPr sz="2300" b="1" dirty="0">
                <a:solidFill>
                  <a:srgbClr val="124F5C"/>
                </a:solidFill>
                <a:latin typeface="Ebrima"/>
                <a:cs typeface="Ebrima"/>
              </a:rPr>
              <a:t>testing</a:t>
            </a:r>
            <a:r>
              <a:rPr sz="2300" b="1" spc="-50" dirty="0">
                <a:solidFill>
                  <a:srgbClr val="124F5C"/>
                </a:solidFill>
                <a:latin typeface="Ebrima"/>
                <a:cs typeface="Ebrima"/>
              </a:rPr>
              <a:t> </a:t>
            </a:r>
            <a:r>
              <a:rPr sz="2300" b="1" dirty="0">
                <a:solidFill>
                  <a:srgbClr val="124F5C"/>
                </a:solidFill>
                <a:latin typeface="Ebrima"/>
                <a:cs typeface="Ebrima"/>
              </a:rPr>
              <a:t>and</a:t>
            </a:r>
            <a:r>
              <a:rPr sz="2300" b="1" spc="45" dirty="0">
                <a:solidFill>
                  <a:srgbClr val="124F5C"/>
                </a:solidFill>
                <a:latin typeface="Ebrima"/>
                <a:cs typeface="Ebrima"/>
              </a:rPr>
              <a:t> </a:t>
            </a:r>
            <a:r>
              <a:rPr sz="2300" b="1" spc="-10" dirty="0">
                <a:solidFill>
                  <a:srgbClr val="124F5C"/>
                </a:solidFill>
                <a:latin typeface="Ebrima"/>
                <a:cs typeface="Ebrima"/>
              </a:rPr>
              <a:t>evaluation</a:t>
            </a:r>
            <a:endParaRPr sz="2300">
              <a:latin typeface="Ebrima"/>
              <a:cs typeface="Ebrima"/>
            </a:endParaRPr>
          </a:p>
        </p:txBody>
      </p:sp>
      <p:grpSp>
        <p:nvGrpSpPr>
          <p:cNvPr id="7" name="object 7"/>
          <p:cNvGrpSpPr/>
          <p:nvPr/>
        </p:nvGrpSpPr>
        <p:grpSpPr>
          <a:xfrm>
            <a:off x="411162" y="2401951"/>
            <a:ext cx="8303259" cy="1568450"/>
            <a:chOff x="411162" y="2401951"/>
            <a:chExt cx="8303259" cy="1568450"/>
          </a:xfrm>
        </p:grpSpPr>
        <p:sp>
          <p:nvSpPr>
            <p:cNvPr id="8" name="object 8"/>
            <p:cNvSpPr/>
            <p:nvPr/>
          </p:nvSpPr>
          <p:spPr>
            <a:xfrm>
              <a:off x="423862" y="2414651"/>
              <a:ext cx="8277859" cy="1543050"/>
            </a:xfrm>
            <a:custGeom>
              <a:avLst/>
              <a:gdLst/>
              <a:ahLst/>
              <a:cxnLst/>
              <a:rect l="l" t="t" r="r" b="b"/>
              <a:pathLst>
                <a:path w="8277859" h="1543050">
                  <a:moveTo>
                    <a:pt x="8277288" y="0"/>
                  </a:moveTo>
                  <a:lnTo>
                    <a:pt x="0" y="0"/>
                  </a:lnTo>
                  <a:lnTo>
                    <a:pt x="0" y="1002538"/>
                  </a:lnTo>
                  <a:lnTo>
                    <a:pt x="3945699" y="1002538"/>
                  </a:lnTo>
                  <a:lnTo>
                    <a:pt x="3945699" y="1157224"/>
                  </a:lnTo>
                  <a:lnTo>
                    <a:pt x="3752786" y="1157224"/>
                  </a:lnTo>
                  <a:lnTo>
                    <a:pt x="4138612" y="1542986"/>
                  </a:lnTo>
                  <a:lnTo>
                    <a:pt x="4524438" y="1157224"/>
                  </a:lnTo>
                  <a:lnTo>
                    <a:pt x="4331525" y="1157224"/>
                  </a:lnTo>
                  <a:lnTo>
                    <a:pt x="4331525" y="1002538"/>
                  </a:lnTo>
                  <a:lnTo>
                    <a:pt x="8277288" y="1002538"/>
                  </a:lnTo>
                  <a:lnTo>
                    <a:pt x="8277288" y="0"/>
                  </a:lnTo>
                  <a:close/>
                </a:path>
              </a:pathLst>
            </a:custGeom>
            <a:solidFill>
              <a:srgbClr val="00F417"/>
            </a:solidFill>
          </p:spPr>
          <p:txBody>
            <a:bodyPr wrap="square" lIns="0" tIns="0" rIns="0" bIns="0" rtlCol="0"/>
            <a:lstStyle/>
            <a:p>
              <a:endParaRPr/>
            </a:p>
          </p:txBody>
        </p:sp>
        <p:sp>
          <p:nvSpPr>
            <p:cNvPr id="9" name="object 9"/>
            <p:cNvSpPr/>
            <p:nvPr/>
          </p:nvSpPr>
          <p:spPr>
            <a:xfrm>
              <a:off x="423862" y="2414651"/>
              <a:ext cx="8277859" cy="1543050"/>
            </a:xfrm>
            <a:custGeom>
              <a:avLst/>
              <a:gdLst/>
              <a:ahLst/>
              <a:cxnLst/>
              <a:rect l="l" t="t" r="r" b="b"/>
              <a:pathLst>
                <a:path w="8277859" h="1543050">
                  <a:moveTo>
                    <a:pt x="8277288" y="1002538"/>
                  </a:moveTo>
                  <a:lnTo>
                    <a:pt x="4331525" y="1002538"/>
                  </a:lnTo>
                  <a:lnTo>
                    <a:pt x="4331525" y="1157224"/>
                  </a:lnTo>
                  <a:lnTo>
                    <a:pt x="4524438" y="1157224"/>
                  </a:lnTo>
                  <a:lnTo>
                    <a:pt x="4138612" y="1542986"/>
                  </a:lnTo>
                  <a:lnTo>
                    <a:pt x="3752786" y="1157224"/>
                  </a:lnTo>
                  <a:lnTo>
                    <a:pt x="3945699" y="1157224"/>
                  </a:lnTo>
                  <a:lnTo>
                    <a:pt x="3945699" y="1002538"/>
                  </a:lnTo>
                  <a:lnTo>
                    <a:pt x="0" y="1002538"/>
                  </a:lnTo>
                  <a:lnTo>
                    <a:pt x="0" y="0"/>
                  </a:lnTo>
                  <a:lnTo>
                    <a:pt x="8277288" y="0"/>
                  </a:lnTo>
                  <a:lnTo>
                    <a:pt x="8277288" y="1002538"/>
                  </a:lnTo>
                  <a:close/>
                </a:path>
              </a:pathLst>
            </a:custGeom>
            <a:ln w="25400">
              <a:solidFill>
                <a:srgbClr val="124F5C"/>
              </a:solidFill>
            </a:ln>
          </p:spPr>
          <p:txBody>
            <a:bodyPr wrap="square" lIns="0" tIns="0" rIns="0" bIns="0" rtlCol="0"/>
            <a:lstStyle/>
            <a:p>
              <a:endParaRPr/>
            </a:p>
          </p:txBody>
        </p:sp>
      </p:grpSp>
      <p:sp>
        <p:nvSpPr>
          <p:cNvPr id="10" name="object 10"/>
          <p:cNvSpPr txBox="1"/>
          <p:nvPr/>
        </p:nvSpPr>
        <p:spPr>
          <a:xfrm>
            <a:off x="1716151" y="2539428"/>
            <a:ext cx="5671185" cy="714375"/>
          </a:xfrm>
          <a:prstGeom prst="rect">
            <a:avLst/>
          </a:prstGeom>
        </p:spPr>
        <p:txBody>
          <a:bodyPr vert="horz" wrap="square" lIns="0" tIns="40640" rIns="0" bIns="0" rtlCol="0">
            <a:spAutoFit/>
          </a:bodyPr>
          <a:lstStyle/>
          <a:p>
            <a:pPr marL="1223645" marR="5080" indent="-1210945">
              <a:lnSpc>
                <a:spcPts val="2630"/>
              </a:lnSpc>
              <a:spcBef>
                <a:spcPts val="320"/>
              </a:spcBef>
            </a:pPr>
            <a:r>
              <a:rPr sz="2300" b="1" dirty="0">
                <a:solidFill>
                  <a:srgbClr val="004A52"/>
                </a:solidFill>
                <a:latin typeface="Ebrima"/>
                <a:cs typeface="Ebrima"/>
              </a:rPr>
              <a:t>Building</a:t>
            </a:r>
            <a:r>
              <a:rPr sz="2300" b="1" spc="-100" dirty="0">
                <a:solidFill>
                  <a:srgbClr val="004A52"/>
                </a:solidFill>
                <a:latin typeface="Ebrima"/>
                <a:cs typeface="Ebrima"/>
              </a:rPr>
              <a:t> </a:t>
            </a:r>
            <a:r>
              <a:rPr sz="2300" b="1" dirty="0">
                <a:solidFill>
                  <a:srgbClr val="004A52"/>
                </a:solidFill>
                <a:latin typeface="Ebrima"/>
                <a:cs typeface="Ebrima"/>
              </a:rPr>
              <a:t>Predictive</a:t>
            </a:r>
            <a:r>
              <a:rPr sz="2300" b="1" spc="30" dirty="0">
                <a:solidFill>
                  <a:srgbClr val="004A52"/>
                </a:solidFill>
                <a:latin typeface="Ebrima"/>
                <a:cs typeface="Ebrima"/>
              </a:rPr>
              <a:t> </a:t>
            </a:r>
            <a:r>
              <a:rPr sz="2300" b="1" dirty="0">
                <a:solidFill>
                  <a:srgbClr val="004A52"/>
                </a:solidFill>
                <a:latin typeface="Ebrima"/>
                <a:cs typeface="Ebrima"/>
              </a:rPr>
              <a:t>Model</a:t>
            </a:r>
            <a:r>
              <a:rPr sz="2300" b="1" spc="25" dirty="0">
                <a:solidFill>
                  <a:srgbClr val="004A52"/>
                </a:solidFill>
                <a:latin typeface="Ebrima"/>
                <a:cs typeface="Ebrima"/>
              </a:rPr>
              <a:t> </a:t>
            </a:r>
            <a:r>
              <a:rPr sz="2300" b="1" dirty="0">
                <a:solidFill>
                  <a:srgbClr val="004A52"/>
                </a:solidFill>
                <a:latin typeface="Ebrima"/>
                <a:cs typeface="Ebrima"/>
              </a:rPr>
              <a:t>using</a:t>
            </a:r>
            <a:r>
              <a:rPr sz="2300" b="1" spc="-100" dirty="0">
                <a:solidFill>
                  <a:srgbClr val="004A52"/>
                </a:solidFill>
                <a:latin typeface="Ebrima"/>
                <a:cs typeface="Ebrima"/>
              </a:rPr>
              <a:t> </a:t>
            </a:r>
            <a:r>
              <a:rPr sz="2300" b="1" spc="-10" dirty="0">
                <a:solidFill>
                  <a:srgbClr val="004A52"/>
                </a:solidFill>
                <a:latin typeface="Ebrima"/>
                <a:cs typeface="Ebrima"/>
              </a:rPr>
              <a:t>Multiple Techniques/Algorithms</a:t>
            </a:r>
            <a:endParaRPr sz="2300">
              <a:latin typeface="Ebrima"/>
              <a:cs typeface="Ebrima"/>
            </a:endParaRPr>
          </a:p>
        </p:txBody>
      </p:sp>
      <p:grpSp>
        <p:nvGrpSpPr>
          <p:cNvPr id="11" name="object 11"/>
          <p:cNvGrpSpPr/>
          <p:nvPr/>
        </p:nvGrpSpPr>
        <p:grpSpPr>
          <a:xfrm>
            <a:off x="411162" y="877950"/>
            <a:ext cx="8303259" cy="1568450"/>
            <a:chOff x="411162" y="877950"/>
            <a:chExt cx="8303259" cy="1568450"/>
          </a:xfrm>
        </p:grpSpPr>
        <p:sp>
          <p:nvSpPr>
            <p:cNvPr id="12" name="object 12"/>
            <p:cNvSpPr/>
            <p:nvPr/>
          </p:nvSpPr>
          <p:spPr>
            <a:xfrm>
              <a:off x="423862" y="890650"/>
              <a:ext cx="8277859" cy="1543050"/>
            </a:xfrm>
            <a:custGeom>
              <a:avLst/>
              <a:gdLst/>
              <a:ahLst/>
              <a:cxnLst/>
              <a:rect l="l" t="t" r="r" b="b"/>
              <a:pathLst>
                <a:path w="8277859" h="1543050">
                  <a:moveTo>
                    <a:pt x="8277288" y="0"/>
                  </a:moveTo>
                  <a:lnTo>
                    <a:pt x="0" y="0"/>
                  </a:lnTo>
                  <a:lnTo>
                    <a:pt x="0" y="1002538"/>
                  </a:lnTo>
                  <a:lnTo>
                    <a:pt x="3945699" y="1002538"/>
                  </a:lnTo>
                  <a:lnTo>
                    <a:pt x="3945699" y="1157224"/>
                  </a:lnTo>
                  <a:lnTo>
                    <a:pt x="3752786" y="1157224"/>
                  </a:lnTo>
                  <a:lnTo>
                    <a:pt x="4138612" y="1543050"/>
                  </a:lnTo>
                  <a:lnTo>
                    <a:pt x="4524438" y="1157224"/>
                  </a:lnTo>
                  <a:lnTo>
                    <a:pt x="4331525" y="1157224"/>
                  </a:lnTo>
                  <a:lnTo>
                    <a:pt x="4331525" y="1002538"/>
                  </a:lnTo>
                  <a:lnTo>
                    <a:pt x="8277288" y="1002538"/>
                  </a:lnTo>
                  <a:lnTo>
                    <a:pt x="8277288" y="0"/>
                  </a:lnTo>
                  <a:close/>
                </a:path>
              </a:pathLst>
            </a:custGeom>
            <a:solidFill>
              <a:srgbClr val="EDFF41"/>
            </a:solidFill>
          </p:spPr>
          <p:txBody>
            <a:bodyPr wrap="square" lIns="0" tIns="0" rIns="0" bIns="0" rtlCol="0"/>
            <a:lstStyle/>
            <a:p>
              <a:endParaRPr/>
            </a:p>
          </p:txBody>
        </p:sp>
        <p:sp>
          <p:nvSpPr>
            <p:cNvPr id="13" name="object 13"/>
            <p:cNvSpPr/>
            <p:nvPr/>
          </p:nvSpPr>
          <p:spPr>
            <a:xfrm>
              <a:off x="423862" y="890650"/>
              <a:ext cx="8277859" cy="1543050"/>
            </a:xfrm>
            <a:custGeom>
              <a:avLst/>
              <a:gdLst/>
              <a:ahLst/>
              <a:cxnLst/>
              <a:rect l="l" t="t" r="r" b="b"/>
              <a:pathLst>
                <a:path w="8277859" h="1543050">
                  <a:moveTo>
                    <a:pt x="8277288" y="1002538"/>
                  </a:moveTo>
                  <a:lnTo>
                    <a:pt x="4331525" y="1002538"/>
                  </a:lnTo>
                  <a:lnTo>
                    <a:pt x="4331525" y="1157224"/>
                  </a:lnTo>
                  <a:lnTo>
                    <a:pt x="4524438" y="1157224"/>
                  </a:lnTo>
                  <a:lnTo>
                    <a:pt x="4138612" y="1543050"/>
                  </a:lnTo>
                  <a:lnTo>
                    <a:pt x="3752786" y="1157224"/>
                  </a:lnTo>
                  <a:lnTo>
                    <a:pt x="3945699" y="1157224"/>
                  </a:lnTo>
                  <a:lnTo>
                    <a:pt x="3945699" y="1002538"/>
                  </a:lnTo>
                  <a:lnTo>
                    <a:pt x="0" y="1002538"/>
                  </a:lnTo>
                  <a:lnTo>
                    <a:pt x="0" y="0"/>
                  </a:lnTo>
                  <a:lnTo>
                    <a:pt x="8277288" y="0"/>
                  </a:lnTo>
                  <a:lnTo>
                    <a:pt x="8277288" y="1002538"/>
                  </a:lnTo>
                  <a:close/>
                </a:path>
              </a:pathLst>
            </a:custGeom>
            <a:ln w="25400">
              <a:solidFill>
                <a:srgbClr val="124F5C"/>
              </a:solidFill>
            </a:ln>
          </p:spPr>
          <p:txBody>
            <a:bodyPr wrap="square" lIns="0" tIns="0" rIns="0" bIns="0" rtlCol="0"/>
            <a:lstStyle/>
            <a:p>
              <a:endParaRPr/>
            </a:p>
          </p:txBody>
        </p:sp>
      </p:grpSp>
      <p:sp>
        <p:nvSpPr>
          <p:cNvPr id="14" name="object 14"/>
          <p:cNvSpPr txBox="1"/>
          <p:nvPr/>
        </p:nvSpPr>
        <p:spPr>
          <a:xfrm>
            <a:off x="1258569" y="1177543"/>
            <a:ext cx="6587490" cy="381000"/>
          </a:xfrm>
          <a:prstGeom prst="rect">
            <a:avLst/>
          </a:prstGeom>
        </p:spPr>
        <p:txBody>
          <a:bodyPr vert="horz" wrap="square" lIns="0" tIns="16510" rIns="0" bIns="0" rtlCol="0">
            <a:spAutoFit/>
          </a:bodyPr>
          <a:lstStyle/>
          <a:p>
            <a:pPr marL="12700">
              <a:lnSpc>
                <a:spcPct val="100000"/>
              </a:lnSpc>
              <a:spcBef>
                <a:spcPts val="130"/>
              </a:spcBef>
            </a:pPr>
            <a:r>
              <a:rPr sz="2300" b="1" dirty="0">
                <a:solidFill>
                  <a:srgbClr val="004A52"/>
                </a:solidFill>
                <a:latin typeface="Ebrima"/>
                <a:cs typeface="Ebrima"/>
              </a:rPr>
              <a:t>Data</a:t>
            </a:r>
            <a:r>
              <a:rPr sz="2300" b="1" spc="-35" dirty="0">
                <a:solidFill>
                  <a:srgbClr val="004A52"/>
                </a:solidFill>
                <a:latin typeface="Ebrima"/>
                <a:cs typeface="Ebrima"/>
              </a:rPr>
              <a:t> </a:t>
            </a:r>
            <a:r>
              <a:rPr sz="2300" b="1" dirty="0">
                <a:solidFill>
                  <a:srgbClr val="004A52"/>
                </a:solidFill>
                <a:latin typeface="Ebrima"/>
                <a:cs typeface="Ebrima"/>
              </a:rPr>
              <a:t>Preparation</a:t>
            </a:r>
            <a:r>
              <a:rPr sz="2300" b="1" spc="-114" dirty="0">
                <a:solidFill>
                  <a:srgbClr val="004A52"/>
                </a:solidFill>
                <a:latin typeface="Ebrima"/>
                <a:cs typeface="Ebrima"/>
              </a:rPr>
              <a:t> </a:t>
            </a:r>
            <a:r>
              <a:rPr sz="2300" b="1" dirty="0">
                <a:solidFill>
                  <a:srgbClr val="004A52"/>
                </a:solidFill>
                <a:latin typeface="Ebrima"/>
                <a:cs typeface="Ebrima"/>
              </a:rPr>
              <a:t>and</a:t>
            </a:r>
            <a:r>
              <a:rPr sz="2300" b="1" spc="20" dirty="0">
                <a:solidFill>
                  <a:srgbClr val="004A52"/>
                </a:solidFill>
                <a:latin typeface="Ebrima"/>
                <a:cs typeface="Ebrima"/>
              </a:rPr>
              <a:t> </a:t>
            </a:r>
            <a:r>
              <a:rPr sz="2300" b="1" dirty="0">
                <a:solidFill>
                  <a:srgbClr val="004A52"/>
                </a:solidFill>
                <a:latin typeface="Ebrima"/>
                <a:cs typeface="Ebrima"/>
              </a:rPr>
              <a:t>Exploratory</a:t>
            </a:r>
            <a:r>
              <a:rPr sz="2300" b="1" spc="-110" dirty="0">
                <a:solidFill>
                  <a:srgbClr val="004A52"/>
                </a:solidFill>
                <a:latin typeface="Ebrima"/>
                <a:cs typeface="Ebrima"/>
              </a:rPr>
              <a:t> </a:t>
            </a:r>
            <a:r>
              <a:rPr sz="2300" b="1" dirty="0">
                <a:solidFill>
                  <a:srgbClr val="004A52"/>
                </a:solidFill>
                <a:latin typeface="Ebrima"/>
                <a:cs typeface="Ebrima"/>
              </a:rPr>
              <a:t>Data</a:t>
            </a:r>
            <a:r>
              <a:rPr sz="2300" b="1" spc="-30" dirty="0">
                <a:solidFill>
                  <a:srgbClr val="004A52"/>
                </a:solidFill>
                <a:latin typeface="Ebrima"/>
                <a:cs typeface="Ebrima"/>
              </a:rPr>
              <a:t> </a:t>
            </a:r>
            <a:r>
              <a:rPr sz="2300" b="1" spc="-10" dirty="0">
                <a:solidFill>
                  <a:srgbClr val="004A52"/>
                </a:solidFill>
                <a:latin typeface="Ebrima"/>
                <a:cs typeface="Ebrima"/>
              </a:rPr>
              <a:t>Analysis</a:t>
            </a:r>
            <a:endParaRPr sz="2300">
              <a:latin typeface="Ebrima"/>
              <a:cs typeface="Ebri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TotalTime>
  <Words>558</Words>
  <Application>Microsoft Office PowerPoint</Application>
  <PresentationFormat>On-screen Show (16:9)</PresentationFormat>
  <Paragraphs>51</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Calibri Light</vt:lpstr>
      <vt:lpstr>charter</vt:lpstr>
      <vt:lpstr>Courier New</vt:lpstr>
      <vt:lpstr>Ebrima</vt:lpstr>
      <vt:lpstr>Inter</vt:lpstr>
      <vt:lpstr>inter-regular</vt:lpstr>
      <vt:lpstr>Tinos</vt:lpstr>
      <vt:lpstr>Wingdings</vt:lpstr>
      <vt:lpstr>Office Theme</vt:lpstr>
      <vt:lpstr>PowerPoint Presentation</vt:lpstr>
      <vt:lpstr>Presentation Outline:</vt:lpstr>
      <vt:lpstr>Introduction </vt:lpstr>
      <vt:lpstr>Problem Statement</vt:lpstr>
      <vt:lpstr>Exploring the Datasets</vt:lpstr>
      <vt:lpstr>PowerPoint Presentation</vt:lpstr>
      <vt:lpstr>PowerPoint Presentation</vt:lpstr>
      <vt:lpstr>METHODOLOGY</vt:lpstr>
      <vt:lpstr>Approach</vt:lpstr>
      <vt:lpstr>Machine Learning Algorithms:</vt:lpstr>
      <vt:lpstr>Expectation from the models: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Apoorv Mishra</cp:lastModifiedBy>
  <cp:revision>10</cp:revision>
  <dcterms:created xsi:type="dcterms:W3CDTF">2022-04-25T13:23:45Z</dcterms:created>
  <dcterms:modified xsi:type="dcterms:W3CDTF">2022-04-26T17:41:00Z</dcterms:modified>
</cp:coreProperties>
</file>