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5" r:id="rId5"/>
    <p:sldId id="266" r:id="rId6"/>
    <p:sldId id="260" r:id="rId7"/>
    <p:sldId id="261" r:id="rId8"/>
    <p:sldId id="262" r:id="rId9"/>
    <p:sldId id="263" r:id="rId10"/>
    <p:sldId id="268"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70" d="100"/>
          <a:sy n="70" d="100"/>
        </p:scale>
        <p:origin x="5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2/10/2025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2/10/2025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2/10/2025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9BE8-8725-A19D-D894-74783F9C15CF}"/>
              </a:ext>
            </a:extLst>
          </p:cNvPr>
          <p:cNvSpPr>
            <a:spLocks noGrp="1"/>
          </p:cNvSpPr>
          <p:nvPr>
            <p:ph type="ctrTitle"/>
          </p:nvPr>
        </p:nvSpPr>
        <p:spPr/>
        <p:txBody>
          <a:bodyPr/>
          <a:lstStyle/>
          <a:p>
            <a:r>
              <a:rPr lang="en-US" dirty="0"/>
              <a:t>Precog Recruitment Task</a:t>
            </a:r>
            <a:endParaRPr lang="en-IN" dirty="0"/>
          </a:p>
        </p:txBody>
      </p:sp>
      <p:sp>
        <p:nvSpPr>
          <p:cNvPr id="3" name="Subtitle 2">
            <a:extLst>
              <a:ext uri="{FF2B5EF4-FFF2-40B4-BE49-F238E27FC236}">
                <a16:creationId xmlns:a16="http://schemas.microsoft.com/office/drawing/2014/main" id="{6184A8B7-68CB-2481-488F-E47B331F5AE5}"/>
              </a:ext>
            </a:extLst>
          </p:cNvPr>
          <p:cNvSpPr>
            <a:spLocks noGrp="1"/>
          </p:cNvSpPr>
          <p:nvPr>
            <p:ph type="subTitle" idx="1"/>
          </p:nvPr>
        </p:nvSpPr>
        <p:spPr/>
        <p:txBody>
          <a:bodyPr/>
          <a:lstStyle/>
          <a:p>
            <a:pPr algn="r"/>
            <a:r>
              <a:rPr lang="en-US" dirty="0"/>
              <a:t>Report by</a:t>
            </a:r>
          </a:p>
          <a:p>
            <a:pPr algn="r"/>
            <a:r>
              <a:rPr lang="en-US" dirty="0"/>
              <a:t>ARYAN R. CHUGH</a:t>
            </a:r>
          </a:p>
        </p:txBody>
      </p:sp>
    </p:spTree>
    <p:extLst>
      <p:ext uri="{BB962C8B-B14F-4D97-AF65-F5344CB8AC3E}">
        <p14:creationId xmlns:p14="http://schemas.microsoft.com/office/powerpoint/2010/main" val="202276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0626-2081-1D1A-C138-2D759E60376E}"/>
              </a:ext>
            </a:extLst>
          </p:cNvPr>
          <p:cNvSpPr>
            <a:spLocks noGrp="1"/>
          </p:cNvSpPr>
          <p:nvPr>
            <p:ph type="title"/>
          </p:nvPr>
        </p:nvSpPr>
        <p:spPr>
          <a:xfrm>
            <a:off x="1220788" y="2060028"/>
            <a:ext cx="2793158" cy="1600200"/>
          </a:xfrm>
        </p:spPr>
        <p:txBody>
          <a:bodyPr/>
          <a:lstStyle/>
          <a:p>
            <a:r>
              <a:rPr lang="en-US" sz="3200" dirty="0"/>
              <a:t>Continued…</a:t>
            </a:r>
            <a:endParaRPr lang="en-IN" sz="3200" dirty="0"/>
          </a:p>
        </p:txBody>
      </p:sp>
      <p:sp>
        <p:nvSpPr>
          <p:cNvPr id="3" name="Content Placeholder 2">
            <a:extLst>
              <a:ext uri="{FF2B5EF4-FFF2-40B4-BE49-F238E27FC236}">
                <a16:creationId xmlns:a16="http://schemas.microsoft.com/office/drawing/2014/main" id="{924EF1D4-7962-89E5-2F16-286D7CC14F18}"/>
              </a:ext>
            </a:extLst>
          </p:cNvPr>
          <p:cNvSpPr>
            <a:spLocks noGrp="1"/>
          </p:cNvSpPr>
          <p:nvPr>
            <p:ph idx="1"/>
          </p:nvPr>
        </p:nvSpPr>
        <p:spPr>
          <a:xfrm>
            <a:off x="5115910" y="1135117"/>
            <a:ext cx="5855302" cy="4884683"/>
          </a:xfrm>
        </p:spPr>
        <p:txBody>
          <a:bodyPr>
            <a:normAutofit fontScale="92500" lnSpcReduction="20000"/>
          </a:bodyPr>
          <a:lstStyle/>
          <a:p>
            <a:pPr marL="0" indent="0" algn="just">
              <a:buNone/>
            </a:pPr>
            <a:r>
              <a:rPr lang="en-US" sz="1500" b="1" dirty="0"/>
              <a:t>5. Efficient Search Strategy: Beam Search Optimization</a:t>
            </a:r>
          </a:p>
          <a:p>
            <a:pPr marL="0" indent="0" algn="just">
              <a:buNone/>
            </a:pPr>
            <a:r>
              <a:rPr lang="en-US" sz="1500" dirty="0"/>
              <a:t>Since theorem proving involves </a:t>
            </a:r>
            <a:r>
              <a:rPr lang="en-US" sz="1500" b="1" dirty="0"/>
              <a:t>exploring a vast space of possible proof paths</a:t>
            </a:r>
            <a:r>
              <a:rPr lang="en-US" sz="1500" dirty="0"/>
              <a:t>, </a:t>
            </a:r>
            <a:r>
              <a:rPr lang="en-US" sz="1500" dirty="0" err="1"/>
              <a:t>AlphaGeometry</a:t>
            </a:r>
            <a:r>
              <a:rPr lang="en-US" sz="1500" dirty="0"/>
              <a:t> employs </a:t>
            </a:r>
            <a:r>
              <a:rPr lang="en-US" sz="1500" b="1" dirty="0"/>
              <a:t>beam search</a:t>
            </a:r>
            <a:r>
              <a:rPr lang="en-US" sz="1500" dirty="0"/>
              <a:t>, a technique commonly used in AI-driven decision-making.</a:t>
            </a:r>
          </a:p>
          <a:p>
            <a:pPr marL="0" indent="0" algn="just">
              <a:buNone/>
            </a:pPr>
            <a:r>
              <a:rPr lang="en-US" sz="1500" dirty="0"/>
              <a:t>Instead of </a:t>
            </a:r>
            <a:r>
              <a:rPr lang="en-US" sz="1500" b="1" dirty="0"/>
              <a:t>considering all possible proof steps indiscriminately</a:t>
            </a:r>
            <a:r>
              <a:rPr lang="en-US" sz="1500" dirty="0"/>
              <a:t>, beam search </a:t>
            </a:r>
            <a:r>
              <a:rPr lang="en-US" sz="1500" b="1" dirty="0"/>
              <a:t>ranks and selects the top k most promising constructions</a:t>
            </a:r>
            <a:r>
              <a:rPr lang="en-US" sz="1500" dirty="0"/>
              <a:t> at each step. This greatly enhances efficiency, ensuring that the system focuses on the most viable paths toward a proof, rather than getting lost in computationally expensive dead ends.</a:t>
            </a:r>
          </a:p>
          <a:p>
            <a:pPr marL="0" indent="0" algn="just">
              <a:buNone/>
            </a:pPr>
            <a:endParaRPr lang="en-US" sz="1500" b="1" dirty="0"/>
          </a:p>
          <a:p>
            <a:pPr marL="0" indent="0" algn="just">
              <a:buNone/>
            </a:pPr>
            <a:r>
              <a:rPr lang="en-US" sz="1700" b="1" dirty="0"/>
              <a:t>Conclusion</a:t>
            </a:r>
          </a:p>
          <a:p>
            <a:pPr marL="0" indent="0" algn="just">
              <a:buNone/>
            </a:pPr>
            <a:r>
              <a:rPr lang="en-US" sz="1500" dirty="0" err="1"/>
              <a:t>AlphaGeometry</a:t>
            </a:r>
            <a:r>
              <a:rPr lang="en-US" sz="1500" dirty="0"/>
              <a:t> represents a paradigm shift in </a:t>
            </a:r>
            <a:r>
              <a:rPr lang="en-US" sz="1500" b="1" dirty="0"/>
              <a:t>automated theorem proving</a:t>
            </a:r>
            <a:r>
              <a:rPr lang="en-US" sz="1500" dirty="0"/>
              <a:t>. By combining the strengths of </a:t>
            </a:r>
            <a:r>
              <a:rPr lang="en-US" sz="1500" b="1" dirty="0"/>
              <a:t>symbolic deduction and deep learning</a:t>
            </a:r>
            <a:r>
              <a:rPr lang="en-US" sz="1500" dirty="0"/>
              <a:t>, it has achieved </a:t>
            </a:r>
            <a:r>
              <a:rPr lang="en-US" sz="1500" b="1" dirty="0"/>
              <a:t>groundbreaking results</a:t>
            </a:r>
            <a:r>
              <a:rPr lang="en-US" sz="1500" dirty="0"/>
              <a:t> in geometry, solving long and complex proofs with unprecedented efficiency. Its ability to </a:t>
            </a:r>
            <a:r>
              <a:rPr lang="en-US" sz="1500" b="1" dirty="0"/>
              <a:t>generate new theorems, automate auxiliary constructions, and efficiently explore proof spaces</a:t>
            </a:r>
            <a:r>
              <a:rPr lang="en-US" sz="1500" dirty="0"/>
              <a:t> positions it as a </a:t>
            </a:r>
            <a:r>
              <a:rPr lang="en-US" sz="1500" b="1" dirty="0"/>
              <a:t>trailblazer in AI-driven mathematical reasoning</a:t>
            </a:r>
            <a:r>
              <a:rPr lang="en-US" sz="1500" dirty="0"/>
              <a:t>. As research continues, </a:t>
            </a:r>
            <a:r>
              <a:rPr lang="en-US" sz="1500" dirty="0" err="1"/>
              <a:t>AlphaGeometry</a:t>
            </a:r>
            <a:r>
              <a:rPr lang="en-US" sz="1500" dirty="0"/>
              <a:t> paves the way for a future where AI can contribute to fundamental mathematical discoveries alongside human mathematicians.</a:t>
            </a:r>
          </a:p>
          <a:p>
            <a:pPr algn="just"/>
            <a:endParaRPr lang="en-IN" sz="1400" dirty="0"/>
          </a:p>
        </p:txBody>
      </p:sp>
    </p:spTree>
    <p:extLst>
      <p:ext uri="{BB962C8B-B14F-4D97-AF65-F5344CB8AC3E}">
        <p14:creationId xmlns:p14="http://schemas.microsoft.com/office/powerpoint/2010/main" val="371563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E489-255B-A720-7E34-392313B1D7A0}"/>
              </a:ext>
            </a:extLst>
          </p:cNvPr>
          <p:cNvSpPr>
            <a:spLocks noGrp="1"/>
          </p:cNvSpPr>
          <p:nvPr>
            <p:ph type="title"/>
          </p:nvPr>
        </p:nvSpPr>
        <p:spPr>
          <a:xfrm>
            <a:off x="1105969" y="2628900"/>
            <a:ext cx="2793158" cy="1600200"/>
          </a:xfrm>
        </p:spPr>
        <p:txBody>
          <a:bodyPr/>
          <a:lstStyle/>
          <a:p>
            <a:r>
              <a:rPr lang="en-US" sz="3600" dirty="0"/>
              <a:t>Extended Research Directions</a:t>
            </a:r>
            <a:endParaRPr lang="en-IN" sz="3600" dirty="0"/>
          </a:p>
        </p:txBody>
      </p:sp>
      <p:sp>
        <p:nvSpPr>
          <p:cNvPr id="3" name="Content Placeholder 2">
            <a:extLst>
              <a:ext uri="{FF2B5EF4-FFF2-40B4-BE49-F238E27FC236}">
                <a16:creationId xmlns:a16="http://schemas.microsoft.com/office/drawing/2014/main" id="{E96AACC1-AA0D-F170-B012-9EF4436233CB}"/>
              </a:ext>
            </a:extLst>
          </p:cNvPr>
          <p:cNvSpPr>
            <a:spLocks noGrp="1"/>
          </p:cNvSpPr>
          <p:nvPr>
            <p:ph idx="1"/>
          </p:nvPr>
        </p:nvSpPr>
        <p:spPr/>
        <p:txBody>
          <a:bodyPr/>
          <a:lstStyle/>
          <a:p>
            <a:pPr algn="just"/>
            <a:r>
              <a:rPr lang="en-US" dirty="0"/>
              <a:t>Possible interesting routes to pursue could be finding better alternatives to the beam search method currently being used to find the top 10 auxiliary statement finder. This could involve scoring the conclusions conditioned on the available premises and problem statement. </a:t>
            </a:r>
          </a:p>
          <a:p>
            <a:pPr algn="just"/>
            <a:r>
              <a:rPr lang="en-US" dirty="0"/>
              <a:t>Some work in the field of geometrical inequalities solving and combinatorial geometry solving.</a:t>
            </a:r>
          </a:p>
          <a:p>
            <a:pPr algn="just"/>
            <a:r>
              <a:rPr lang="en-US" dirty="0"/>
              <a:t>Some work in finding the potential improvements in the other existing search methods (ex. Wu’s method (probably extending on </a:t>
            </a:r>
            <a:r>
              <a:rPr lang="en-US" dirty="0" err="1"/>
              <a:t>Shiven’s</a:t>
            </a:r>
            <a:r>
              <a:rPr lang="en-US" dirty="0"/>
              <a:t> work).</a:t>
            </a:r>
          </a:p>
        </p:txBody>
      </p:sp>
    </p:spTree>
    <p:extLst>
      <p:ext uri="{BB962C8B-B14F-4D97-AF65-F5344CB8AC3E}">
        <p14:creationId xmlns:p14="http://schemas.microsoft.com/office/powerpoint/2010/main" val="347651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DE60C5-68A8-8BF4-1288-3FCD6B05B237}"/>
              </a:ext>
            </a:extLst>
          </p:cNvPr>
          <p:cNvSpPr>
            <a:spLocks noGrp="1"/>
          </p:cNvSpPr>
          <p:nvPr>
            <p:ph type="title"/>
          </p:nvPr>
        </p:nvSpPr>
        <p:spPr/>
        <p:txBody>
          <a:bodyPr/>
          <a:lstStyle/>
          <a:p>
            <a:pPr algn="ctr"/>
            <a:r>
              <a:rPr lang="en-US" dirty="0"/>
              <a:t>THANK YOU!</a:t>
            </a:r>
            <a:endParaRPr lang="en-IN" dirty="0"/>
          </a:p>
        </p:txBody>
      </p:sp>
      <p:sp>
        <p:nvSpPr>
          <p:cNvPr id="6" name="Text Placeholder 5">
            <a:extLst>
              <a:ext uri="{FF2B5EF4-FFF2-40B4-BE49-F238E27FC236}">
                <a16:creationId xmlns:a16="http://schemas.microsoft.com/office/drawing/2014/main" id="{6AC53434-36DB-DBF6-CF45-B19FCB12B1D7}"/>
              </a:ext>
            </a:extLst>
          </p:cNvPr>
          <p:cNvSpPr>
            <a:spLocks noGrp="1"/>
          </p:cNvSpPr>
          <p:nvPr>
            <p:ph type="body" idx="1"/>
          </p:nvPr>
        </p:nvSpPr>
        <p:spPr/>
        <p:txBody>
          <a:bodyPr/>
          <a:lstStyle/>
          <a:p>
            <a:pPr algn="r"/>
            <a:r>
              <a:rPr lang="en-US" dirty="0"/>
              <a:t>- Aryan R Chugh</a:t>
            </a:r>
            <a:endParaRPr lang="en-IN" dirty="0"/>
          </a:p>
        </p:txBody>
      </p:sp>
    </p:spTree>
    <p:extLst>
      <p:ext uri="{BB962C8B-B14F-4D97-AF65-F5344CB8AC3E}">
        <p14:creationId xmlns:p14="http://schemas.microsoft.com/office/powerpoint/2010/main" val="4015512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51F1F1-2872-6C1A-1997-E42B18B2146D}"/>
              </a:ext>
            </a:extLst>
          </p:cNvPr>
          <p:cNvSpPr>
            <a:spLocks noGrp="1"/>
          </p:cNvSpPr>
          <p:nvPr>
            <p:ph type="title"/>
          </p:nvPr>
        </p:nvSpPr>
        <p:spPr/>
        <p:txBody>
          <a:bodyPr/>
          <a:lstStyle/>
          <a:p>
            <a:r>
              <a:rPr lang="en-US" dirty="0"/>
              <a:t>PAPER READING TASK</a:t>
            </a:r>
            <a:endParaRPr lang="en-IN" dirty="0"/>
          </a:p>
        </p:txBody>
      </p:sp>
      <p:sp>
        <p:nvSpPr>
          <p:cNvPr id="5" name="Text Placeholder 4">
            <a:extLst>
              <a:ext uri="{FF2B5EF4-FFF2-40B4-BE49-F238E27FC236}">
                <a16:creationId xmlns:a16="http://schemas.microsoft.com/office/drawing/2014/main" id="{897DE7BD-B560-77AF-8129-121E0FCD2D17}"/>
              </a:ext>
            </a:extLst>
          </p:cNvPr>
          <p:cNvSpPr>
            <a:spLocks noGrp="1"/>
          </p:cNvSpPr>
          <p:nvPr>
            <p:ph type="body" idx="1"/>
          </p:nvPr>
        </p:nvSpPr>
        <p:spPr/>
        <p:txBody>
          <a:bodyPr/>
          <a:lstStyle/>
          <a:p>
            <a:r>
              <a:rPr lang="en-US" dirty="0"/>
              <a:t>Solving Olympiad geometry without human demonstrations</a:t>
            </a:r>
            <a:endParaRPr lang="en-IN" dirty="0"/>
          </a:p>
        </p:txBody>
      </p:sp>
    </p:spTree>
    <p:extLst>
      <p:ext uri="{BB962C8B-B14F-4D97-AF65-F5344CB8AC3E}">
        <p14:creationId xmlns:p14="http://schemas.microsoft.com/office/powerpoint/2010/main" val="11161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6B23-27A8-64EC-5D1B-72C9D144FE6B}"/>
              </a:ext>
            </a:extLst>
          </p:cNvPr>
          <p:cNvSpPr>
            <a:spLocks noGrp="1"/>
          </p:cNvSpPr>
          <p:nvPr>
            <p:ph type="title"/>
          </p:nvPr>
        </p:nvSpPr>
        <p:spPr>
          <a:xfrm>
            <a:off x="1220788" y="2492828"/>
            <a:ext cx="2793158" cy="1872343"/>
          </a:xfrm>
        </p:spPr>
        <p:txBody>
          <a:bodyPr/>
          <a:lstStyle/>
          <a:p>
            <a:pPr algn="ctr"/>
            <a:r>
              <a:rPr lang="en-US" sz="3600" dirty="0"/>
              <a:t>MAJOR STRENGTHS</a:t>
            </a:r>
            <a:endParaRPr lang="en-IN" sz="3600" dirty="0"/>
          </a:p>
        </p:txBody>
      </p:sp>
      <p:sp>
        <p:nvSpPr>
          <p:cNvPr id="3" name="Content Placeholder 2">
            <a:extLst>
              <a:ext uri="{FF2B5EF4-FFF2-40B4-BE49-F238E27FC236}">
                <a16:creationId xmlns:a16="http://schemas.microsoft.com/office/drawing/2014/main" id="{3201FF14-CD67-6A11-0493-76CBC999EC70}"/>
              </a:ext>
            </a:extLst>
          </p:cNvPr>
          <p:cNvSpPr>
            <a:spLocks noGrp="1"/>
          </p:cNvSpPr>
          <p:nvPr>
            <p:ph idx="1"/>
          </p:nvPr>
        </p:nvSpPr>
        <p:spPr>
          <a:xfrm>
            <a:off x="5274129" y="1061357"/>
            <a:ext cx="5697083" cy="4958443"/>
          </a:xfrm>
        </p:spPr>
        <p:txBody>
          <a:bodyPr>
            <a:normAutofit lnSpcReduction="10000"/>
          </a:bodyPr>
          <a:lstStyle/>
          <a:p>
            <a:pPr algn="just"/>
            <a:r>
              <a:rPr lang="en-US" dirty="0"/>
              <a:t>Existing problem solvers, like the </a:t>
            </a:r>
            <a:r>
              <a:rPr lang="en-US" dirty="0" err="1"/>
              <a:t>Grobner’s</a:t>
            </a:r>
            <a:r>
              <a:rPr lang="en-US" dirty="0"/>
              <a:t> bases and the Wu’s method use large polynomial equations to guarantee the truth evaluation of theoretically all the geometry theorems albeit without a human readable proof.</a:t>
            </a:r>
          </a:p>
          <a:p>
            <a:pPr algn="just"/>
            <a:r>
              <a:rPr lang="en-US" dirty="0"/>
              <a:t>Also, these methods, use up large amount of memory and resources and the success boundary is based on evaluation time being under 48hrs, which is way too much.</a:t>
            </a:r>
          </a:p>
          <a:p>
            <a:pPr algn="just"/>
            <a:r>
              <a:rPr lang="en-US" dirty="0"/>
              <a:t>Parallelization is of little use in this area, as the algorithms themselves have some dependency constraints that need sequential execution.</a:t>
            </a:r>
          </a:p>
          <a:p>
            <a:pPr algn="just"/>
            <a:r>
              <a:rPr lang="en-US" dirty="0"/>
              <a:t>Alpha Geometry rises above this all and allows a human readable proof along with a parallelizable solution to solving “HARD” level Olympiad problems.</a:t>
            </a:r>
            <a:endParaRPr lang="en-IN" dirty="0"/>
          </a:p>
        </p:txBody>
      </p:sp>
    </p:spTree>
    <p:extLst>
      <p:ext uri="{BB962C8B-B14F-4D97-AF65-F5344CB8AC3E}">
        <p14:creationId xmlns:p14="http://schemas.microsoft.com/office/powerpoint/2010/main" val="59663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E2CC-376C-4A33-14C1-31E8F9B66362}"/>
              </a:ext>
            </a:extLst>
          </p:cNvPr>
          <p:cNvSpPr>
            <a:spLocks noGrp="1"/>
          </p:cNvSpPr>
          <p:nvPr>
            <p:ph type="title"/>
          </p:nvPr>
        </p:nvSpPr>
        <p:spPr>
          <a:xfrm>
            <a:off x="1220788" y="2628900"/>
            <a:ext cx="2793158" cy="1600200"/>
          </a:xfrm>
        </p:spPr>
        <p:txBody>
          <a:bodyPr/>
          <a:lstStyle/>
          <a:p>
            <a:r>
              <a:rPr lang="en-US" sz="3200" dirty="0"/>
              <a:t>Continued…</a:t>
            </a:r>
            <a:endParaRPr lang="en-IN" sz="3200" dirty="0"/>
          </a:p>
        </p:txBody>
      </p:sp>
      <p:sp>
        <p:nvSpPr>
          <p:cNvPr id="3" name="Content Placeholder 2">
            <a:extLst>
              <a:ext uri="{FF2B5EF4-FFF2-40B4-BE49-F238E27FC236}">
                <a16:creationId xmlns:a16="http://schemas.microsoft.com/office/drawing/2014/main" id="{5FB5DA8B-EFA7-9BA9-95D8-F5F718C2607B}"/>
              </a:ext>
            </a:extLst>
          </p:cNvPr>
          <p:cNvSpPr>
            <a:spLocks noGrp="1"/>
          </p:cNvSpPr>
          <p:nvPr>
            <p:ph idx="1"/>
          </p:nvPr>
        </p:nvSpPr>
        <p:spPr/>
        <p:txBody>
          <a:bodyPr/>
          <a:lstStyle/>
          <a:p>
            <a:pPr algn="just"/>
            <a:r>
              <a:rPr lang="en-US" dirty="0"/>
              <a:t>Because of the large deduction space, this method of solving problems, once even found out a generalized solution to one of the Olympiad problems.</a:t>
            </a:r>
          </a:p>
          <a:p>
            <a:pPr algn="just"/>
            <a:r>
              <a:rPr lang="en-US" dirty="0"/>
              <a:t>Zero human aid needed to solve the problems, which is a significant milestone in automated reasoning.</a:t>
            </a:r>
          </a:p>
        </p:txBody>
      </p:sp>
    </p:spTree>
    <p:extLst>
      <p:ext uri="{BB962C8B-B14F-4D97-AF65-F5344CB8AC3E}">
        <p14:creationId xmlns:p14="http://schemas.microsoft.com/office/powerpoint/2010/main" val="321668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64B0-E7D1-2F1F-E838-3EE9B67B4D3C}"/>
              </a:ext>
            </a:extLst>
          </p:cNvPr>
          <p:cNvSpPr>
            <a:spLocks noGrp="1"/>
          </p:cNvSpPr>
          <p:nvPr>
            <p:ph type="title"/>
          </p:nvPr>
        </p:nvSpPr>
        <p:spPr>
          <a:xfrm>
            <a:off x="1105969" y="2133600"/>
            <a:ext cx="2793158" cy="1600200"/>
          </a:xfrm>
        </p:spPr>
        <p:txBody>
          <a:bodyPr/>
          <a:lstStyle/>
          <a:p>
            <a:r>
              <a:rPr lang="en-US" sz="3200" dirty="0"/>
              <a:t>WEAKNESSES</a:t>
            </a:r>
            <a:endParaRPr lang="en-IN" dirty="0"/>
          </a:p>
        </p:txBody>
      </p:sp>
      <p:sp>
        <p:nvSpPr>
          <p:cNvPr id="3" name="Content Placeholder 2">
            <a:extLst>
              <a:ext uri="{FF2B5EF4-FFF2-40B4-BE49-F238E27FC236}">
                <a16:creationId xmlns:a16="http://schemas.microsoft.com/office/drawing/2014/main" id="{CC0B90CD-6DA6-1705-5856-FC574391C14B}"/>
              </a:ext>
            </a:extLst>
          </p:cNvPr>
          <p:cNvSpPr>
            <a:spLocks noGrp="1"/>
          </p:cNvSpPr>
          <p:nvPr>
            <p:ph idx="1"/>
          </p:nvPr>
        </p:nvSpPr>
        <p:spPr/>
        <p:txBody>
          <a:bodyPr/>
          <a:lstStyle/>
          <a:p>
            <a:pPr algn="just"/>
            <a:r>
              <a:rPr lang="en-US" dirty="0"/>
              <a:t>Some other aspects of geometry, such as geometrical inequalities problems and combinatorial geometry problems have not been made solvable by this method.</a:t>
            </a:r>
          </a:p>
          <a:p>
            <a:pPr algn="just"/>
            <a:r>
              <a:rPr lang="en-US" dirty="0"/>
              <a:t>Large number of parallel machines and corresponding architecture incurs a major setup cost for this method. </a:t>
            </a:r>
            <a:endParaRPr lang="en-IN" dirty="0"/>
          </a:p>
        </p:txBody>
      </p:sp>
    </p:spTree>
    <p:extLst>
      <p:ext uri="{BB962C8B-B14F-4D97-AF65-F5344CB8AC3E}">
        <p14:creationId xmlns:p14="http://schemas.microsoft.com/office/powerpoint/2010/main" val="183892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1EF1-18AD-DAB8-A3B2-8E4F50497F66}"/>
              </a:ext>
            </a:extLst>
          </p:cNvPr>
          <p:cNvSpPr>
            <a:spLocks noGrp="1"/>
          </p:cNvSpPr>
          <p:nvPr>
            <p:ph type="title"/>
          </p:nvPr>
        </p:nvSpPr>
        <p:spPr>
          <a:xfrm>
            <a:off x="1220788" y="2133600"/>
            <a:ext cx="2793158" cy="1600200"/>
          </a:xfrm>
        </p:spPr>
        <p:txBody>
          <a:bodyPr/>
          <a:lstStyle/>
          <a:p>
            <a:r>
              <a:rPr lang="en-US" sz="3600" dirty="0"/>
              <a:t>SUMMARY</a:t>
            </a:r>
            <a:endParaRPr lang="en-IN" dirty="0"/>
          </a:p>
        </p:txBody>
      </p:sp>
      <p:sp>
        <p:nvSpPr>
          <p:cNvPr id="3" name="Content Placeholder 2">
            <a:extLst>
              <a:ext uri="{FF2B5EF4-FFF2-40B4-BE49-F238E27FC236}">
                <a16:creationId xmlns:a16="http://schemas.microsoft.com/office/drawing/2014/main" id="{8A1F4998-AB10-1E58-1E0B-11C72ADC7B13}"/>
              </a:ext>
            </a:extLst>
          </p:cNvPr>
          <p:cNvSpPr>
            <a:spLocks noGrp="1"/>
          </p:cNvSpPr>
          <p:nvPr>
            <p:ph idx="1"/>
          </p:nvPr>
        </p:nvSpPr>
        <p:spPr>
          <a:xfrm>
            <a:off x="5029200" y="1447800"/>
            <a:ext cx="5942012" cy="4572000"/>
          </a:xfrm>
        </p:spPr>
        <p:txBody>
          <a:bodyPr>
            <a:normAutofit/>
          </a:bodyPr>
          <a:lstStyle/>
          <a:p>
            <a:pPr marL="0" indent="0">
              <a:buNone/>
            </a:pPr>
            <a:r>
              <a:rPr lang="en-US" sz="3000" b="1" dirty="0"/>
              <a:t>Introduction</a:t>
            </a:r>
          </a:p>
          <a:p>
            <a:pPr marL="0" indent="0" algn="just">
              <a:buNone/>
            </a:pPr>
            <a:r>
              <a:rPr lang="en-US" sz="1600" dirty="0"/>
              <a:t>Mathematics has always been a domain that requires deep reasoning, creativity, and logical deduction. While computers have excelled at computation, the ability to </a:t>
            </a:r>
            <a:r>
              <a:rPr lang="en-US" sz="1600" b="1" dirty="0"/>
              <a:t>solve complex mathematical proofs autonomously</a:t>
            </a:r>
            <a:r>
              <a:rPr lang="en-US" sz="1600" dirty="0"/>
              <a:t> has remained a challenging problem. </a:t>
            </a:r>
            <a:r>
              <a:rPr lang="en-US" sz="1600" dirty="0" err="1"/>
              <a:t>AlphaGeometry</a:t>
            </a:r>
            <a:r>
              <a:rPr lang="en-US" sz="1600" dirty="0"/>
              <a:t>, a novel AI system, represents a significant </a:t>
            </a:r>
            <a:r>
              <a:rPr lang="en-US" sz="1600" b="1" dirty="0"/>
              <a:t>breakthrough in automated theorem proving</a:t>
            </a:r>
            <a:r>
              <a:rPr lang="en-US" sz="1600" dirty="0"/>
              <a:t>, particularly in the field of geometry. By combining deep learning with symbolic deduction, it has achieved </a:t>
            </a:r>
            <a:r>
              <a:rPr lang="en-US" sz="1600" b="1" dirty="0"/>
              <a:t>remarkable success</a:t>
            </a:r>
            <a:r>
              <a:rPr lang="en-US" sz="1600" dirty="0"/>
              <a:t> in generating and solving theorems at an unprecedented scale.</a:t>
            </a:r>
          </a:p>
          <a:p>
            <a:pPr marL="0" indent="0" algn="just">
              <a:buNone/>
            </a:pPr>
            <a:r>
              <a:rPr lang="en-US" sz="1600" dirty="0"/>
              <a:t>This summary outlines the core methodology of </a:t>
            </a:r>
            <a:r>
              <a:rPr lang="en-US" sz="1600" dirty="0" err="1"/>
              <a:t>AlphaGeometry</a:t>
            </a:r>
            <a:r>
              <a:rPr lang="en-US" sz="1600" dirty="0"/>
              <a:t>, its unique approach, and its groundbreaking achievements in </a:t>
            </a:r>
            <a:r>
              <a:rPr lang="en-US" sz="1600" b="1" dirty="0"/>
              <a:t>automated mathematical reasoning.</a:t>
            </a:r>
            <a:endParaRPr lang="en-US" sz="1600" dirty="0"/>
          </a:p>
        </p:txBody>
      </p:sp>
    </p:spTree>
    <p:extLst>
      <p:ext uri="{BB962C8B-B14F-4D97-AF65-F5344CB8AC3E}">
        <p14:creationId xmlns:p14="http://schemas.microsoft.com/office/powerpoint/2010/main" val="2941542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1DE5-2D92-DBE0-AAD9-AF1AABF83014}"/>
              </a:ext>
            </a:extLst>
          </p:cNvPr>
          <p:cNvSpPr>
            <a:spLocks noGrp="1"/>
          </p:cNvSpPr>
          <p:nvPr>
            <p:ph type="title"/>
          </p:nvPr>
        </p:nvSpPr>
        <p:spPr>
          <a:xfrm>
            <a:off x="1220788" y="1997529"/>
            <a:ext cx="2793158" cy="1600200"/>
          </a:xfrm>
        </p:spPr>
        <p:txBody>
          <a:bodyPr/>
          <a:lstStyle/>
          <a:p>
            <a:r>
              <a:rPr lang="en-US" sz="3200" dirty="0"/>
              <a:t>Continued…</a:t>
            </a:r>
            <a:endParaRPr lang="en-IN" sz="3200" dirty="0"/>
          </a:p>
        </p:txBody>
      </p:sp>
      <p:sp>
        <p:nvSpPr>
          <p:cNvPr id="3" name="Content Placeholder 2">
            <a:extLst>
              <a:ext uri="{FF2B5EF4-FFF2-40B4-BE49-F238E27FC236}">
                <a16:creationId xmlns:a16="http://schemas.microsoft.com/office/drawing/2014/main" id="{210B45BF-5B97-861C-FA30-183A1EABBC6D}"/>
              </a:ext>
            </a:extLst>
          </p:cNvPr>
          <p:cNvSpPr>
            <a:spLocks noGrp="1"/>
          </p:cNvSpPr>
          <p:nvPr>
            <p:ph idx="1"/>
          </p:nvPr>
        </p:nvSpPr>
        <p:spPr>
          <a:xfrm>
            <a:off x="4910958" y="413845"/>
            <a:ext cx="6747642" cy="6030310"/>
          </a:xfrm>
        </p:spPr>
        <p:txBody>
          <a:bodyPr>
            <a:normAutofit/>
          </a:bodyPr>
          <a:lstStyle/>
          <a:p>
            <a:pPr marL="0" indent="0">
              <a:buNone/>
            </a:pPr>
            <a:r>
              <a:rPr lang="en-US" sz="2400" b="1" dirty="0"/>
              <a:t>Methodology: </a:t>
            </a:r>
          </a:p>
          <a:p>
            <a:pPr marL="0" indent="0">
              <a:buNone/>
            </a:pPr>
            <a:r>
              <a:rPr lang="en-US" sz="2400" b="1" dirty="0"/>
              <a:t>How </a:t>
            </a:r>
            <a:r>
              <a:rPr lang="en-US" sz="2400" b="1" dirty="0" err="1"/>
              <a:t>AlphaGeometry</a:t>
            </a:r>
            <a:r>
              <a:rPr lang="en-US" sz="2400" b="1" dirty="0"/>
              <a:t> Works</a:t>
            </a:r>
          </a:p>
          <a:p>
            <a:pPr marL="0" indent="0" algn="just">
              <a:buNone/>
            </a:pPr>
            <a:r>
              <a:rPr lang="en-US" sz="1400" b="1" dirty="0"/>
              <a:t>1. Generating Synthetic Theorems and Proofs</a:t>
            </a:r>
          </a:p>
          <a:p>
            <a:pPr marL="0" indent="0" algn="just">
              <a:buNone/>
            </a:pPr>
            <a:r>
              <a:rPr lang="en-US" sz="1400" dirty="0"/>
              <a:t>A crucial innovation in </a:t>
            </a:r>
            <a:r>
              <a:rPr lang="en-US" sz="1400" dirty="0" err="1"/>
              <a:t>AlphaGeometry</a:t>
            </a:r>
            <a:r>
              <a:rPr lang="en-US" sz="1400" dirty="0"/>
              <a:t> is its ability to </a:t>
            </a:r>
            <a:r>
              <a:rPr lang="en-US" sz="1400" b="1" dirty="0"/>
              <a:t>generate and evaluate synthetic theorems</a:t>
            </a:r>
            <a:r>
              <a:rPr lang="en-US" sz="1400" dirty="0"/>
              <a:t> at scale. Traditional theorem provers rely on pre-existing human-created theorems, which limits their ability to explore new mathematical knowledge. </a:t>
            </a:r>
            <a:r>
              <a:rPr lang="en-US" sz="1400" dirty="0" err="1"/>
              <a:t>AlphaGeometry</a:t>
            </a:r>
            <a:r>
              <a:rPr lang="en-US" sz="1400" dirty="0"/>
              <a:t> overcomes this by:</a:t>
            </a:r>
          </a:p>
          <a:p>
            <a:pPr marL="0" indent="0" algn="just">
              <a:buNone/>
            </a:pPr>
            <a:r>
              <a:rPr lang="en-US" sz="1400" b="1" dirty="0"/>
              <a:t>Sampling a diverse set of theorem premises</a:t>
            </a:r>
            <a:r>
              <a:rPr lang="en-US" sz="1400" dirty="0"/>
              <a:t> as inputs for a symbolic deduction engine.</a:t>
            </a:r>
          </a:p>
          <a:p>
            <a:pPr marL="0" indent="0" algn="just">
              <a:buNone/>
            </a:pPr>
            <a:r>
              <a:rPr lang="en-US" sz="1400" b="1" dirty="0"/>
              <a:t>Using parallelized computing</a:t>
            </a:r>
            <a:r>
              <a:rPr lang="en-US" sz="1400" dirty="0"/>
              <a:t> to accelerate theorem generation and evaluation.</a:t>
            </a:r>
          </a:p>
          <a:p>
            <a:pPr marL="0" indent="0" algn="just">
              <a:buNone/>
            </a:pPr>
            <a:r>
              <a:rPr lang="en-US" sz="1400" b="1" dirty="0"/>
              <a:t>Constructing directed acyclic graphs (DAGs)</a:t>
            </a:r>
            <a:r>
              <a:rPr lang="en-US" sz="1400" dirty="0"/>
              <a:t> of logical deductions to ensure structured reasoning.</a:t>
            </a:r>
          </a:p>
          <a:p>
            <a:pPr marL="0" indent="0" algn="just">
              <a:buNone/>
            </a:pPr>
            <a:r>
              <a:rPr lang="en-US" sz="1400" b="1" dirty="0"/>
              <a:t>Tracing back minimal premise sets</a:t>
            </a:r>
            <a:r>
              <a:rPr lang="en-US" sz="1400" dirty="0"/>
              <a:t>, allowing each subgraph to form a self-contained synthetic problem with its solution.</a:t>
            </a:r>
          </a:p>
          <a:p>
            <a:pPr marL="0" indent="0" algn="just">
              <a:buNone/>
            </a:pPr>
            <a:r>
              <a:rPr lang="en-US" sz="1400" dirty="0"/>
              <a:t>By doing so, </a:t>
            </a:r>
            <a:r>
              <a:rPr lang="en-US" sz="1400" dirty="0" err="1"/>
              <a:t>AlphaGeometry</a:t>
            </a:r>
            <a:r>
              <a:rPr lang="en-US" sz="1400" dirty="0"/>
              <a:t> has generated over </a:t>
            </a:r>
            <a:r>
              <a:rPr lang="en-US" sz="1400" b="1" dirty="0"/>
              <a:t>100 million synthetic theorems</a:t>
            </a:r>
            <a:r>
              <a:rPr lang="en-US" sz="1400" dirty="0"/>
              <a:t>, many requiring up to </a:t>
            </a:r>
            <a:r>
              <a:rPr lang="en-US" sz="1400" b="1" dirty="0"/>
              <a:t>200 proof steps</a:t>
            </a:r>
            <a:r>
              <a:rPr lang="en-US" sz="1400" dirty="0"/>
              <a:t>—four times longer than Olympiad-level problems. This marks a significant leap in the ability to handle complex, multi-step proofs.</a:t>
            </a:r>
          </a:p>
        </p:txBody>
      </p:sp>
    </p:spTree>
    <p:extLst>
      <p:ext uri="{BB962C8B-B14F-4D97-AF65-F5344CB8AC3E}">
        <p14:creationId xmlns:p14="http://schemas.microsoft.com/office/powerpoint/2010/main" val="155426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870E-BCEC-28A9-37AB-ED00E6D554E5}"/>
              </a:ext>
            </a:extLst>
          </p:cNvPr>
          <p:cNvSpPr>
            <a:spLocks noGrp="1"/>
          </p:cNvSpPr>
          <p:nvPr>
            <p:ph type="title"/>
          </p:nvPr>
        </p:nvSpPr>
        <p:spPr>
          <a:xfrm>
            <a:off x="1220788" y="2133600"/>
            <a:ext cx="2793158" cy="1600200"/>
          </a:xfrm>
        </p:spPr>
        <p:txBody>
          <a:bodyPr/>
          <a:lstStyle/>
          <a:p>
            <a:r>
              <a:rPr lang="en-US" sz="3200" dirty="0"/>
              <a:t>Continued…</a:t>
            </a:r>
            <a:endParaRPr lang="en-IN" sz="3200" dirty="0"/>
          </a:p>
        </p:txBody>
      </p:sp>
      <p:sp>
        <p:nvSpPr>
          <p:cNvPr id="3" name="Content Placeholder 2">
            <a:extLst>
              <a:ext uri="{FF2B5EF4-FFF2-40B4-BE49-F238E27FC236}">
                <a16:creationId xmlns:a16="http://schemas.microsoft.com/office/drawing/2014/main" id="{63BF2870-9749-B4FD-5677-9B656CF2D8F3}"/>
              </a:ext>
            </a:extLst>
          </p:cNvPr>
          <p:cNvSpPr>
            <a:spLocks noGrp="1"/>
          </p:cNvSpPr>
          <p:nvPr>
            <p:ph idx="1"/>
          </p:nvPr>
        </p:nvSpPr>
        <p:spPr>
          <a:xfrm>
            <a:off x="5139559" y="1179786"/>
            <a:ext cx="6345620" cy="4937234"/>
          </a:xfrm>
        </p:spPr>
        <p:txBody>
          <a:bodyPr>
            <a:normAutofit/>
          </a:bodyPr>
          <a:lstStyle/>
          <a:p>
            <a:pPr marL="0" indent="0" algn="just">
              <a:buNone/>
            </a:pPr>
            <a:r>
              <a:rPr lang="en-US" sz="1400" b="1" dirty="0"/>
              <a:t>2. Symbolic Deduction: A Logical Framework</a:t>
            </a:r>
          </a:p>
          <a:p>
            <a:pPr marL="0" indent="0" algn="just">
              <a:buNone/>
            </a:pPr>
            <a:r>
              <a:rPr lang="en-US" sz="1400" dirty="0"/>
              <a:t>At its core, </a:t>
            </a:r>
            <a:r>
              <a:rPr lang="en-US" sz="1400" dirty="0" err="1"/>
              <a:t>AlphaGeometry</a:t>
            </a:r>
            <a:r>
              <a:rPr lang="en-US" sz="1400" dirty="0"/>
              <a:t> uses a </a:t>
            </a:r>
            <a:r>
              <a:rPr lang="en-US" sz="1400" b="1" dirty="0"/>
              <a:t>deductive database (DD)</a:t>
            </a:r>
            <a:r>
              <a:rPr lang="en-US" sz="1400" dirty="0"/>
              <a:t>, a system capable of systematically deducing new statements from existing ones. This method provides a </a:t>
            </a:r>
            <a:r>
              <a:rPr lang="en-US" sz="1400" b="1" dirty="0"/>
              <a:t>structured and scalable approach</a:t>
            </a:r>
            <a:r>
              <a:rPr lang="en-US" sz="1400" dirty="0"/>
              <a:t> to solving geometry problems.</a:t>
            </a:r>
          </a:p>
          <a:p>
            <a:pPr marL="0" indent="0" algn="just">
              <a:buNone/>
            </a:pPr>
            <a:r>
              <a:rPr lang="en-US" sz="1400" dirty="0"/>
              <a:t>To enhance its reasoning power, </a:t>
            </a:r>
            <a:r>
              <a:rPr lang="en-US" sz="1400" dirty="0" err="1"/>
              <a:t>AlphaGeometry</a:t>
            </a:r>
            <a:r>
              <a:rPr lang="en-US" sz="1400" dirty="0"/>
              <a:t> incorporates </a:t>
            </a:r>
            <a:r>
              <a:rPr lang="en-US" sz="1400" b="1" dirty="0"/>
              <a:t>algebraic rules</a:t>
            </a:r>
            <a:r>
              <a:rPr lang="en-US" sz="1400" dirty="0"/>
              <a:t> into the deduction process. This is particularly useful for:</a:t>
            </a:r>
          </a:p>
          <a:p>
            <a:pPr marL="0" indent="0" algn="just">
              <a:buNone/>
            </a:pPr>
            <a:r>
              <a:rPr lang="en-US" sz="1400" b="1" dirty="0"/>
              <a:t>Angle chasing:</a:t>
            </a:r>
            <a:r>
              <a:rPr lang="en-US" sz="1400" dirty="0"/>
              <a:t> Determining relationships between angles in a geometric diagram.</a:t>
            </a:r>
          </a:p>
          <a:p>
            <a:pPr marL="0" indent="0" algn="just">
              <a:buNone/>
            </a:pPr>
            <a:r>
              <a:rPr lang="en-US" sz="1400" b="1" dirty="0"/>
              <a:t>Ratio and proportion reasoning:</a:t>
            </a:r>
            <a:r>
              <a:rPr lang="en-US" sz="1400" dirty="0"/>
              <a:t> Essential for solving problems involving similar triangles and transformations.</a:t>
            </a:r>
          </a:p>
          <a:p>
            <a:pPr marL="0" indent="0" algn="just">
              <a:buNone/>
            </a:pPr>
            <a:r>
              <a:rPr lang="en-US" sz="1400" b="1" dirty="0"/>
              <a:t>Distance calculations:</a:t>
            </a:r>
            <a:r>
              <a:rPr lang="en-US" sz="1400" dirty="0"/>
              <a:t> A critical aspect of Euclidean geometry.</a:t>
            </a:r>
          </a:p>
          <a:p>
            <a:pPr marL="0" indent="0" algn="just">
              <a:buNone/>
            </a:pPr>
            <a:r>
              <a:rPr lang="en-US" sz="1400" dirty="0"/>
              <a:t>Instead of merely relying on predefined geometric rules, </a:t>
            </a:r>
            <a:r>
              <a:rPr lang="en-US" sz="1400" dirty="0" err="1"/>
              <a:t>AlphaGeometry’s</a:t>
            </a:r>
            <a:r>
              <a:rPr lang="en-US" sz="1400" dirty="0"/>
              <a:t> deductive system </a:t>
            </a:r>
            <a:r>
              <a:rPr lang="en-US" sz="1400" b="1" dirty="0"/>
              <a:t>dynamically discovers new statements</a:t>
            </a:r>
            <a:r>
              <a:rPr lang="en-US" sz="1400" dirty="0"/>
              <a:t>, allowing it to solve problems in a more flexible and adaptive manner.</a:t>
            </a:r>
          </a:p>
          <a:p>
            <a:pPr algn="just"/>
            <a:endParaRPr lang="en-IN" dirty="0"/>
          </a:p>
        </p:txBody>
      </p:sp>
    </p:spTree>
    <p:extLst>
      <p:ext uri="{BB962C8B-B14F-4D97-AF65-F5344CB8AC3E}">
        <p14:creationId xmlns:p14="http://schemas.microsoft.com/office/powerpoint/2010/main" val="397724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B931-BFCA-F6FB-1E0A-6720AD9FFCFC}"/>
              </a:ext>
            </a:extLst>
          </p:cNvPr>
          <p:cNvSpPr>
            <a:spLocks noGrp="1"/>
          </p:cNvSpPr>
          <p:nvPr>
            <p:ph type="title"/>
          </p:nvPr>
        </p:nvSpPr>
        <p:spPr>
          <a:xfrm>
            <a:off x="1220788" y="2133600"/>
            <a:ext cx="2793158" cy="1600200"/>
          </a:xfrm>
        </p:spPr>
        <p:txBody>
          <a:bodyPr/>
          <a:lstStyle/>
          <a:p>
            <a:r>
              <a:rPr lang="en-US" sz="3200" dirty="0"/>
              <a:t>Continued…</a:t>
            </a:r>
            <a:endParaRPr lang="en-IN" sz="3200" dirty="0"/>
          </a:p>
        </p:txBody>
      </p:sp>
      <p:sp>
        <p:nvSpPr>
          <p:cNvPr id="3" name="Content Placeholder 2">
            <a:extLst>
              <a:ext uri="{FF2B5EF4-FFF2-40B4-BE49-F238E27FC236}">
                <a16:creationId xmlns:a16="http://schemas.microsoft.com/office/drawing/2014/main" id="{C10C4952-23A6-2DB6-7B86-6A1CF2677CA2}"/>
              </a:ext>
            </a:extLst>
          </p:cNvPr>
          <p:cNvSpPr>
            <a:spLocks noGrp="1"/>
          </p:cNvSpPr>
          <p:nvPr>
            <p:ph idx="1"/>
          </p:nvPr>
        </p:nvSpPr>
        <p:spPr>
          <a:xfrm>
            <a:off x="5065776" y="551793"/>
            <a:ext cx="6971196" cy="6195847"/>
          </a:xfrm>
        </p:spPr>
        <p:txBody>
          <a:bodyPr>
            <a:normAutofit fontScale="92500"/>
          </a:bodyPr>
          <a:lstStyle/>
          <a:p>
            <a:pPr marL="0" indent="0" algn="just">
              <a:buNone/>
            </a:pPr>
            <a:r>
              <a:rPr lang="en-US" sz="1400" b="1" dirty="0"/>
              <a:t>3. Overcoming Human Dependency: Automated Auxiliary Constructions</a:t>
            </a:r>
          </a:p>
          <a:p>
            <a:pPr marL="0" indent="0" algn="just">
              <a:buNone/>
            </a:pPr>
            <a:r>
              <a:rPr lang="en-US" sz="1400" dirty="0"/>
              <a:t>One of the most challenging aspects of geometry proofs is the need for </a:t>
            </a:r>
            <a:r>
              <a:rPr lang="en-US" sz="1400" b="1" dirty="0"/>
              <a:t>auxiliary constructions</a:t>
            </a:r>
            <a:r>
              <a:rPr lang="en-US" sz="1400" dirty="0"/>
              <a:t>—adding extra lines, circles, or points to make the proof possible. In traditional problem-solving, this step often relies on </a:t>
            </a:r>
            <a:r>
              <a:rPr lang="en-US" sz="1400" b="1" dirty="0"/>
              <a:t>human intuition and expertise</a:t>
            </a:r>
            <a:r>
              <a:rPr lang="en-US" sz="1400" dirty="0"/>
              <a:t>. Prior methods introduced such constructions using </a:t>
            </a:r>
            <a:r>
              <a:rPr lang="en-US" sz="1400" b="1" dirty="0"/>
              <a:t>hand-crafted heuristics</a:t>
            </a:r>
            <a:r>
              <a:rPr lang="en-US" sz="1400" dirty="0"/>
              <a:t> or </a:t>
            </a:r>
            <a:r>
              <a:rPr lang="en-US" sz="1400" b="1" dirty="0"/>
              <a:t>fixed templates</a:t>
            </a:r>
            <a:r>
              <a:rPr lang="en-US" sz="1400" dirty="0"/>
              <a:t>, making them limited in scope.</a:t>
            </a:r>
          </a:p>
          <a:p>
            <a:pPr marL="0" indent="0" algn="just">
              <a:buNone/>
            </a:pPr>
            <a:r>
              <a:rPr lang="en-US" sz="1400" dirty="0" err="1"/>
              <a:t>AlphaGeometry</a:t>
            </a:r>
            <a:r>
              <a:rPr lang="en-US" sz="1400" dirty="0"/>
              <a:t>, however, </a:t>
            </a:r>
            <a:r>
              <a:rPr lang="en-US" sz="1400" b="1" dirty="0"/>
              <a:t>automates this process entirely</a:t>
            </a:r>
            <a:r>
              <a:rPr lang="en-US" sz="1400" dirty="0"/>
              <a:t>. By iteratively generating and testing new constructions, it identifies the most effective additions to a geometric diagram. This ability to create </a:t>
            </a:r>
            <a:r>
              <a:rPr lang="en-US" sz="1400" b="1" dirty="0"/>
              <a:t>exogenous terms without human intervention</a:t>
            </a:r>
            <a:r>
              <a:rPr lang="en-US" sz="1400" dirty="0"/>
              <a:t> is a major advancement, allowing the system to tackle previously unsolvable problems.</a:t>
            </a:r>
          </a:p>
          <a:p>
            <a:pPr marL="0" indent="0" algn="just">
              <a:buNone/>
            </a:pPr>
            <a:r>
              <a:rPr lang="en-US" sz="1400" b="1" dirty="0"/>
              <a:t>4. Neural-Symbolic Interaction: The Best of Both Worlds</a:t>
            </a:r>
          </a:p>
          <a:p>
            <a:pPr marL="0" indent="0" algn="just">
              <a:buNone/>
            </a:pPr>
            <a:r>
              <a:rPr lang="en-US" sz="1400" dirty="0" err="1"/>
              <a:t>AlphaGeometry</a:t>
            </a:r>
            <a:r>
              <a:rPr lang="en-US" sz="1400" dirty="0"/>
              <a:t> does not rely solely on either symbolic deduction or deep learning—it leverages </a:t>
            </a:r>
            <a:r>
              <a:rPr lang="en-US" sz="1400" b="1" dirty="0"/>
              <a:t>both approaches in a complementary fashion</a:t>
            </a:r>
            <a:r>
              <a:rPr lang="en-US" sz="1400" dirty="0"/>
              <a:t>. The process works as follows:</a:t>
            </a:r>
          </a:p>
          <a:p>
            <a:pPr marL="0" indent="0" algn="just">
              <a:buNone/>
            </a:pPr>
            <a:r>
              <a:rPr lang="en-US" sz="1400" dirty="0"/>
              <a:t>A </a:t>
            </a:r>
            <a:r>
              <a:rPr lang="en-US" sz="1400" b="1" dirty="0"/>
              <a:t>neural language model</a:t>
            </a:r>
            <a:r>
              <a:rPr lang="en-US" sz="1400" dirty="0"/>
              <a:t> is first seeded with the problem statement and premises.</a:t>
            </a:r>
          </a:p>
          <a:p>
            <a:pPr marL="0" indent="0" algn="just">
              <a:buNone/>
            </a:pPr>
            <a:r>
              <a:rPr lang="en-US" sz="1400" dirty="0"/>
              <a:t>It then </a:t>
            </a:r>
            <a:r>
              <a:rPr lang="en-US" sz="1400" b="1" dirty="0"/>
              <a:t>generates new premises</a:t>
            </a:r>
            <a:r>
              <a:rPr lang="en-US" sz="1400" dirty="0"/>
              <a:t> based on past constructions and problem constraints.</a:t>
            </a:r>
          </a:p>
          <a:p>
            <a:pPr marL="0" indent="0" algn="just">
              <a:buNone/>
            </a:pPr>
            <a:r>
              <a:rPr lang="en-US" sz="1400" dirty="0"/>
              <a:t>A </a:t>
            </a:r>
            <a:r>
              <a:rPr lang="en-US" sz="1400" b="1" dirty="0"/>
              <a:t>symbolic deduction engine</a:t>
            </a:r>
            <a:r>
              <a:rPr lang="en-US" sz="1400" dirty="0"/>
              <a:t> takes over, expanding the logical deduction space.</a:t>
            </a:r>
          </a:p>
          <a:p>
            <a:pPr marL="0" indent="0" algn="just">
              <a:buNone/>
            </a:pPr>
            <a:r>
              <a:rPr lang="en-US" sz="1400" dirty="0"/>
              <a:t>This </a:t>
            </a:r>
            <a:r>
              <a:rPr lang="en-US" sz="1400" b="1" dirty="0"/>
              <a:t>alternation between neural generation and symbolic reasoning</a:t>
            </a:r>
            <a:r>
              <a:rPr lang="en-US" sz="1400" dirty="0"/>
              <a:t> continues until a full proof is discovered.</a:t>
            </a:r>
          </a:p>
          <a:p>
            <a:pPr marL="0" indent="0" algn="just">
              <a:buNone/>
            </a:pPr>
            <a:r>
              <a:rPr lang="en-US" sz="1400" dirty="0"/>
              <a:t>By combining the </a:t>
            </a:r>
            <a:r>
              <a:rPr lang="en-US" sz="1400" b="1" dirty="0"/>
              <a:t>pattern recognition power</a:t>
            </a:r>
            <a:r>
              <a:rPr lang="en-US" sz="1400" dirty="0"/>
              <a:t> of deep learning with the </a:t>
            </a:r>
            <a:r>
              <a:rPr lang="en-US" sz="1400" b="1" dirty="0"/>
              <a:t>logical rigor</a:t>
            </a:r>
            <a:r>
              <a:rPr lang="en-US" sz="1400" dirty="0"/>
              <a:t> of symbolic deduction, </a:t>
            </a:r>
            <a:r>
              <a:rPr lang="en-US" sz="1400" dirty="0" err="1"/>
              <a:t>AlphaGeometry</a:t>
            </a:r>
            <a:r>
              <a:rPr lang="en-US" sz="1400" dirty="0"/>
              <a:t> </a:t>
            </a:r>
            <a:r>
              <a:rPr lang="en-US" sz="1400" b="1" dirty="0"/>
              <a:t>balances creativity and correctness</a:t>
            </a:r>
            <a:r>
              <a:rPr lang="en-US" sz="1400" dirty="0"/>
              <a:t>, making it an exceptionally powerful theorem prover.</a:t>
            </a:r>
          </a:p>
        </p:txBody>
      </p:sp>
    </p:spTree>
    <p:extLst>
      <p:ext uri="{BB962C8B-B14F-4D97-AF65-F5344CB8AC3E}">
        <p14:creationId xmlns:p14="http://schemas.microsoft.com/office/powerpoint/2010/main" val="3828300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{7AF1191D-3E8C-47C0-AC3E-505B616097F9}tf02900722</Template>
  <TotalTime>370</TotalTime>
  <Words>1141</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Precog Recruitment Task</vt:lpstr>
      <vt:lpstr>PAPER READING TASK</vt:lpstr>
      <vt:lpstr>MAJOR STRENGTHS</vt:lpstr>
      <vt:lpstr>Continued…</vt:lpstr>
      <vt:lpstr>WEAKNESSES</vt:lpstr>
      <vt:lpstr>SUMMARY</vt:lpstr>
      <vt:lpstr>Continued…</vt:lpstr>
      <vt:lpstr>Continued…</vt:lpstr>
      <vt:lpstr>Continued…</vt:lpstr>
      <vt:lpstr>Continued…</vt:lpstr>
      <vt:lpstr>Extended Research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Aryan R Chugh</dc:creator>
  <cp:lastModifiedBy>Aryan R Chugh</cp:lastModifiedBy>
  <cp:revision>1</cp:revision>
  <dcterms:created xsi:type="dcterms:W3CDTF">2025-02-10T12:06:40Z</dcterms:created>
  <dcterms:modified xsi:type="dcterms:W3CDTF">2025-02-10T18:17:03Z</dcterms:modified>
</cp:coreProperties>
</file>