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4f0d326e08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4f0d326e08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4f0d326e0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4f0d326e0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4f0d326e08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4f0d326e08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f2080fa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f2080fa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1600" y="3845350"/>
            <a:ext cx="8860800" cy="1114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College Name - MIT World Peace University </a:t>
            </a:r>
            <a:endParaRPr sz="2900">
              <a:solidFill>
                <a:schemeClr val="dk2"/>
              </a:solidFill>
            </a:endParaRPr>
          </a:p>
        </p:txBody>
      </p:sp>
      <p:sp>
        <p:nvSpPr>
          <p:cNvPr id="55" name="Google Shape;55;p13"/>
          <p:cNvSpPr txBox="1"/>
          <p:nvPr/>
        </p:nvSpPr>
        <p:spPr>
          <a:xfrm>
            <a:off x="141600" y="288125"/>
            <a:ext cx="8860800" cy="955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dk1"/>
                </a:solidFill>
              </a:rPr>
              <a:t>Team Name: Git Me Outta Here</a:t>
            </a:r>
            <a:endParaRPr b="1" sz="2200">
              <a:solidFill>
                <a:schemeClr val="dk1"/>
              </a:solidFill>
            </a:endParaRPr>
          </a:p>
          <a:p>
            <a:pPr indent="0" lvl="0" marL="0" rtl="0" algn="l">
              <a:spcBef>
                <a:spcPts val="0"/>
              </a:spcBef>
              <a:spcAft>
                <a:spcPts val="0"/>
              </a:spcAft>
              <a:buNone/>
            </a:pPr>
            <a:r>
              <a:rPr b="1" lang="en" sz="2200">
                <a:solidFill>
                  <a:schemeClr val="dk1"/>
                </a:solidFill>
              </a:rPr>
              <a:t>Team Leader Name: Aryan Hardik Dani</a:t>
            </a:r>
            <a:endParaRPr b="1" sz="2200">
              <a:solidFill>
                <a:schemeClr val="dk1"/>
              </a:solidFill>
            </a:endParaRPr>
          </a:p>
          <a:p>
            <a:pPr indent="0" lvl="0" marL="0" rtl="0" algn="l">
              <a:spcBef>
                <a:spcPts val="0"/>
              </a:spcBef>
              <a:spcAft>
                <a:spcPts val="0"/>
              </a:spcAft>
              <a:buClr>
                <a:schemeClr val="dk1"/>
              </a:buClr>
              <a:buSzPts val="1100"/>
              <a:buFont typeface="Arial"/>
              <a:buNone/>
            </a:pPr>
            <a:r>
              <a:t/>
            </a:r>
            <a:endParaRPr b="1" sz="2200">
              <a:solidFill>
                <a:schemeClr val="dk1"/>
              </a:solidFill>
            </a:endParaRPr>
          </a:p>
        </p:txBody>
      </p:sp>
      <p:sp>
        <p:nvSpPr>
          <p:cNvPr id="56" name="Google Shape;56;p13"/>
          <p:cNvSpPr txBox="1"/>
          <p:nvPr/>
        </p:nvSpPr>
        <p:spPr>
          <a:xfrm>
            <a:off x="141600" y="1508600"/>
            <a:ext cx="3666900" cy="207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chemeClr val="dk1"/>
                </a:solidFill>
              </a:rPr>
              <a:t>Project Title &amp; </a:t>
            </a:r>
            <a:r>
              <a:rPr lang="en" sz="2200">
                <a:solidFill>
                  <a:schemeClr val="dk1"/>
                </a:solidFill>
              </a:rPr>
              <a:t>Theme</a:t>
            </a:r>
            <a:endParaRPr sz="2200">
              <a:solidFill>
                <a:schemeClr val="dk1"/>
              </a:solidFill>
            </a:endParaRPr>
          </a:p>
          <a:p>
            <a:pPr indent="0" lvl="0" marL="0" rtl="0" algn="l">
              <a:spcBef>
                <a:spcPts val="0"/>
              </a:spcBef>
              <a:spcAft>
                <a:spcPts val="0"/>
              </a:spcAft>
              <a:buNone/>
            </a:pPr>
            <a:r>
              <a:t/>
            </a:r>
            <a:endParaRPr sz="2200">
              <a:solidFill>
                <a:schemeClr val="dk1"/>
              </a:solidFill>
            </a:endParaRPr>
          </a:p>
          <a:p>
            <a:pPr indent="0" lvl="0" marL="0" rtl="0" algn="l">
              <a:spcBef>
                <a:spcPts val="0"/>
              </a:spcBef>
              <a:spcAft>
                <a:spcPts val="0"/>
              </a:spcAft>
              <a:buNone/>
            </a:pPr>
            <a:r>
              <a:rPr lang="en" sz="2200">
                <a:solidFill>
                  <a:schemeClr val="dk1"/>
                </a:solidFill>
              </a:rPr>
              <a:t>DoseFlow - AI-Powered Medication Guide for Accessibility</a:t>
            </a:r>
            <a:endParaRPr sz="2200">
              <a:solidFill>
                <a:schemeClr val="dk1"/>
              </a:solidFill>
            </a:endParaRPr>
          </a:p>
        </p:txBody>
      </p:sp>
      <p:sp>
        <p:nvSpPr>
          <p:cNvPr id="57" name="Google Shape;57;p13"/>
          <p:cNvSpPr txBox="1"/>
          <p:nvPr/>
        </p:nvSpPr>
        <p:spPr>
          <a:xfrm>
            <a:off x="4572000" y="1508600"/>
            <a:ext cx="4377000" cy="2071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solidFill>
                  <a:schemeClr val="dk1"/>
                </a:solidFill>
              </a:rPr>
              <a:t>Members Details</a:t>
            </a:r>
            <a:endParaRPr sz="2200">
              <a:solidFill>
                <a:schemeClr val="dk1"/>
              </a:solidFill>
            </a:endParaRPr>
          </a:p>
          <a:p>
            <a:pPr indent="0" lvl="0" marL="0" rtl="0" algn="l">
              <a:spcBef>
                <a:spcPts val="0"/>
              </a:spcBef>
              <a:spcAft>
                <a:spcPts val="0"/>
              </a:spcAft>
              <a:buClr>
                <a:schemeClr val="dk1"/>
              </a:buClr>
              <a:buSzPts val="1100"/>
              <a:buFont typeface="Arial"/>
              <a:buNone/>
            </a:pPr>
            <a:r>
              <a:t/>
            </a:r>
            <a:endParaRPr sz="2200">
              <a:solidFill>
                <a:schemeClr val="dk1"/>
              </a:solidFill>
            </a:endParaRPr>
          </a:p>
          <a:p>
            <a:pPr indent="0" lvl="0" marL="0" rtl="0" algn="l">
              <a:spcBef>
                <a:spcPts val="0"/>
              </a:spcBef>
              <a:spcAft>
                <a:spcPts val="0"/>
              </a:spcAft>
              <a:buClr>
                <a:schemeClr val="dk1"/>
              </a:buClr>
              <a:buSzPts val="1100"/>
              <a:buFont typeface="Arial"/>
              <a:buNone/>
            </a:pPr>
            <a:r>
              <a:rPr lang="en" sz="2200">
                <a:solidFill>
                  <a:schemeClr val="dk1"/>
                </a:solidFill>
              </a:rPr>
              <a:t>Himali Bharat Dandavate</a:t>
            </a:r>
            <a:endParaRPr sz="22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167325" y="154450"/>
            <a:ext cx="4196400" cy="486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800">
                <a:solidFill>
                  <a:schemeClr val="dk1"/>
                </a:solidFill>
              </a:rPr>
              <a:t>Problem Statement -&gt; </a:t>
            </a:r>
            <a:endParaRPr sz="1800">
              <a:solidFill>
                <a:schemeClr val="dk1"/>
              </a:solidFill>
            </a:endParaRPr>
          </a:p>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A global accessibility crisis in medication information puts millions at daily risk, particularly older adults, the visually impaired, and those with low literacy. Complex labels and poor packaging design fuel widespread medication errors, leading to diminished health outcomes, hospitalizations, and increased healthcare burdens. Existing accessibility adaptations are insufficient and poorly standardized, critically undermining patient safety and equity.</a:t>
            </a:r>
            <a:endParaRPr sz="1800">
              <a:solidFill>
                <a:schemeClr val="dk1"/>
              </a:solidFill>
            </a:endParaRPr>
          </a:p>
        </p:txBody>
      </p:sp>
      <p:sp>
        <p:nvSpPr>
          <p:cNvPr id="63" name="Google Shape;63;p14"/>
          <p:cNvSpPr txBox="1"/>
          <p:nvPr/>
        </p:nvSpPr>
        <p:spPr>
          <a:xfrm>
            <a:off x="4710950" y="167325"/>
            <a:ext cx="4286400" cy="486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Proposed Solution -&gt;</a:t>
            </a:r>
            <a:endParaRPr sz="1800">
              <a:solidFill>
                <a:schemeClr val="dk1"/>
              </a:solidFill>
            </a:endParaRPr>
          </a:p>
          <a:p>
            <a:pPr indent="0" lvl="0" marL="0" rtl="0" algn="ctr">
              <a:spcBef>
                <a:spcPts val="0"/>
              </a:spcBef>
              <a:spcAft>
                <a:spcPts val="0"/>
              </a:spcAft>
              <a:buClr>
                <a:schemeClr val="dk1"/>
              </a:buClr>
              <a:buSzPts val="1100"/>
              <a:buFont typeface="Arial"/>
              <a:buNone/>
            </a:pPr>
            <a:r>
              <a:t/>
            </a:r>
            <a:endParaRPr sz="1800">
              <a:solidFill>
                <a:schemeClr val="dk1"/>
              </a:solidFill>
            </a:endParaRPr>
          </a:p>
          <a:p>
            <a:pPr indent="0" lvl="0" marL="0" rtl="0" algn="ctr">
              <a:spcBef>
                <a:spcPts val="0"/>
              </a:spcBef>
              <a:spcAft>
                <a:spcPts val="0"/>
              </a:spcAft>
              <a:buClr>
                <a:schemeClr val="dk1"/>
              </a:buClr>
              <a:buSzPts val="1100"/>
              <a:buFont typeface="Arial"/>
              <a:buNone/>
            </a:pPr>
            <a:r>
              <a:rPr lang="en" sz="1800">
                <a:solidFill>
                  <a:schemeClr val="dk1"/>
                </a:solidFill>
              </a:rPr>
              <a:t>DoseFlow -&gt; AI-powered web application designed to help visually impaired, elderly, or low-literacy individuals understand complex medication labels. By allowing users to upload a photo of their medication using their phone, DoseFlow uses OCR to extract text, NLP to identify and simplify key information like drug name, dosage, frequency, instructions, and warnings, and then reads it aloud using text-to-speech explaining the medication in simple terms. The web app is built with accessibility in mind featuring large fonts and high-contrast visuals.</a:t>
            </a:r>
            <a:endParaRPr sz="1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167325" y="154450"/>
            <a:ext cx="4196400" cy="486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Technological Stack -&gt;</a:t>
            </a:r>
            <a:endParaRPr sz="1800">
              <a:solidFill>
                <a:schemeClr val="dk1"/>
              </a:solidFill>
            </a:endParaRPr>
          </a:p>
          <a:p>
            <a:pPr indent="0" lvl="0" marL="0" rtl="0" algn="ctr">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Core Web: HTML5, CSS3, JavaScript (ES6+)</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Key Browser APIs: WebRTC (Camera Access), Web Speech API (Text-to-Speech)</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Backend &amp; Processing: Python (Flask/Django)</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AI Pipeline:</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OCR: Tesseract / Cloud Services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NLU: spaCy/NLTK + Transformers (BERT) for NER &amp; Simplification</a:t>
            </a:r>
            <a:endParaRPr sz="1800">
              <a:solidFill>
                <a:schemeClr val="dk1"/>
              </a:solidFill>
            </a:endParaRPr>
          </a:p>
        </p:txBody>
      </p:sp>
      <p:sp>
        <p:nvSpPr>
          <p:cNvPr id="69" name="Google Shape;69;p15"/>
          <p:cNvSpPr txBox="1"/>
          <p:nvPr/>
        </p:nvSpPr>
        <p:spPr>
          <a:xfrm>
            <a:off x="4710950" y="167325"/>
            <a:ext cx="4286400" cy="48654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dk1"/>
                </a:solidFill>
              </a:rPr>
              <a:t>Advantages -</a:t>
            </a:r>
            <a:endParaRPr sz="1800">
              <a:solidFill>
                <a:schemeClr val="dk1"/>
              </a:solidFill>
            </a:endParaRPr>
          </a:p>
          <a:p>
            <a:pPr indent="0" lvl="0" marL="0" rtl="0" algn="ctr">
              <a:spcBef>
                <a:spcPts val="0"/>
              </a:spcBef>
              <a:spcAft>
                <a:spcPts val="0"/>
              </a:spcAft>
              <a:buNone/>
            </a:pPr>
            <a:r>
              <a:t/>
            </a:r>
            <a:endParaRPr sz="17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Maximum Reach: Web-based works on any device, no app install needed.</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Uses Browser Features: Leverages built-in camera (WebRTC) &amp; speech (Web Speech API).</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Powerful Python AI: Access to flexible libraries for OCR, NLU, and text simplification.</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Cost-Effective: Standard web technologies simplify development and reduce costs.</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Scalable Design: Start simple, integrate advanced cloud AI or features as needed.</a:t>
            </a:r>
            <a:endParaRPr sz="18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4710950" y="167325"/>
            <a:ext cx="4286400" cy="4865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700">
                <a:solidFill>
                  <a:schemeClr val="dk1"/>
                </a:solidFill>
              </a:rPr>
              <a:t>Dependencies</a:t>
            </a:r>
            <a:endParaRPr sz="1700">
              <a:solidFill>
                <a:schemeClr val="dk1"/>
              </a:solidFill>
            </a:endParaRPr>
          </a:p>
          <a:p>
            <a:pPr indent="-307975" lvl="0" marL="457200" rtl="0" algn="l">
              <a:lnSpc>
                <a:spcPct val="142857"/>
              </a:lnSpc>
              <a:spcBef>
                <a:spcPts val="1100"/>
              </a:spcBef>
              <a:spcAft>
                <a:spcPts val="0"/>
              </a:spcAft>
              <a:buClr>
                <a:schemeClr val="dk1"/>
              </a:buClr>
              <a:buSzPts val="1250"/>
              <a:buAutoNum type="arabicPeriod"/>
            </a:pPr>
            <a:r>
              <a:rPr b="1" lang="en" sz="1250">
                <a:solidFill>
                  <a:schemeClr val="dk1"/>
                </a:solidFill>
              </a:rPr>
              <a:t>User Hardware:</a:t>
            </a:r>
            <a:r>
              <a:rPr lang="en" sz="1250">
                <a:solidFill>
                  <a:schemeClr val="dk1"/>
                </a:solidFill>
              </a:rPr>
              <a:t> Device with a modern web browser, working camera, and internet access. Speakers/headphones for TTS.</a:t>
            </a:r>
            <a:endParaRPr sz="1250">
              <a:solidFill>
                <a:schemeClr val="dk1"/>
              </a:solidFill>
            </a:endParaRPr>
          </a:p>
          <a:p>
            <a:pPr indent="-295275" lvl="0" marL="457200" rtl="0" algn="l">
              <a:lnSpc>
                <a:spcPct val="142857"/>
              </a:lnSpc>
              <a:spcBef>
                <a:spcPts val="0"/>
              </a:spcBef>
              <a:spcAft>
                <a:spcPts val="0"/>
              </a:spcAft>
              <a:buClr>
                <a:schemeClr val="dk1"/>
              </a:buClr>
              <a:buSzPts val="1050"/>
              <a:buAutoNum type="arabicPeriod"/>
            </a:pPr>
            <a:r>
              <a:rPr b="1" lang="en" sz="1250">
                <a:solidFill>
                  <a:schemeClr val="dk1"/>
                </a:solidFill>
              </a:rPr>
              <a:t>Browser APIs:</a:t>
            </a:r>
            <a:r>
              <a:rPr lang="en" sz="1250">
                <a:solidFill>
                  <a:schemeClr val="dk1"/>
                </a:solidFill>
              </a:rPr>
              <a:t> Reliable implementation of WebRTC (</a:t>
            </a:r>
            <a:r>
              <a:rPr lang="en" sz="1200">
                <a:solidFill>
                  <a:schemeClr val="dk1"/>
                </a:solidFill>
              </a:rPr>
              <a:t>getUserMedia</a:t>
            </a:r>
            <a:r>
              <a:rPr lang="en" sz="1250">
                <a:solidFill>
                  <a:schemeClr val="dk1"/>
                </a:solidFill>
              </a:rPr>
              <a:t>) and Web Speech API across target browsers.</a:t>
            </a:r>
            <a:endParaRPr sz="1250">
              <a:solidFill>
                <a:schemeClr val="dk1"/>
              </a:solidFill>
            </a:endParaRPr>
          </a:p>
          <a:p>
            <a:pPr indent="-307975" lvl="0" marL="457200" rtl="0" algn="l">
              <a:lnSpc>
                <a:spcPct val="142857"/>
              </a:lnSpc>
              <a:spcBef>
                <a:spcPts val="0"/>
              </a:spcBef>
              <a:spcAft>
                <a:spcPts val="0"/>
              </a:spcAft>
              <a:buClr>
                <a:schemeClr val="dk1"/>
              </a:buClr>
              <a:buSzPts val="1250"/>
              <a:buAutoNum type="arabicPeriod"/>
            </a:pPr>
            <a:r>
              <a:rPr b="1" lang="en" sz="1250">
                <a:solidFill>
                  <a:schemeClr val="dk1"/>
                </a:solidFill>
              </a:rPr>
              <a:t>User Permissions:</a:t>
            </a:r>
            <a:r>
              <a:rPr lang="en" sz="1250">
                <a:solidFill>
                  <a:schemeClr val="dk1"/>
                </a:solidFill>
              </a:rPr>
              <a:t> Explicit user consent required </a:t>
            </a:r>
            <a:r>
              <a:rPr lang="en" sz="1250">
                <a:solidFill>
                  <a:schemeClr val="dk1"/>
                </a:solidFill>
              </a:rPr>
              <a:t>for camera access.</a:t>
            </a:r>
            <a:endParaRPr sz="1250">
              <a:solidFill>
                <a:schemeClr val="dk1"/>
              </a:solidFill>
            </a:endParaRPr>
          </a:p>
          <a:p>
            <a:pPr indent="-307975" lvl="0" marL="457200" rtl="0" algn="l">
              <a:lnSpc>
                <a:spcPct val="142857"/>
              </a:lnSpc>
              <a:spcBef>
                <a:spcPts val="0"/>
              </a:spcBef>
              <a:spcAft>
                <a:spcPts val="0"/>
              </a:spcAft>
              <a:buClr>
                <a:schemeClr val="dk1"/>
              </a:buClr>
              <a:buSzPts val="1250"/>
              <a:buAutoNum type="arabicPeriod"/>
            </a:pPr>
            <a:r>
              <a:rPr b="1" lang="en" sz="1250">
                <a:solidFill>
                  <a:schemeClr val="dk1"/>
                </a:solidFill>
              </a:rPr>
              <a:t>AI Libraries/Models:</a:t>
            </a:r>
            <a:r>
              <a:rPr lang="en" sz="1250">
                <a:solidFill>
                  <a:schemeClr val="dk1"/>
                </a:solidFill>
              </a:rPr>
              <a:t> Python backend relies on Tesseract/Cloud OCR, spaCy/NLTK, and Transformer models.</a:t>
            </a:r>
            <a:endParaRPr sz="1250">
              <a:solidFill>
                <a:schemeClr val="dk1"/>
              </a:solidFill>
            </a:endParaRPr>
          </a:p>
          <a:p>
            <a:pPr indent="-307975" lvl="0" marL="457200" rtl="0" algn="l">
              <a:lnSpc>
                <a:spcPct val="142857"/>
              </a:lnSpc>
              <a:spcBef>
                <a:spcPts val="0"/>
              </a:spcBef>
              <a:spcAft>
                <a:spcPts val="0"/>
              </a:spcAft>
              <a:buClr>
                <a:schemeClr val="dk1"/>
              </a:buClr>
              <a:buSzPts val="1250"/>
              <a:buAutoNum type="arabicPeriod"/>
            </a:pPr>
            <a:r>
              <a:rPr b="1" lang="en" sz="1250">
                <a:solidFill>
                  <a:schemeClr val="dk1"/>
                </a:solidFill>
              </a:rPr>
              <a:t>Backend Hosting:</a:t>
            </a:r>
            <a:r>
              <a:rPr lang="en" sz="1250">
                <a:solidFill>
                  <a:schemeClr val="dk1"/>
                </a:solidFill>
              </a:rPr>
              <a:t> Reliable hosting environment for the Python application.</a:t>
            </a:r>
            <a:endParaRPr sz="1250">
              <a:solidFill>
                <a:schemeClr val="dk1"/>
              </a:solidFill>
            </a:endParaRPr>
          </a:p>
          <a:p>
            <a:pPr indent="-307975" lvl="0" marL="457200" rtl="0" algn="l">
              <a:lnSpc>
                <a:spcPct val="142857"/>
              </a:lnSpc>
              <a:spcBef>
                <a:spcPts val="0"/>
              </a:spcBef>
              <a:spcAft>
                <a:spcPts val="0"/>
              </a:spcAft>
              <a:buClr>
                <a:schemeClr val="dk1"/>
              </a:buClr>
              <a:buSzPts val="1250"/>
              <a:buAutoNum type="arabicPeriod"/>
            </a:pPr>
            <a:r>
              <a:rPr b="1" lang="en" sz="1250">
                <a:solidFill>
                  <a:schemeClr val="dk1"/>
                </a:solidFill>
              </a:rPr>
              <a:t>Clear Packaging Text:</a:t>
            </a:r>
            <a:r>
              <a:rPr lang="en" sz="1250">
                <a:solidFill>
                  <a:schemeClr val="dk1"/>
                </a:solidFill>
              </a:rPr>
              <a:t> Accuracy depends heavily on the quality and legibility of the text on the physical medication packaging.</a:t>
            </a:r>
            <a:endParaRPr sz="1250">
              <a:solidFill>
                <a:schemeClr val="dk1"/>
              </a:solidFill>
            </a:endParaRPr>
          </a:p>
          <a:p>
            <a:pPr indent="0" lvl="0" marL="0" rtl="0" algn="l">
              <a:spcBef>
                <a:spcPts val="1100"/>
              </a:spcBef>
              <a:spcAft>
                <a:spcPts val="0"/>
              </a:spcAft>
              <a:buNone/>
            </a:pPr>
            <a:r>
              <a:t/>
            </a:r>
            <a:endParaRPr sz="1700">
              <a:solidFill>
                <a:schemeClr val="dk1"/>
              </a:solidFill>
            </a:endParaRPr>
          </a:p>
        </p:txBody>
      </p:sp>
      <p:sp>
        <p:nvSpPr>
          <p:cNvPr id="75" name="Google Shape;75;p16"/>
          <p:cNvSpPr txBox="1"/>
          <p:nvPr/>
        </p:nvSpPr>
        <p:spPr>
          <a:xfrm>
            <a:off x="198750" y="125700"/>
            <a:ext cx="4286400" cy="4865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chemeClr val="dk1"/>
                </a:solidFill>
              </a:rPr>
              <a:t>Use Cases</a:t>
            </a:r>
            <a:endParaRPr sz="1600">
              <a:solidFill>
                <a:schemeClr val="dk1"/>
              </a:solidFill>
            </a:endParaRPr>
          </a:p>
          <a:p>
            <a:pPr indent="0" lvl="0" marL="0" rtl="0" algn="ctr">
              <a:spcBef>
                <a:spcPts val="0"/>
              </a:spcBef>
              <a:spcAft>
                <a:spcPts val="0"/>
              </a:spcAft>
              <a:buNone/>
            </a:pPr>
            <a:r>
              <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Scan &amp; Simplify: User points their device camera (via browser) at medication packaging; the system extracts, simplifies, and displays crucial information (dosage, frequency, warnings).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Voice Output: User activates Text-to-Speech to have the simplified medication instructions read aloud clearly.</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Accessibility Adjustment: User potentially adjusts text size or contrast settings for better visual clarity (handled via CSS/JS).</a:t>
            </a: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(Future) Language Translation: User selects a preferred language, and the simplified text is translated accordingly.</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11700" y="258825"/>
            <a:ext cx="8520600" cy="4310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sz="2200"/>
          </a:p>
        </p:txBody>
      </p:sp>
      <p:sp>
        <p:nvSpPr>
          <p:cNvPr id="81" name="Google Shape;81;p17"/>
          <p:cNvSpPr txBox="1"/>
          <p:nvPr/>
        </p:nvSpPr>
        <p:spPr>
          <a:xfrm>
            <a:off x="92725" y="193125"/>
            <a:ext cx="30000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Screenshot of Web Interface</a:t>
            </a:r>
            <a:endParaRPr/>
          </a:p>
        </p:txBody>
      </p:sp>
      <p:pic>
        <p:nvPicPr>
          <p:cNvPr id="82" name="Google Shape;82;p17"/>
          <p:cNvPicPr preferRelativeResize="0"/>
          <p:nvPr/>
        </p:nvPicPr>
        <p:blipFill>
          <a:blip r:embed="rId3">
            <a:alphaModFix/>
          </a:blip>
          <a:stretch>
            <a:fillRect/>
          </a:stretch>
        </p:blipFill>
        <p:spPr>
          <a:xfrm>
            <a:off x="311700" y="538575"/>
            <a:ext cx="2560068" cy="4030350"/>
          </a:xfrm>
          <a:prstGeom prst="rect">
            <a:avLst/>
          </a:prstGeom>
          <a:noFill/>
          <a:ln>
            <a:noFill/>
          </a:ln>
        </p:spPr>
      </p:pic>
      <p:sp>
        <p:nvSpPr>
          <p:cNvPr id="83" name="Google Shape;83;p17"/>
          <p:cNvSpPr txBox="1"/>
          <p:nvPr/>
        </p:nvSpPr>
        <p:spPr>
          <a:xfrm>
            <a:off x="5583650" y="193125"/>
            <a:ext cx="1521900" cy="40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Business</a:t>
            </a:r>
            <a:r>
              <a:rPr lang="en">
                <a:solidFill>
                  <a:schemeClr val="dk1"/>
                </a:solidFill>
              </a:rPr>
              <a:t> Model</a:t>
            </a:r>
            <a:endParaRPr>
              <a:solidFill>
                <a:schemeClr val="dk1"/>
              </a:solidFill>
            </a:endParaRPr>
          </a:p>
        </p:txBody>
      </p:sp>
      <p:pic>
        <p:nvPicPr>
          <p:cNvPr id="84" name="Google Shape;84;p17"/>
          <p:cNvPicPr preferRelativeResize="0"/>
          <p:nvPr/>
        </p:nvPicPr>
        <p:blipFill>
          <a:blip r:embed="rId4">
            <a:alphaModFix/>
          </a:blip>
          <a:stretch>
            <a:fillRect/>
          </a:stretch>
        </p:blipFill>
        <p:spPr>
          <a:xfrm>
            <a:off x="4357500" y="590675"/>
            <a:ext cx="3974200" cy="3646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