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Roboto Mon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Aryan Gupt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5.xml"/><Relationship Id="rId42" Type="http://schemas.openxmlformats.org/officeDocument/2006/relationships/font" Target="fonts/RobotoMono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7.xml"/><Relationship Id="rId44" Type="http://schemas.openxmlformats.org/officeDocument/2006/relationships/font" Target="fonts/RobotoMono-italic.fntdata"/><Relationship Id="rId21" Type="http://schemas.openxmlformats.org/officeDocument/2006/relationships/slide" Target="slides/slide16.xml"/><Relationship Id="rId43" Type="http://schemas.openxmlformats.org/officeDocument/2006/relationships/font" Target="fonts/RobotoMon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bold.fntdata"/><Relationship Id="rId16" Type="http://schemas.openxmlformats.org/officeDocument/2006/relationships/slide" Target="slides/slide11.xml"/><Relationship Id="rId38" Type="http://schemas.openxmlformats.org/officeDocument/2006/relationships/font" Target="fonts/Robo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12-13T02:06:02.496">
    <p:pos x="6000" y="0"/>
    <p:text>THIS SLIDE WILL BE SKIPPED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9e598fe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9e598fe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64759ecce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64759ecce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9d662f50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9d662f50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9e75e4568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9e75e4568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9e75e4568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9e75e456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9e75e456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9e75e456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9e75e4568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9e75e4568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649913df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649913df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64759ecc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64759ecc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We have one member variable, mostly because changing the BranchPredictor Interface would mean changing every other BranchPredictor child class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9e75e4568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9e75e4568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9e75e4568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9e75e4568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64759ecc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64759ecc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9e75e4568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9e75e4568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9e75e4568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9e75e4568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64759ecc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64759ecc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3b15d3d2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3b15d3d2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9e598fea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9e598fea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64759ecce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64759ecce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3b15d3d2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3b15d3d2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9e598fea0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9e598fea0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64759ecce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64759ecce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3b15d3d2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3b15d3d2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64759ecc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64759ecc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9ef1c27f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9ef1c27f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64759ecc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64759ecc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9f1592b3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9f1592b3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9e598fea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9e598fea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9e75e456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9e75e456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9e75e456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9e75e456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64759ecce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64759ecce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64759ecc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64759ecc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64759ecce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64759ecce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1.xml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50050" y="194775"/>
            <a:ext cx="5190600" cy="191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Applying and Evaluating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The Agree Predictor: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 Mechanism of Reducing Negative Branch History Interference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3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90550" y="2713675"/>
            <a:ext cx="8520600" cy="16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Aryan Gupta</a:t>
            </a:r>
            <a:endParaRPr sz="1800"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Allen Uta</a:t>
            </a:r>
            <a:endParaRPr sz="1800"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Christopher Evans</a:t>
            </a:r>
            <a:endParaRPr sz="1800"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George Pollard</a:t>
            </a:r>
            <a:endParaRPr sz="1800"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Sani Patel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BranchPredictor Interface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interface of all branch predictors.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Two functions: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Ask the guess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Update internal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00" y="2840400"/>
            <a:ext cx="879157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152475"/>
            <a:ext cx="4852200" cy="1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Array of bit counters for the PHT indexing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C’tor to setup PHT and BitCounters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1450" y="2433675"/>
            <a:ext cx="6821149" cy="24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TwoBit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5">
            <a:alphaModFix/>
          </a:blip>
          <a:srcRect b="78696" l="0" r="0" t="0"/>
          <a:stretch/>
        </p:blipFill>
        <p:spPr>
          <a:xfrm>
            <a:off x="192575" y="1400500"/>
            <a:ext cx="7781925" cy="74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 rotWithShape="1">
          <a:blip r:embed="rId5">
            <a:alphaModFix/>
          </a:blip>
          <a:srcRect b="46769" l="0" r="0" t="23536"/>
          <a:stretch/>
        </p:blipFill>
        <p:spPr>
          <a:xfrm>
            <a:off x="192575" y="2187850"/>
            <a:ext cx="7781925" cy="10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 rotWithShape="1">
          <a:blip r:embed="rId5">
            <a:alphaModFix/>
          </a:blip>
          <a:srcRect b="0" l="0" r="0" t="52885"/>
          <a:stretch/>
        </p:blipFill>
        <p:spPr>
          <a:xfrm>
            <a:off x="192575" y="3269300"/>
            <a:ext cx="7781925" cy="16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4355325" y="2254050"/>
            <a:ext cx="4245900" cy="1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C’tor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Array of BitCounters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/>
        </p:nvSpPr>
        <p:spPr>
          <a:xfrm>
            <a:off x="4355325" y="3428700"/>
            <a:ext cx="47220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Guess interface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Get SigBits of the address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 it to index the PHT and get guess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4355325" y="1176025"/>
            <a:ext cx="4531800" cy="21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Update Interface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Increment PHT value if taken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Decrement otherwise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BitCounter takes care of over/underflow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11700" y="1152475"/>
            <a:ext cx="4852200" cy="1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Array of bit counters for the PHT indexing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C’tor to setup PHT and BitCounters</a:t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450" y="2433675"/>
            <a:ext cx="6821149" cy="24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TwoBit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TwoBit</a:t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 rotWithShape="1">
          <a:blip r:embed="rId3">
            <a:alphaModFix/>
          </a:blip>
          <a:srcRect b="78696" l="0" r="0" t="0"/>
          <a:stretch/>
        </p:blipFill>
        <p:spPr>
          <a:xfrm>
            <a:off x="192575" y="1400500"/>
            <a:ext cx="7781925" cy="74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4355325" y="2254050"/>
            <a:ext cx="4245900" cy="1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C’tor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Create Array of BitCounters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TwoBit</a:t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 rotWithShape="1">
          <a:blip r:embed="rId3">
            <a:alphaModFix/>
          </a:blip>
          <a:srcRect b="46769" l="0" r="0" t="23536"/>
          <a:stretch/>
        </p:blipFill>
        <p:spPr>
          <a:xfrm>
            <a:off x="192575" y="1806850"/>
            <a:ext cx="7781925" cy="104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/>
          <p:nvPr/>
        </p:nvSpPr>
        <p:spPr>
          <a:xfrm>
            <a:off x="2526525" y="2956600"/>
            <a:ext cx="4722000" cy="16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Guess interface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➔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Get SigBits of the address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➔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 it to index the PHT and get guess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TwoBit</a:t>
            </a:r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 rotWithShape="1">
          <a:blip r:embed="rId3">
            <a:alphaModFix/>
          </a:blip>
          <a:srcRect b="0" l="0" r="0" t="52885"/>
          <a:stretch/>
        </p:blipFill>
        <p:spPr>
          <a:xfrm>
            <a:off x="192575" y="3116900"/>
            <a:ext cx="7781925" cy="16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/>
          <p:nvPr/>
        </p:nvSpPr>
        <p:spPr>
          <a:xfrm>
            <a:off x="3105125" y="1176025"/>
            <a:ext cx="5781900" cy="21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Update Interface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➔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Increment PHT value if taken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➔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Decrement otherwise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➔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BitCounter takes care of over/underflow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Agree Predictor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Saturation counter tells us how much do we “agree” with the bias.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our bias is 1, our saturation counter could agree with it (take the branch), or disagree with it (not take the branch)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bit could come from The First Time we come to the branch, I</a:t>
            </a:r>
            <a:r>
              <a:rPr lang="en"/>
              <a:t>SA Extentions, </a:t>
            </a:r>
            <a:r>
              <a:rPr lang="en"/>
              <a:t>or by BTFN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Should be in the direction it most likely goes in.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Agree Predictor Code</a:t>
            </a:r>
            <a:endParaRPr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311700" y="1152475"/>
            <a:ext cx="6829500" cy="22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Templated class to reduce code </a:t>
            </a:r>
            <a:r>
              <a:rPr lang="en"/>
              <a:t>redundancy.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member, the bias for current branch we are predicting.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Agree predictor is build on top of other BP’s (inheritance of another BranchPredictor)</a:t>
            </a:r>
            <a:endParaRPr/>
          </a:p>
        </p:txBody>
      </p:sp>
      <p:pic>
        <p:nvPicPr>
          <p:cNvPr id="198" name="Google Shape;198;p29"/>
          <p:cNvPicPr preferRelativeResize="0"/>
          <p:nvPr/>
        </p:nvPicPr>
        <p:blipFill rotWithShape="1">
          <a:blip r:embed="rId3">
            <a:alphaModFix/>
          </a:blip>
          <a:srcRect b="82339" l="0" r="0" t="0"/>
          <a:stretch/>
        </p:blipFill>
        <p:spPr>
          <a:xfrm>
            <a:off x="311700" y="3247275"/>
            <a:ext cx="7210425" cy="82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9"/>
          <p:cNvPicPr preferRelativeResize="0"/>
          <p:nvPr/>
        </p:nvPicPr>
        <p:blipFill rotWithShape="1">
          <a:blip r:embed="rId3">
            <a:alphaModFix/>
          </a:blip>
          <a:srcRect b="60147" l="0" r="39961" t="22191"/>
          <a:stretch/>
        </p:blipFill>
        <p:spPr>
          <a:xfrm>
            <a:off x="311700" y="1336300"/>
            <a:ext cx="4328999" cy="82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9"/>
          <p:cNvPicPr preferRelativeResize="0"/>
          <p:nvPr/>
        </p:nvPicPr>
        <p:blipFill rotWithShape="1">
          <a:blip r:embed="rId3">
            <a:alphaModFix/>
          </a:blip>
          <a:srcRect b="29288" l="0" r="0" t="38533"/>
          <a:stretch/>
        </p:blipFill>
        <p:spPr>
          <a:xfrm>
            <a:off x="311688" y="2736838"/>
            <a:ext cx="7210425" cy="15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9"/>
          <p:cNvPicPr preferRelativeResize="0"/>
          <p:nvPr/>
        </p:nvPicPr>
        <p:blipFill rotWithShape="1">
          <a:blip r:embed="rId3">
            <a:alphaModFix/>
          </a:blip>
          <a:srcRect b="7855" l="0" r="0" t="71190"/>
          <a:stretch/>
        </p:blipFill>
        <p:spPr>
          <a:xfrm>
            <a:off x="311700" y="3995350"/>
            <a:ext cx="7210425" cy="97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4640700" y="2551925"/>
            <a:ext cx="4013400" cy="15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C’tor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Forwards all arguments to base class (base predictor) using perfect forwarding</a:t>
            </a:r>
            <a:endParaRPr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3342925" y="879100"/>
            <a:ext cx="6111000" cy="15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Guess interface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Store the bias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Ask the base predictor for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See if we should agree with the bias using the base predictor’s guess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3502125" y="2069100"/>
            <a:ext cx="5694600" cy="15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Interface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Update the base predictor if the result of the branch agreed with our bias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Stored bias as internal state because of 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Call Base class’s Update interface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Agree Predictor Code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311700" y="2232800"/>
            <a:ext cx="6829500" cy="22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Templated class to reduce code redundancy.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member, the bias for current branch we are predicting.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Agree predictor is built on top of other BP’s (inheritance of another BranchPredictor)</a:t>
            </a:r>
            <a:endParaRPr/>
          </a:p>
        </p:txBody>
      </p:sp>
      <p:pic>
        <p:nvPicPr>
          <p:cNvPr id="211" name="Google Shape;211;p30"/>
          <p:cNvPicPr preferRelativeResize="0"/>
          <p:nvPr/>
        </p:nvPicPr>
        <p:blipFill rotWithShape="1">
          <a:blip r:embed="rId3">
            <a:alphaModFix/>
          </a:blip>
          <a:srcRect b="82339" l="0" r="0" t="0"/>
          <a:stretch/>
        </p:blipFill>
        <p:spPr>
          <a:xfrm>
            <a:off x="311700" y="1170200"/>
            <a:ext cx="7210425" cy="82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Agree Predictor Code</a:t>
            </a:r>
            <a:endParaRPr/>
          </a:p>
        </p:txBody>
      </p:sp>
      <p:pic>
        <p:nvPicPr>
          <p:cNvPr id="217" name="Google Shape;217;p31"/>
          <p:cNvPicPr preferRelativeResize="0"/>
          <p:nvPr/>
        </p:nvPicPr>
        <p:blipFill rotWithShape="1">
          <a:blip r:embed="rId3">
            <a:alphaModFix/>
          </a:blip>
          <a:srcRect b="60147" l="0" r="39961" t="22191"/>
          <a:stretch/>
        </p:blipFill>
        <p:spPr>
          <a:xfrm>
            <a:off x="311700" y="1488700"/>
            <a:ext cx="4328999" cy="82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3842025" y="2399525"/>
            <a:ext cx="4812000" cy="15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C’tor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Forwards all arguments to base class (base predictor) using perfect forwarding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Motivation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152475"/>
            <a:ext cx="8520600" cy="3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">
                <a:solidFill>
                  <a:srgbClr val="000000"/>
                </a:solidFill>
              </a:rPr>
              <a:t>Paper of Focus is “</a:t>
            </a:r>
            <a:r>
              <a:rPr lang="en">
                <a:solidFill>
                  <a:srgbClr val="000000"/>
                </a:solidFill>
              </a:rPr>
              <a:t>The Agree Predictor: A Mechanism of Reducing Negative Branch History Interference</a:t>
            </a:r>
            <a:r>
              <a:rPr lang="en">
                <a:solidFill>
                  <a:srgbClr val="000000"/>
                </a:solidFill>
              </a:rPr>
              <a:t>” </a:t>
            </a:r>
            <a:r>
              <a:rPr lang="en">
                <a:solidFill>
                  <a:srgbClr val="000000"/>
                </a:solidFill>
              </a:rPr>
              <a:t>by Eric Sprangle, Robert S. Chappell, Mitch Alsup, and Yale N. Patt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◆"/>
            </a:pPr>
            <a:r>
              <a:rPr lang="en">
                <a:solidFill>
                  <a:srgbClr val="000000"/>
                </a:solidFill>
              </a:rPr>
              <a:t>Main issue is negative branch interference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◆"/>
            </a:pPr>
            <a:r>
              <a:rPr lang="en">
                <a:solidFill>
                  <a:srgbClr val="000000"/>
                </a:solidFill>
              </a:rPr>
              <a:t>New branch predictor implementation to resolve this issue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">
                <a:solidFill>
                  <a:srgbClr val="000000"/>
                </a:solidFill>
              </a:rPr>
              <a:t>Many possible </a:t>
            </a:r>
            <a:r>
              <a:rPr lang="en">
                <a:solidFill>
                  <a:srgbClr val="000000"/>
                </a:solidFill>
              </a:rPr>
              <a:t>improvements</a:t>
            </a:r>
            <a:r>
              <a:rPr lang="en">
                <a:solidFill>
                  <a:srgbClr val="000000"/>
                </a:solidFill>
              </a:rPr>
              <a:t> to </a:t>
            </a:r>
            <a:r>
              <a:rPr lang="en">
                <a:solidFill>
                  <a:srgbClr val="000000"/>
                </a:solidFill>
              </a:rPr>
              <a:t>methodology of their simulation experiments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◆"/>
            </a:pPr>
            <a:r>
              <a:rPr lang="en">
                <a:solidFill>
                  <a:srgbClr val="000000"/>
                </a:solidFill>
              </a:rPr>
              <a:t>Number of base predictors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One-Level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Two-Level Global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Two-Level Local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Gshare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◆"/>
            </a:pPr>
            <a:r>
              <a:rPr lang="en">
                <a:solidFill>
                  <a:srgbClr val="000000"/>
                </a:solidFill>
              </a:rPr>
              <a:t>Location of bit values used to determine PHT entries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Starting Address Bit Location of 0, 7, and 14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Agree Predictor Code</a:t>
            </a:r>
            <a:endParaRPr/>
          </a:p>
        </p:txBody>
      </p:sp>
      <p:pic>
        <p:nvPicPr>
          <p:cNvPr id="224" name="Google Shape;224;p32"/>
          <p:cNvPicPr preferRelativeResize="0"/>
          <p:nvPr/>
        </p:nvPicPr>
        <p:blipFill rotWithShape="1">
          <a:blip r:embed="rId3">
            <a:alphaModFix/>
          </a:blip>
          <a:srcRect b="82339" l="0" r="0" t="0"/>
          <a:stretch/>
        </p:blipFill>
        <p:spPr>
          <a:xfrm>
            <a:off x="311700" y="3247275"/>
            <a:ext cx="7210425" cy="82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2"/>
          <p:cNvPicPr preferRelativeResize="0"/>
          <p:nvPr/>
        </p:nvPicPr>
        <p:blipFill rotWithShape="1">
          <a:blip r:embed="rId3">
            <a:alphaModFix/>
          </a:blip>
          <a:srcRect b="29288" l="0" r="0" t="38533"/>
          <a:stretch/>
        </p:blipFill>
        <p:spPr>
          <a:xfrm>
            <a:off x="311688" y="2736838"/>
            <a:ext cx="7210425" cy="150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2575150" y="1031500"/>
            <a:ext cx="6536400" cy="15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Guess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Store the bias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Ask the base predictor for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Check agreement with the bias using the base predictor’s guess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Agree Predictor Code</a:t>
            </a:r>
            <a:endParaRPr/>
          </a:p>
        </p:txBody>
      </p:sp>
      <p:pic>
        <p:nvPicPr>
          <p:cNvPr id="232" name="Google Shape;232;p33"/>
          <p:cNvPicPr preferRelativeResize="0"/>
          <p:nvPr/>
        </p:nvPicPr>
        <p:blipFill rotWithShape="1">
          <a:blip r:embed="rId3">
            <a:alphaModFix/>
          </a:blip>
          <a:srcRect b="7855" l="0" r="0" t="71190"/>
          <a:stretch/>
        </p:blipFill>
        <p:spPr>
          <a:xfrm>
            <a:off x="311700" y="3842950"/>
            <a:ext cx="7210425" cy="97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3023600" y="1840500"/>
            <a:ext cx="6173100" cy="15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Interface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Update the base predictor if the result of the branch agreed with our bias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Stored bias as internal state because of 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Call Base class’s Update interface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Time Agree Predictor Results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48" y="0"/>
            <a:ext cx="83217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5"/>
          <p:cNvSpPr txBox="1"/>
          <p:nvPr>
            <p:ph idx="1" type="body"/>
          </p:nvPr>
        </p:nvSpPr>
        <p:spPr>
          <a:xfrm>
            <a:off x="478700" y="309800"/>
            <a:ext cx="5195700" cy="2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Here, w</a:t>
            </a:r>
            <a:r>
              <a:rPr lang="en" sz="1200">
                <a:solidFill>
                  <a:schemeClr val="dk1"/>
                </a:solidFill>
              </a:rPr>
              <a:t>e’re setting the bias bit to when the branch was first reached.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we keep in mind?</a:t>
            </a:r>
            <a:endParaRPr/>
          </a:p>
        </p:txBody>
      </p:sp>
      <p:sp>
        <p:nvSpPr>
          <p:cNvPr id="250" name="Google Shape;250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One-level predictions aren’t the best idea for using as a base predictor for the agree predictor implementation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Experimenting with starting address bits is a good idea, because optimizations can vary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bigger PHT bit length is usually better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gShare prediction performs the best after optimization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Likely Agree Predictor Results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92" y="53125"/>
            <a:ext cx="832091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8"/>
          <p:cNvSpPr txBox="1"/>
          <p:nvPr/>
        </p:nvSpPr>
        <p:spPr>
          <a:xfrm>
            <a:off x="229400" y="192025"/>
            <a:ext cx="57222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ISA extension modified after first run, with a biasing bit on the branch to note whether it was taken or not taken.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269" name="Google Shape;269;p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Two-Level Global and Gshare base predictors had the same rate of 95.33% of accurate prediction.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Both the One-Level and Two-Level Local base predictors accurate branch prediction rate is between 56-58%.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Any variation in the starting bit or the PHT table had very little change in the miss rate of the predictors with the exception of Two-Level Local and One-Level.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Exception, One-Level - Starting Address Bit location of 14 moves up to about 50% miss rate.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Backward Taken Forward Not Taken Agree Predictor Results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4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95" y="0"/>
            <a:ext cx="832120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Interference Types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401850" y="1144075"/>
            <a:ext cx="8340300" cy="3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Three types of interference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Negative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branch would have had the correct prediction, but due to the interference of the previous branch, it was a misprediction.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Neutral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branch would have had the same prediction regardless if the interference was present or not.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Positive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branch would have had a misprediction, but due to the interference of the previous branch, it was a correct prediction.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311700" y="11889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Increasing the bits of the PHT did not alter the misprediction rate of Two-Level Global and Gshare base predictors.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One-Level and Two-Level Local base predictors get around a 40% misprediction rate.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Two-Level Local does not benefit from a larger PHT, </a:t>
            </a:r>
            <a:r>
              <a:rPr lang="en">
                <a:solidFill>
                  <a:srgbClr val="000000"/>
                </a:solidFill>
              </a:rPr>
              <a:t>in fact</a:t>
            </a:r>
            <a:r>
              <a:rPr lang="en">
                <a:solidFill>
                  <a:srgbClr val="000000"/>
                </a:solidFill>
              </a:rPr>
              <a:t> the misprediction gets worse.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Most likely agree predictor performed better on GShare and Two-Level Global.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93" name="Google Shape;293;p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 Sprangle, R.S. Chappell, M. Alsup, and Y.N. Pat, “The Agree Predictor: A Mechanism For Reducing Negative Branch History Interference,” IEEE,,, June 1997.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“Branch prediction,” danluu. [Online]. Available: https://danluu.com/branch-prediction/. [Accessed: 13-Dec-2018].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H. Tabkhi, “Lecture-08-Branch Prediction.” UNCC, Charlotte, 03-Nov-2018.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/>
          <p:nvPr>
            <p:ph type="title"/>
          </p:nvPr>
        </p:nvSpPr>
        <p:spPr>
          <a:xfrm>
            <a:off x="231600" y="1972800"/>
            <a:ext cx="86808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Questions?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Interference Example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401850" y="1144075"/>
            <a:ext cx="8340300" cy="3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➔"/>
            </a:pPr>
            <a:r>
              <a:rPr lang="en"/>
              <a:t>Example: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Two branches consistently use the same entry in the PHT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These branches are Branch 1 and Branch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Branch 1 is always taken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Branch 2 varies between taken and not taken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Negative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Branch 2 Correct Prediction: Not Taken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Branch 2 Current Prediction: Not Taken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Branch 1 Changed PHT entry to predict Taken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Branch 2 Current Prediction: Taken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Branch 2 Misprediction occurs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Neutral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Positive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Interference Example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401850" y="1144075"/>
            <a:ext cx="8340300" cy="3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➔"/>
            </a:pPr>
            <a:r>
              <a:rPr lang="en"/>
              <a:t>Example: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Two branches consistently use the same entry in the PHT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These branches are Branch 1 and Branch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Branch 1 is always taken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Branch 2 varies between taken and not taken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Negative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Neutral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Branch 2 Correct Prediction: Taken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Branch 2 Current Prediction: Taken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Branch 1 reinforces PHT entry to predict Taken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Branch 2 Current Prediction: Taken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Bran</a:t>
            </a:r>
            <a:r>
              <a:rPr lang="en"/>
              <a:t>ch 2 Correct Prediction occurs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Positive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Interference Example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401850" y="1144075"/>
            <a:ext cx="8340300" cy="3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➔"/>
            </a:pPr>
            <a:r>
              <a:rPr lang="en"/>
              <a:t>Example: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Two branches consistently use the same entry in the PHT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These branches are Branch 1 and Branch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Branch 1 is always taken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Branch 2 varies between taken and not taken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Negative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Neutral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Positive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Branch 2 Correct Prediction: Taken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Branch 2 Current Prediction: Not Taken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Branch 1 Changed PHT entry to predict Taken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Branch 2 Current Prediction: Taken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Branch 2 Correct Prediction occurs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trace was created using rsync while it was copying ~568MB of random files and folders (created by python script) over an ssh connection.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trace was then </a:t>
            </a:r>
            <a:r>
              <a:rPr lang="en"/>
              <a:t>minified</a:t>
            </a:r>
            <a:r>
              <a:rPr lang="en"/>
              <a:t> to this format: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&lt;PC address&gt; &lt;T/N&gt; &lt;Target address&gt; &lt;Biasing Bit&gt;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8578" l="0" r="0" t="1598"/>
          <a:stretch/>
        </p:blipFill>
        <p:spPr>
          <a:xfrm>
            <a:off x="417725" y="3186200"/>
            <a:ext cx="5565375" cy="14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29875"/>
            <a:ext cx="5586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of from HW4.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Modular code, allowing us to create new branch predictors without large changes.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Only change was make all the classes runtime constructable so we could change the various parameters without recompiling.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 were 2 </a:t>
            </a:r>
            <a:r>
              <a:rPr lang="en"/>
              <a:t>relevant</a:t>
            </a:r>
            <a:r>
              <a:rPr lang="en"/>
              <a:t> classes. The Simulator and the BranchPredictor interface. 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1374" y="322737"/>
            <a:ext cx="1223250" cy="449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Simulator Class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Pointer to a BranchPredictor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The parsed trace file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Predictor metrics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Go through each 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Ask Branch predictor for guess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Update metrics if correct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Update BranchPredictor’s internal state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2950" l="0" r="0" t="0"/>
          <a:stretch/>
        </p:blipFill>
        <p:spPr>
          <a:xfrm>
            <a:off x="3948700" y="452325"/>
            <a:ext cx="4969850" cy="28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