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layfair Displ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layfairDisplay-bold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regular.fntdata"/><Relationship Id="rId15" Type="http://schemas.openxmlformats.org/officeDocument/2006/relationships/slide" Target="slides/slide10.xml"/><Relationship Id="rId37" Type="http://schemas.openxmlformats.org/officeDocument/2006/relationships/font" Target="fonts/PlayfairDisplay-boldItalic.fntdata"/><Relationship Id="rId14" Type="http://schemas.openxmlformats.org/officeDocument/2006/relationships/slide" Target="slides/slide9.xml"/><Relationship Id="rId36" Type="http://schemas.openxmlformats.org/officeDocument/2006/relationships/font" Target="fonts/PlayfairDisplay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6a2f6b5e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6a2f6b5e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6a2f6b5e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6a2f6b5e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6a2f6b5e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6a2f6b5e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6a2f6b5e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6a2f6b5e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66ce2c5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66ce2c5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66ce2c59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66ce2c59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6ce2c59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66ce2c59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a4399fd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6a4399fd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6a2f6b5e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6a2f6b5e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6a2f6b5e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6a2f6b5e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66ce2c5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66ce2c5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6a2f6b5e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6a2f6b5e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6a2f6b5e6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6a2f6b5e6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6a2f6b5e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16a2f6b5e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66ce2c59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166ce2c59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66ce2c59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66ce2c59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66ce2c59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66ce2c59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66ce2c59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66ce2c59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6a4399fd3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16a4399fd3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6a4399fd3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16a4399fd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6ce2c5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66ce2c5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66ce2c5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66ce2c5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66ce2c5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66ce2c5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6a2f6b5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6a2f6b5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6a4399fd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6a4399fd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6a2f6b5e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6a2f6b5e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6a2f6b5e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6a2f6b5e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9.png"/><Relationship Id="rId8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17.png"/><Relationship Id="rId8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hyperlink" Target="http://drive.google.com/file/d/1-STKna1RXDepzJUViK0oJui46hQjYhkP/view" TargetMode="External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drive.google.com/file/d/1x-D8LnU2S33o6Lqgqks4yFFqEdTHotyg/view" TargetMode="External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spot.lrde.epita.fr/" TargetMode="External"/><Relationship Id="rId4" Type="http://schemas.openxmlformats.org/officeDocument/2006/relationships/hyperlink" Target="https://opencv.org/" TargetMode="External"/><Relationship Id="rId5" Type="http://schemas.openxmlformats.org/officeDocument/2006/relationships/hyperlink" Target="https://github.com/aryan-gupta/grad-thesis/tree/main/coar-lab-presentation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Collection with Limited Fuel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Aryan Gupta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UNCC COAR Lab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5906" l="12164" r="14864" t="10313"/>
          <a:stretch/>
        </p:blipFill>
        <p:spPr>
          <a:xfrm>
            <a:off x="7915525" y="0"/>
            <a:ext cx="1228501" cy="12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 rotWithShape="1">
          <a:blip r:embed="rId4">
            <a:alphaModFix/>
          </a:blip>
          <a:srcRect b="6907" l="0" r="16867" t="0"/>
          <a:stretch/>
        </p:blipFill>
        <p:spPr>
          <a:xfrm>
            <a:off x="6643275" y="2734901"/>
            <a:ext cx="2229699" cy="224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 rotWithShape="1">
          <a:blip r:embed="rId5">
            <a:alphaModFix/>
          </a:blip>
          <a:srcRect b="6864" l="0" r="16832" t="0"/>
          <a:stretch/>
        </p:blipFill>
        <p:spPr>
          <a:xfrm>
            <a:off x="4357275" y="2735401"/>
            <a:ext cx="2229699" cy="224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 rotWithShape="1">
          <a:blip r:embed="rId6">
            <a:alphaModFix/>
          </a:blip>
          <a:srcRect b="6864" l="0" r="16832" t="0"/>
          <a:stretch/>
        </p:blipFill>
        <p:spPr>
          <a:xfrm>
            <a:off x="2071275" y="2735401"/>
            <a:ext cx="2229699" cy="224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 rotWithShape="1">
          <a:blip r:embed="rId7">
            <a:alphaModFix/>
          </a:blip>
          <a:srcRect b="7330" l="0" r="17239" t="0"/>
          <a:stretch/>
        </p:blipFill>
        <p:spPr>
          <a:xfrm>
            <a:off x="-271025" y="2723450"/>
            <a:ext cx="2229699" cy="224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Obstacles on World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269508" y="1351325"/>
            <a:ext cx="1689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Red Channel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Hue </a:t>
            </a:r>
            <a:r>
              <a:rPr lang="en" sz="1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∈ </a:t>
            </a:r>
            <a:r>
              <a:rPr lang="en">
                <a:solidFill>
                  <a:schemeClr val="accent1"/>
                </a:solidFill>
              </a:rPr>
              <a:t>[0, 5] 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or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Hue </a:t>
            </a:r>
            <a:r>
              <a:rPr lang="en" sz="1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∈ </a:t>
            </a:r>
            <a:r>
              <a:rPr lang="en">
                <a:solidFill>
                  <a:schemeClr val="accent1"/>
                </a:solidFill>
              </a:rPr>
              <a:t>[175, 180]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2611683" y="1351325"/>
            <a:ext cx="168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 Channel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Hue 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∈ </a:t>
            </a:r>
            <a:r>
              <a:rPr lang="en"/>
              <a:t>[40, 50]</a:t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4857033" y="1351325"/>
            <a:ext cx="168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Channel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Hue 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∈ </a:t>
            </a:r>
            <a:r>
              <a:rPr lang="en">
                <a:solidFill>
                  <a:schemeClr val="dk1"/>
                </a:solidFill>
              </a:rPr>
              <a:t>[100, 110]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7183708" y="1351325"/>
            <a:ext cx="168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Yellow Channel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Hue </a:t>
            </a:r>
            <a:r>
              <a:rPr lang="en" sz="1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∈ </a:t>
            </a:r>
            <a:r>
              <a:rPr lang="en">
                <a:solidFill>
                  <a:schemeClr val="accent1"/>
                </a:solidFill>
              </a:rPr>
              <a:t>[20, 30]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2470200" y="1266875"/>
            <a:ext cx="4459800" cy="297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70175" y="899287"/>
            <a:ext cx="4459899" cy="334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Obstacles on World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16867" t="0"/>
          <a:stretch/>
        </p:blipFill>
        <p:spPr>
          <a:xfrm>
            <a:off x="465227" y="2931955"/>
            <a:ext cx="658969" cy="973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4">
            <a:alphaModFix/>
          </a:blip>
          <a:srcRect b="0" l="0" r="16832" t="0"/>
          <a:stretch/>
        </p:blipFill>
        <p:spPr>
          <a:xfrm>
            <a:off x="465231" y="3905258"/>
            <a:ext cx="658969" cy="972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 rotWithShape="1">
          <a:blip r:embed="rId5">
            <a:alphaModFix/>
          </a:blip>
          <a:srcRect b="0" l="0" r="16832" t="0"/>
          <a:stretch/>
        </p:blipFill>
        <p:spPr>
          <a:xfrm>
            <a:off x="465227" y="1959057"/>
            <a:ext cx="658969" cy="972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 rotWithShape="1">
          <a:blip r:embed="rId6">
            <a:alphaModFix/>
          </a:blip>
          <a:srcRect b="0" l="0" r="17239" t="0"/>
          <a:stretch/>
        </p:blipFill>
        <p:spPr>
          <a:xfrm>
            <a:off x="465225" y="981325"/>
            <a:ext cx="658969" cy="97772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/>
          <p:nvPr/>
        </p:nvSpPr>
        <p:spPr>
          <a:xfrm>
            <a:off x="1238425" y="1211300"/>
            <a:ext cx="5133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1865950" y="1091738"/>
            <a:ext cx="639300" cy="639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OR</a:t>
            </a:r>
            <a:endParaRPr sz="1600"/>
          </a:p>
        </p:txBody>
      </p:sp>
      <p:sp>
        <p:nvSpPr>
          <p:cNvPr id="177" name="Google Shape;177;p23"/>
          <p:cNvSpPr txBox="1"/>
          <p:nvPr/>
        </p:nvSpPr>
        <p:spPr>
          <a:xfrm>
            <a:off x="311700" y="1270088"/>
            <a:ext cx="4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311700" y="2245388"/>
            <a:ext cx="4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311700" y="3220688"/>
            <a:ext cx="4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311700" y="4195988"/>
            <a:ext cx="4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 rotWithShape="1">
          <a:blip r:embed="rId7">
            <a:alphaModFix/>
          </a:blip>
          <a:srcRect b="0" l="0" r="17088" t="10362"/>
          <a:stretch/>
        </p:blipFill>
        <p:spPr>
          <a:xfrm>
            <a:off x="4094581" y="1036525"/>
            <a:ext cx="893068" cy="8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/>
          <p:nvPr/>
        </p:nvSpPr>
        <p:spPr>
          <a:xfrm>
            <a:off x="2619475" y="1211300"/>
            <a:ext cx="15513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1238425" y="2878225"/>
            <a:ext cx="2278800" cy="639300"/>
          </a:xfrm>
          <a:prstGeom prst="bentUpArrow">
            <a:avLst>
              <a:gd fmla="val 30549" name="adj1"/>
              <a:gd fmla="val 27498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3036553" y="2125838"/>
            <a:ext cx="639300" cy="639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OR</a:t>
            </a:r>
            <a:endParaRPr sz="1600"/>
          </a:p>
        </p:txBody>
      </p:sp>
      <p:sp>
        <p:nvSpPr>
          <p:cNvPr id="185" name="Google Shape;185;p23"/>
          <p:cNvSpPr/>
          <p:nvPr/>
        </p:nvSpPr>
        <p:spPr>
          <a:xfrm rot="-5400000">
            <a:off x="1398400" y="2341425"/>
            <a:ext cx="15744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1238425" y="2245400"/>
            <a:ext cx="16839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3790075" y="2231775"/>
            <a:ext cx="3807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 rotWithShape="1">
          <a:blip r:embed="rId8">
            <a:alphaModFix/>
          </a:blip>
          <a:srcRect b="6938" l="14171" r="16190" t="10552"/>
          <a:stretch/>
        </p:blipFill>
        <p:spPr>
          <a:xfrm>
            <a:off x="4246530" y="1999526"/>
            <a:ext cx="754124" cy="80256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/>
          <p:nvPr/>
        </p:nvSpPr>
        <p:spPr>
          <a:xfrm>
            <a:off x="1238425" y="2786325"/>
            <a:ext cx="4821300" cy="1700100"/>
          </a:xfrm>
          <a:prstGeom prst="bentUpArrow">
            <a:avLst>
              <a:gd fmla="val 11105" name="adj1"/>
              <a:gd fmla="val 12337" name="adj2"/>
              <a:gd fmla="val 12207" name="adj3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5532853" y="2081150"/>
            <a:ext cx="639300" cy="639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RGB</a:t>
            </a:r>
            <a:endParaRPr sz="1600"/>
          </a:p>
        </p:txBody>
      </p:sp>
      <p:sp>
        <p:nvSpPr>
          <p:cNvPr id="191" name="Google Shape;191;p23"/>
          <p:cNvSpPr/>
          <p:nvPr/>
        </p:nvSpPr>
        <p:spPr>
          <a:xfrm>
            <a:off x="5076400" y="2200700"/>
            <a:ext cx="3807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 flipH="1" rot="10800000">
            <a:off x="5038525" y="1328100"/>
            <a:ext cx="1017900" cy="653700"/>
          </a:xfrm>
          <a:prstGeom prst="bentUpArrow">
            <a:avLst>
              <a:gd fmla="val 29108" name="adj1"/>
              <a:gd fmla="val 31582" name="adj2"/>
              <a:gd fmla="val 33087" name="adj3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18644" y="950262"/>
            <a:ext cx="3229762" cy="29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/>
          <p:nvPr/>
        </p:nvSpPr>
        <p:spPr>
          <a:xfrm>
            <a:off x="6247900" y="2200700"/>
            <a:ext cx="3807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7188000" y="4596200"/>
            <a:ext cx="19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Yellow = Red + Green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Obstacles on World</a:t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675" y="1012000"/>
            <a:ext cx="4065950" cy="365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 rotWithShape="1">
          <a:blip r:embed="rId4">
            <a:alphaModFix/>
          </a:blip>
          <a:srcRect b="3288" l="0" r="0" t="3288"/>
          <a:stretch/>
        </p:blipFill>
        <p:spPr>
          <a:xfrm>
            <a:off x="19863" y="1017725"/>
            <a:ext cx="4155299" cy="3487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00" y="791075"/>
            <a:ext cx="2506699" cy="21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8300" y="791075"/>
            <a:ext cx="2506699" cy="210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9900" y="791075"/>
            <a:ext cx="2506701" cy="210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Obstacles on World</a:t>
            </a:r>
            <a:endParaRPr/>
          </a:p>
        </p:txBody>
      </p:sp>
      <p:sp>
        <p:nvSpPr>
          <p:cNvPr id="211" name="Google Shape;211;p25"/>
          <p:cNvSpPr txBox="1"/>
          <p:nvPr/>
        </p:nvSpPr>
        <p:spPr>
          <a:xfrm>
            <a:off x="883600" y="2603550"/>
            <a:ext cx="15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Image</a:t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8300" y="2879250"/>
            <a:ext cx="2506699" cy="210361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/>
        </p:nvSpPr>
        <p:spPr>
          <a:xfrm>
            <a:off x="3548550" y="4714350"/>
            <a:ext cx="19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Saturation Channel</a:t>
            </a: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3785550" y="2603550"/>
            <a:ext cx="15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Hue Channel</a:t>
            </a: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6606800" y="2603550"/>
            <a:ext cx="15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Image</a:t>
            </a:r>
            <a:endParaRPr/>
          </a:p>
        </p:txBody>
      </p:sp>
      <p:sp>
        <p:nvSpPr>
          <p:cNvPr id="216" name="Google Shape;216;p25"/>
          <p:cNvSpPr txBox="1"/>
          <p:nvPr/>
        </p:nvSpPr>
        <p:spPr>
          <a:xfrm>
            <a:off x="416700" y="3222950"/>
            <a:ext cx="286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en" sz="1000">
                <a:latin typeface="Calibri"/>
                <a:ea typeface="Calibri"/>
                <a:cs typeface="Calibri"/>
                <a:sym typeface="Calibri"/>
              </a:rPr>
              <a:t>(x,y)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= True if h</a:t>
            </a:r>
            <a:r>
              <a:rPr baseline="-25000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(x,y)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∈ (250, 255] &amp; s</a:t>
            </a:r>
            <a:r>
              <a:rPr baseline="-25000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(x,y) 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∈ (100, 255]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 map of viable travel areas</a:t>
            </a:r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 rotWithShape="1">
          <a:blip r:embed="rId3">
            <a:alphaModFix/>
          </a:blip>
          <a:srcRect b="8069" l="30697" r="29977" t="10417"/>
          <a:stretch/>
        </p:blipFill>
        <p:spPr>
          <a:xfrm>
            <a:off x="2629788" y="889475"/>
            <a:ext cx="3884424" cy="40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automata (FSM) of valid physical paths</a:t>
            </a:r>
            <a:endParaRPr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625" y="1017725"/>
            <a:ext cx="212228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/>
        </p:nvSpPr>
        <p:spPr>
          <a:xfrm>
            <a:off x="4512250" y="4611375"/>
            <a:ext cx="36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Premature </a:t>
            </a:r>
            <a:r>
              <a:rPr lang="en"/>
              <a:t>Dijkstra's</a:t>
            </a:r>
            <a:r>
              <a:rPr lang="en"/>
              <a:t> Algorithm Example</a:t>
            </a:r>
            <a:endParaRPr/>
          </a:p>
        </p:txBody>
      </p:sp>
      <p:pic>
        <p:nvPicPr>
          <p:cNvPr id="230" name="Google Shape;230;p27" title="project_phys_only.mk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9074" y="1017725"/>
            <a:ext cx="4791552" cy="35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 LTL formula</a:t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LTL Formula: </a:t>
            </a:r>
            <a:r>
              <a:rPr lang="en"/>
              <a:t>(!r U a) &amp;&amp; F(b)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</a:t>
            </a:r>
            <a:r>
              <a:rPr lang="en"/>
              <a:t>: Until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F(): Eventually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Translation: Do not r (refuel) until we reach a (objective a) and eventually reach b (objective b)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LTL Formula to Automata</a:t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LTL Formula: (!r U a) &amp;&amp; F(b)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Python Library: Spot</a:t>
            </a:r>
            <a:endParaRPr/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725" y="1100176"/>
            <a:ext cx="4392274" cy="352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 LTL formula</a:t>
            </a:r>
            <a:endParaRPr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LTL Formula: </a:t>
            </a:r>
            <a:r>
              <a:rPr lang="en">
                <a:solidFill>
                  <a:srgbClr val="6AA84F"/>
                </a:solidFill>
              </a:rPr>
              <a:t>G(X(X(X(r))))</a:t>
            </a:r>
            <a:r>
              <a:rPr lang="en">
                <a:solidFill>
                  <a:srgbClr val="B7B7B7"/>
                </a:solidFill>
              </a:rPr>
              <a:t> &amp;&amp; F(a) &amp;&amp; F(b)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G(): Always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X(): Next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Literal Translation:</a:t>
            </a:r>
            <a:r>
              <a:rPr lang="en"/>
              <a:t> Always visit refuel area in the state after the next state of the next state of the current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999999"/>
                </a:solidFill>
              </a:rPr>
              <a:t>Translation:</a:t>
            </a:r>
            <a:r>
              <a:rPr lang="en"/>
              <a:t> Always visit refuel area within next 3 states.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 LTL formula</a:t>
            </a:r>
            <a:endParaRPr/>
          </a:p>
        </p:txBody>
      </p:sp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LTL Formula: </a:t>
            </a:r>
            <a:r>
              <a:rPr lang="en">
                <a:solidFill>
                  <a:srgbClr val="B7B7B7"/>
                </a:solidFill>
              </a:rPr>
              <a:t>G(X(X(X(r))) || X(X(r)) || X(r)) &amp;&amp;</a:t>
            </a:r>
            <a:r>
              <a:rPr lang="en"/>
              <a:t> </a:t>
            </a:r>
            <a:r>
              <a:rPr lang="en">
                <a:solidFill>
                  <a:srgbClr val="A61C00"/>
                </a:solidFill>
              </a:rPr>
              <a:t>F(a)</a:t>
            </a:r>
            <a:r>
              <a:rPr lang="en"/>
              <a:t> &amp;&amp; </a:t>
            </a:r>
            <a:r>
              <a:rPr lang="en">
                <a:solidFill>
                  <a:srgbClr val="4A86E8"/>
                </a:solidFill>
              </a:rPr>
              <a:t>F(b)</a:t>
            </a:r>
            <a:endParaRPr>
              <a:solidFill>
                <a:srgbClr val="4A86E8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F(): Eventually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999999"/>
                </a:solidFill>
              </a:rPr>
              <a:t>Translation:</a:t>
            </a:r>
            <a:r>
              <a:rPr lang="en"/>
              <a:t> </a:t>
            </a:r>
            <a:r>
              <a:rPr lang="en"/>
              <a:t>Eventually visit a and Eventually visit 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	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robot must visit two locations on a while refueling in between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 LTL formula</a:t>
            </a:r>
            <a:endParaRPr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LTL Formula: </a:t>
            </a:r>
            <a:r>
              <a:rPr lang="en">
                <a:solidFill>
                  <a:srgbClr val="B7B7B7"/>
                </a:solidFill>
              </a:rPr>
              <a:t>G(X(X(X(r))) || X(X(r)) || X(r)) &amp;&amp;</a:t>
            </a:r>
            <a:r>
              <a:rPr lang="en"/>
              <a:t> </a:t>
            </a:r>
            <a:r>
              <a:rPr lang="en">
                <a:solidFill>
                  <a:srgbClr val="A61C00"/>
                </a:solidFill>
              </a:rPr>
              <a:t>F(a)</a:t>
            </a:r>
            <a:r>
              <a:rPr lang="en"/>
              <a:t> &amp;&amp; </a:t>
            </a:r>
            <a:r>
              <a:rPr lang="en">
                <a:solidFill>
                  <a:srgbClr val="4A86E8"/>
                </a:solidFill>
              </a:rPr>
              <a:t>F(b)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2"/>
          <p:cNvPicPr preferRelativeResize="0"/>
          <p:nvPr/>
        </p:nvPicPr>
        <p:blipFill rotWithShape="1">
          <a:blip r:embed="rId3">
            <a:alphaModFix/>
          </a:blip>
          <a:srcRect b="10529" l="26881" r="24350" t="11008"/>
          <a:stretch/>
        </p:blipFill>
        <p:spPr>
          <a:xfrm>
            <a:off x="1847096" y="1640550"/>
            <a:ext cx="544981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 LTL formula</a:t>
            </a:r>
            <a:endParaRPr/>
          </a:p>
        </p:txBody>
      </p:sp>
      <p:sp>
        <p:nvSpPr>
          <p:cNvPr id="268" name="Google Shape;26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LTL Formula: </a:t>
            </a:r>
            <a:r>
              <a:rPr lang="en">
                <a:solidFill>
                  <a:srgbClr val="B7B7B7"/>
                </a:solidFill>
              </a:rPr>
              <a:t>G(X(X(X(r))) || X(X(r)) || X(r)) &amp;&amp;</a:t>
            </a:r>
            <a:r>
              <a:rPr lang="en"/>
              <a:t> </a:t>
            </a:r>
            <a:r>
              <a:rPr lang="en">
                <a:solidFill>
                  <a:srgbClr val="A61C00"/>
                </a:solidFill>
              </a:rPr>
              <a:t>F(a)</a:t>
            </a:r>
            <a:r>
              <a:rPr lang="en"/>
              <a:t> &amp;&amp; </a:t>
            </a:r>
            <a:r>
              <a:rPr lang="en">
                <a:solidFill>
                  <a:srgbClr val="4A86E8"/>
                </a:solidFill>
              </a:rPr>
              <a:t>F(b)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 LTL formula</a:t>
            </a:r>
            <a:endParaRPr/>
          </a:p>
        </p:txBody>
      </p:sp>
      <p:sp>
        <p:nvSpPr>
          <p:cNvPr id="274" name="Google Shape;27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LTL Formula: G(X</a:t>
            </a:r>
            <a:r>
              <a:rPr baseline="-25000" lang="en"/>
              <a:t>15</a:t>
            </a:r>
            <a:r>
              <a:rPr lang="en"/>
              <a:t>(r)) &amp;&amp; F(a) &amp;&amp; F(b)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Translation: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Calculate product automata to construct valid paths</a:t>
            </a:r>
            <a:endParaRPr sz="2700"/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States in </a:t>
            </a:r>
            <a:r>
              <a:rPr lang="en"/>
              <a:t>physical</a:t>
            </a:r>
            <a:r>
              <a:rPr lang="en"/>
              <a:t> map FSM: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18x20 = 360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States in LTL B</a:t>
            </a:r>
            <a:r>
              <a:rPr lang="en"/>
              <a:t>uchi</a:t>
            </a:r>
            <a:r>
              <a:rPr lang="en"/>
              <a:t> automata: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Total states: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360x4 = 1440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35"/>
          <p:cNvPicPr preferRelativeResize="0"/>
          <p:nvPr/>
        </p:nvPicPr>
        <p:blipFill rotWithShape="1">
          <a:blip r:embed="rId3">
            <a:alphaModFix/>
          </a:blip>
          <a:srcRect b="46534" l="30697" r="48577" t="10417"/>
          <a:stretch/>
        </p:blipFill>
        <p:spPr>
          <a:xfrm>
            <a:off x="4882350" y="906825"/>
            <a:ext cx="3701952" cy="39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 txBox="1"/>
          <p:nvPr/>
        </p:nvSpPr>
        <p:spPr>
          <a:xfrm>
            <a:off x="367050" y="2751325"/>
            <a:ext cx="451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x-y,j :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x,y</a:t>
            </a: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if ∃ cell</a:t>
            </a:r>
            <a:r>
              <a:rPr baseline="-25000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x,y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, j   ∈ Q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ltl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Google Shape;283;p35"/>
          <p:cNvSpPr txBox="1"/>
          <p:nvPr/>
        </p:nvSpPr>
        <p:spPr>
          <a:xfrm>
            <a:off x="493250" y="3980125"/>
            <a:ext cx="451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from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-v,i</a:t>
            </a:r>
            <a:r>
              <a:rPr lang="en"/>
              <a:t>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x-y,j</a:t>
            </a:r>
            <a:r>
              <a:rPr lang="en"/>
              <a:t> exists if path from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u-v</a:t>
            </a:r>
            <a:r>
              <a:rPr lang="en"/>
              <a:t>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x-y</a:t>
            </a:r>
            <a:r>
              <a:rPr lang="en"/>
              <a:t> exists AND path from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/>
              <a:t>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lang="en"/>
              <a:t>exists given state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x-y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Dijkstra's algorithm to find shortest path</a:t>
            </a:r>
            <a:endParaRPr/>
          </a:p>
        </p:txBody>
      </p:sp>
      <p:pic>
        <p:nvPicPr>
          <p:cNvPr id="289" name="Google Shape;289;p36" title="project_final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5650" y="1017450"/>
            <a:ext cx="5212700" cy="39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Strip states to physical paths</a:t>
            </a:r>
            <a:endParaRPr/>
          </a:p>
        </p:txBody>
      </p:sp>
      <p:sp>
        <p:nvSpPr>
          <p:cNvPr id="295" name="Google Shape;29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State Format: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f”{phys_x}-{phys_y},{ltl_state}”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Google Shape;296;p37"/>
          <p:cNvSpPr/>
          <p:nvPr/>
        </p:nvSpPr>
        <p:spPr>
          <a:xfrm rot="5400000">
            <a:off x="4353502" y="1645950"/>
            <a:ext cx="5133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7"/>
          <p:cNvSpPr/>
          <p:nvPr/>
        </p:nvSpPr>
        <p:spPr>
          <a:xfrm>
            <a:off x="3840695" y="2148350"/>
            <a:ext cx="1536300" cy="938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.split(“,”)[0]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p37"/>
          <p:cNvSpPr/>
          <p:nvPr/>
        </p:nvSpPr>
        <p:spPr>
          <a:xfrm>
            <a:off x="73850" y="2148425"/>
            <a:ext cx="2090400" cy="938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.split(“-”)[0])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37"/>
          <p:cNvSpPr/>
          <p:nvPr/>
        </p:nvSpPr>
        <p:spPr>
          <a:xfrm rot="-10798336">
            <a:off x="2411152" y="2417325"/>
            <a:ext cx="12399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7"/>
          <p:cNvSpPr/>
          <p:nvPr/>
        </p:nvSpPr>
        <p:spPr>
          <a:xfrm rot="1772">
            <a:off x="5604677" y="2417375"/>
            <a:ext cx="11640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7"/>
          <p:cNvSpPr/>
          <p:nvPr/>
        </p:nvSpPr>
        <p:spPr>
          <a:xfrm>
            <a:off x="7053571" y="2148425"/>
            <a:ext cx="2090400" cy="938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.split(“-”)[1])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3841995" y="3689225"/>
            <a:ext cx="1536300" cy="938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x, y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37"/>
          <p:cNvSpPr/>
          <p:nvPr/>
        </p:nvSpPr>
        <p:spPr>
          <a:xfrm rot="1961354">
            <a:off x="1852259" y="3338026"/>
            <a:ext cx="2043578" cy="40019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7"/>
          <p:cNvSpPr/>
          <p:nvPr/>
        </p:nvSpPr>
        <p:spPr>
          <a:xfrm rot="8856567">
            <a:off x="5326573" y="3338041"/>
            <a:ext cx="2043542" cy="40014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path on world</a:t>
            </a:r>
            <a:endParaRPr/>
          </a:p>
        </p:txBody>
      </p:sp>
      <p:pic>
        <p:nvPicPr>
          <p:cNvPr id="310" name="Google Shape;310;p38"/>
          <p:cNvPicPr preferRelativeResize="0"/>
          <p:nvPr/>
        </p:nvPicPr>
        <p:blipFill rotWithShape="1">
          <a:blip r:embed="rId3">
            <a:alphaModFix/>
          </a:blip>
          <a:srcRect b="8338" l="31054" r="30531" t="10068"/>
          <a:stretch/>
        </p:blipFill>
        <p:spPr>
          <a:xfrm>
            <a:off x="2715938" y="965325"/>
            <a:ext cx="3712123" cy="40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316" name="Google Shape;31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https://spot.lrde.epita.fr/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OpenCV: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https://opencv.org/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Code: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https://github.com/aryan-gupta/grad-thesis/tree/main/coar-lab-presentation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322" name="Google Shape;32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Jeff Bezos is creating a mars rover that must pick up element X for his new hair restoration cream from two mining sites but the mining sites are too far away to reach with a single battery charge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Pizza delivery company’s self driving car must deliver pizza to two local </a:t>
            </a:r>
            <a:r>
              <a:rPr lang="en"/>
              <a:t>customers and it is running low on gas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Detect obstacles on 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Construct map of viable travel areas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automata (FSM) of valid </a:t>
            </a:r>
            <a:r>
              <a:rPr lang="en"/>
              <a:t>physical</a:t>
            </a:r>
            <a:r>
              <a:rPr lang="en"/>
              <a:t> paths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Construct LTL formula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Convert LTL formula to automata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Calculate product automata to construct valid paths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Apply </a:t>
            </a:r>
            <a:r>
              <a:rPr lang="en"/>
              <a:t>Dijkstra's</a:t>
            </a:r>
            <a:r>
              <a:rPr lang="en"/>
              <a:t> algorithm to find shortest 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Strip states to </a:t>
            </a:r>
            <a:r>
              <a:rPr lang="en"/>
              <a:t>physical</a:t>
            </a:r>
            <a:r>
              <a:rPr lang="en"/>
              <a:t> paths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Draw path on world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3288" l="0" r="0" t="3288"/>
          <a:stretch/>
        </p:blipFill>
        <p:spPr>
          <a:xfrm>
            <a:off x="19863" y="1017725"/>
            <a:ext cx="4155299" cy="348713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</a:t>
            </a:r>
            <a:r>
              <a:rPr lang="en"/>
              <a:t>Obstacles</a:t>
            </a:r>
            <a:r>
              <a:rPr lang="en"/>
              <a:t> on World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1311063" y="4365225"/>
            <a:ext cx="15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Image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6396600" y="4365225"/>
            <a:ext cx="15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Image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4003" l="0" r="0" t="0"/>
          <a:stretch/>
        </p:blipFill>
        <p:spPr>
          <a:xfrm>
            <a:off x="5241950" y="1017725"/>
            <a:ext cx="3882199" cy="33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4175150" y="2371650"/>
            <a:ext cx="13161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4046750" y="2771850"/>
            <a:ext cx="1572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Perspective Warp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Obstacles on World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12" y="1017725"/>
            <a:ext cx="3882178" cy="34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4">
            <a:alphaModFix/>
          </a:blip>
          <a:srcRect b="10352" l="0" r="0" t="9825"/>
          <a:stretch/>
        </p:blipFill>
        <p:spPr>
          <a:xfrm>
            <a:off x="5743150" y="0"/>
            <a:ext cx="3400850" cy="24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5">
            <a:alphaModFix/>
          </a:blip>
          <a:srcRect b="10640" l="0" r="0" t="9538"/>
          <a:stretch/>
        </p:blipFill>
        <p:spPr>
          <a:xfrm>
            <a:off x="5743150" y="2548575"/>
            <a:ext cx="3400850" cy="24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 rot="-1289504">
            <a:off x="3637977" y="1508523"/>
            <a:ext cx="1999634" cy="4001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 rot="1188631">
            <a:off x="3637982" y="3646044"/>
            <a:ext cx="1999642" cy="40017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 rot="-1323548">
            <a:off x="3918370" y="1729717"/>
            <a:ext cx="1572837" cy="4002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Hue Channel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 rot="1249922">
            <a:off x="3682878" y="3381433"/>
            <a:ext cx="1909853" cy="4003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Saturation</a:t>
            </a:r>
            <a:r>
              <a:rPr lang="en"/>
              <a:t> Channel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Obstacles on World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12" y="1017725"/>
            <a:ext cx="3882178" cy="34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b="10352" l="0" r="0" t="9825"/>
          <a:stretch/>
        </p:blipFill>
        <p:spPr>
          <a:xfrm>
            <a:off x="5743150" y="0"/>
            <a:ext cx="3400850" cy="24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5">
            <a:alphaModFix/>
          </a:blip>
          <a:srcRect b="10640" l="0" r="0" t="9538"/>
          <a:stretch/>
        </p:blipFill>
        <p:spPr>
          <a:xfrm>
            <a:off x="5743150" y="2548575"/>
            <a:ext cx="3400850" cy="24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 rot="-1289504">
            <a:off x="3637977" y="1508523"/>
            <a:ext cx="1999634" cy="4001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 rot="1188631">
            <a:off x="3637982" y="3646044"/>
            <a:ext cx="1999642" cy="40017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 rot="-1323548">
            <a:off x="3918370" y="1729717"/>
            <a:ext cx="1572837" cy="4002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Hue Channel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 rot="1249922">
            <a:off x="3682878" y="3381433"/>
            <a:ext cx="1909853" cy="4003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Saturation Channel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470200" y="1266875"/>
            <a:ext cx="4459800" cy="297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0175" y="899287"/>
            <a:ext cx="4459899" cy="334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Obstacles on World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5985" l="0" r="0" t="9824"/>
          <a:stretch/>
        </p:blipFill>
        <p:spPr>
          <a:xfrm>
            <a:off x="345934" y="1017725"/>
            <a:ext cx="2414570" cy="1825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 rotWithShape="1">
          <a:blip r:embed="rId4">
            <a:alphaModFix/>
          </a:blip>
          <a:srcRect b="5513" l="0" r="0" t="9539"/>
          <a:stretch/>
        </p:blipFill>
        <p:spPr>
          <a:xfrm>
            <a:off x="345925" y="3152951"/>
            <a:ext cx="2414578" cy="184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 rotWithShape="1">
          <a:blip r:embed="rId5">
            <a:alphaModFix/>
          </a:blip>
          <a:srcRect b="5906" l="12164" r="14864" t="10313"/>
          <a:stretch/>
        </p:blipFill>
        <p:spPr>
          <a:xfrm>
            <a:off x="7373415" y="0"/>
            <a:ext cx="1770610" cy="182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212875" y="1730575"/>
            <a:ext cx="5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212875" y="3874038"/>
            <a:ext cx="5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2457650" y="1240550"/>
            <a:ext cx="9558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2515633" y="4274250"/>
            <a:ext cx="9558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3476438" y="1121000"/>
            <a:ext cx="639300" cy="639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[40, 50]</a:t>
            </a:r>
            <a:endParaRPr sz="800"/>
          </a:p>
        </p:txBody>
      </p:sp>
      <p:sp>
        <p:nvSpPr>
          <p:cNvPr id="129" name="Google Shape;129;p20"/>
          <p:cNvSpPr txBox="1"/>
          <p:nvPr/>
        </p:nvSpPr>
        <p:spPr>
          <a:xfrm>
            <a:off x="4975375" y="1360100"/>
            <a:ext cx="23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 Channel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3476425" y="4154700"/>
            <a:ext cx="639300" cy="639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[100, 255]</a:t>
            </a:r>
            <a:endParaRPr sz="800"/>
          </a:p>
        </p:txBody>
      </p:sp>
      <p:sp>
        <p:nvSpPr>
          <p:cNvPr id="131" name="Google Shape;131;p20"/>
          <p:cNvSpPr/>
          <p:nvPr/>
        </p:nvSpPr>
        <p:spPr>
          <a:xfrm rot="5400000">
            <a:off x="3429500" y="1992425"/>
            <a:ext cx="7332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3476425" y="2606813"/>
            <a:ext cx="639300" cy="639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AND</a:t>
            </a:r>
            <a:endParaRPr sz="1600"/>
          </a:p>
        </p:txBody>
      </p:sp>
      <p:sp>
        <p:nvSpPr>
          <p:cNvPr id="133" name="Google Shape;133;p20"/>
          <p:cNvSpPr/>
          <p:nvPr/>
        </p:nvSpPr>
        <p:spPr>
          <a:xfrm rot="-5400000">
            <a:off x="3429488" y="3500313"/>
            <a:ext cx="7332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4193650" y="2726375"/>
            <a:ext cx="6393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6">
            <a:alphaModFix/>
          </a:blip>
          <a:srcRect b="7131" l="14149" r="16013" t="10428"/>
          <a:stretch/>
        </p:blipFill>
        <p:spPr>
          <a:xfrm>
            <a:off x="4872466" y="1640750"/>
            <a:ext cx="2425219" cy="257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5906" l="12164" r="14864" t="10313"/>
          <a:stretch/>
        </p:blipFill>
        <p:spPr>
          <a:xfrm>
            <a:off x="7915525" y="0"/>
            <a:ext cx="1228501" cy="12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 rotWithShape="1">
          <a:blip r:embed="rId4">
            <a:alphaModFix/>
          </a:blip>
          <a:srcRect b="5793" l="0" r="16867" t="0"/>
          <a:stretch/>
        </p:blipFill>
        <p:spPr>
          <a:xfrm>
            <a:off x="6643275" y="2734901"/>
            <a:ext cx="2229699" cy="226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 rotWithShape="1">
          <a:blip r:embed="rId5">
            <a:alphaModFix/>
          </a:blip>
          <a:srcRect b="5285" l="0" r="16832" t="0"/>
          <a:stretch/>
        </p:blipFill>
        <p:spPr>
          <a:xfrm>
            <a:off x="4357275" y="2735401"/>
            <a:ext cx="2229699" cy="228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 rotWithShape="1">
          <a:blip r:embed="rId6">
            <a:alphaModFix/>
          </a:blip>
          <a:srcRect b="5285" l="0" r="16832" t="0"/>
          <a:stretch/>
        </p:blipFill>
        <p:spPr>
          <a:xfrm>
            <a:off x="2071275" y="2735400"/>
            <a:ext cx="2229699" cy="228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 rotWithShape="1">
          <a:blip r:embed="rId7">
            <a:alphaModFix/>
          </a:blip>
          <a:srcRect b="5749" l="0" r="17239" t="0"/>
          <a:stretch/>
        </p:blipFill>
        <p:spPr>
          <a:xfrm>
            <a:off x="-271025" y="2723450"/>
            <a:ext cx="2229699" cy="22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Obstacles on World</a:t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269508" y="1351325"/>
            <a:ext cx="1689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Red Channel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</a:t>
            </a:r>
            <a:r>
              <a:rPr lang="en">
                <a:solidFill>
                  <a:schemeClr val="accent1"/>
                </a:solidFill>
              </a:rPr>
              <a:t>ue </a:t>
            </a:r>
            <a:r>
              <a:rPr lang="en" sz="1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∈ </a:t>
            </a:r>
            <a:r>
              <a:rPr lang="en">
                <a:solidFill>
                  <a:schemeClr val="accent1"/>
                </a:solidFill>
              </a:rPr>
              <a:t>[0, 5] 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or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Hue </a:t>
            </a:r>
            <a:r>
              <a:rPr lang="en" sz="1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∈ </a:t>
            </a:r>
            <a:r>
              <a:rPr lang="en">
                <a:solidFill>
                  <a:schemeClr val="accent1"/>
                </a:solidFill>
              </a:rPr>
              <a:t>[175, 180]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2611683" y="1351325"/>
            <a:ext cx="168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</a:t>
            </a:r>
            <a:r>
              <a:rPr lang="en"/>
              <a:t> Channel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Hue </a:t>
            </a:r>
            <a:r>
              <a:rPr lang="en" sz="1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∈ </a:t>
            </a:r>
            <a:r>
              <a:rPr lang="en">
                <a:solidFill>
                  <a:schemeClr val="accent1"/>
                </a:solidFill>
              </a:rPr>
              <a:t>[40, 50]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4857033" y="1351325"/>
            <a:ext cx="168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r>
              <a:rPr lang="en"/>
              <a:t> Channel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Hue </a:t>
            </a:r>
            <a:r>
              <a:rPr lang="en" sz="1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∈ </a:t>
            </a:r>
            <a:r>
              <a:rPr lang="en">
                <a:solidFill>
                  <a:schemeClr val="accent1"/>
                </a:solidFill>
              </a:rPr>
              <a:t>[100, 110]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7183708" y="1351325"/>
            <a:ext cx="168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r>
              <a:rPr lang="en"/>
              <a:t> Channel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Hue </a:t>
            </a:r>
            <a:r>
              <a:rPr lang="en" sz="1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∈ </a:t>
            </a:r>
            <a:r>
              <a:rPr lang="en">
                <a:solidFill>
                  <a:schemeClr val="accent1"/>
                </a:solidFill>
              </a:rPr>
              <a:t>[20, 30] 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