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39D-F1F4-4239-94BA-F84C28C768A1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9119-A820-43DD-BF4E-36C0217F23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39D-F1F4-4239-94BA-F84C28C768A1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9119-A820-43DD-BF4E-36C0217F23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39D-F1F4-4239-94BA-F84C28C768A1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9119-A820-43DD-BF4E-36C0217F23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39D-F1F4-4239-94BA-F84C28C768A1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9119-A820-43DD-BF4E-36C0217F23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39D-F1F4-4239-94BA-F84C28C768A1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9119-A820-43DD-BF4E-36C0217F23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39D-F1F4-4239-94BA-F84C28C768A1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9119-A820-43DD-BF4E-36C0217F23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39D-F1F4-4239-94BA-F84C28C768A1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9119-A820-43DD-BF4E-36C0217F23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39D-F1F4-4239-94BA-F84C28C768A1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9119-A820-43DD-BF4E-36C0217F23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39D-F1F4-4239-94BA-F84C28C768A1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9119-A820-43DD-BF4E-36C0217F23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39D-F1F4-4239-94BA-F84C28C768A1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9119-A820-43DD-BF4E-36C0217F23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39D-F1F4-4239-94BA-F84C28C768A1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9119-A820-43DD-BF4E-36C0217F23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039D-F1F4-4239-94BA-F84C28C768A1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9119-A820-43DD-BF4E-36C0217F23F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96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758757"/>
            <a:ext cx="7013643" cy="5262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800" b="1" dirty="0">
              <a:solidFill>
                <a:schemeClr val="tx1">
                  <a:lumMod val="95000"/>
                  <a:lumOff val="5000"/>
                </a:schemeClr>
              </a:solidFill>
              <a:latin typeface="Ariel"/>
              <a:cs typeface="Dubai Medium" panose="020B0603030403030204" pitchFamily="34" charset="-78"/>
            </a:endParaRPr>
          </a:p>
          <a:p>
            <a:pPr algn="ctr"/>
            <a:endParaRPr lang="en-IN" sz="3800" b="1" dirty="0">
              <a:solidFill>
                <a:schemeClr val="tx1">
                  <a:lumMod val="95000"/>
                  <a:lumOff val="5000"/>
                </a:schemeClr>
              </a:solidFill>
              <a:latin typeface="Ariel"/>
              <a:cs typeface="Dubai Medium" panose="020B0603030403030204" pitchFamily="34" charset="-78"/>
            </a:endParaRPr>
          </a:p>
          <a:p>
            <a:pPr algn="ctr"/>
            <a:endParaRPr lang="en-IN" sz="3800" b="1" dirty="0">
              <a:solidFill>
                <a:schemeClr val="tx1">
                  <a:lumMod val="95000"/>
                  <a:lumOff val="5000"/>
                </a:schemeClr>
              </a:solidFill>
              <a:latin typeface="Ariel"/>
              <a:cs typeface="Dubai Medium" panose="020B0603030403030204" pitchFamily="34" charset="-78"/>
            </a:endParaRPr>
          </a:p>
          <a:p>
            <a:pPr algn="ctr"/>
            <a:endParaRPr lang="en-IN" sz="3800" b="1" dirty="0">
              <a:solidFill>
                <a:schemeClr val="tx1">
                  <a:lumMod val="95000"/>
                  <a:lumOff val="5000"/>
                </a:schemeClr>
              </a:solidFill>
              <a:latin typeface="Ariel"/>
              <a:cs typeface="Dubai Medium" panose="020B0603030403030204" pitchFamily="34" charset="-78"/>
            </a:endParaRPr>
          </a:p>
          <a:p>
            <a:pPr algn="ctr"/>
            <a:endParaRPr lang="en-IN" sz="3800" b="1" dirty="0">
              <a:solidFill>
                <a:schemeClr val="tx1">
                  <a:lumMod val="95000"/>
                  <a:lumOff val="5000"/>
                </a:schemeClr>
              </a:solidFill>
              <a:latin typeface="Ariel"/>
              <a:cs typeface="Dubai Medium" panose="020B0603030403030204" pitchFamily="34" charset="-78"/>
            </a:endParaRPr>
          </a:p>
          <a:p>
            <a:pPr algn="ctr"/>
            <a:r>
              <a:rPr lang="en-IN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el"/>
                <a:cs typeface="Dubai Medium" panose="020B0603030403030204" pitchFamily="34" charset="-78"/>
              </a:rPr>
              <a:t>GitHub PR Spam detection</a:t>
            </a:r>
          </a:p>
          <a:p>
            <a:pPr algn="ctr"/>
            <a:endParaRPr lang="en-IN" sz="3800" b="1" dirty="0">
              <a:solidFill>
                <a:schemeClr val="tx1">
                  <a:lumMod val="95000"/>
                  <a:lumOff val="5000"/>
                </a:schemeClr>
              </a:solidFill>
              <a:latin typeface="Ariel"/>
              <a:cs typeface="Dubai Medium" panose="020B0603030403030204" pitchFamily="34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6599" y="1747994"/>
            <a:ext cx="4721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cs typeface="Arial" panose="020B0604020202020204" pitchFamily="34" charset="0"/>
              </a:rPr>
              <a:t>Presentation by :</a:t>
            </a:r>
          </a:p>
          <a:p>
            <a:endParaRPr lang="en-IN" sz="2100" b="1" dirty="0">
              <a:cs typeface="Arial" panose="020B0604020202020204" pitchFamily="34" charset="0"/>
            </a:endParaRPr>
          </a:p>
          <a:p>
            <a:r>
              <a:rPr lang="en-IN" sz="2100" b="1" dirty="0">
                <a:cs typeface="Arial" panose="020B0604020202020204" pitchFamily="34" charset="0"/>
              </a:rPr>
              <a:t>102217034 ARYAN PANJA</a:t>
            </a:r>
          </a:p>
          <a:p>
            <a:r>
              <a:rPr lang="en-IN" sz="2100" b="1" dirty="0">
                <a:cs typeface="Arial" panose="020B0604020202020204" pitchFamily="34" charset="0"/>
              </a:rPr>
              <a:t>102217062 PRABHJOT SINGH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AFADA-69EF-8FFD-379D-D1F8C10001F6}"/>
              </a:ext>
            </a:extLst>
          </p:cNvPr>
          <p:cNvSpPr txBox="1"/>
          <p:nvPr/>
        </p:nvSpPr>
        <p:spPr>
          <a:xfrm>
            <a:off x="8823074" y="5011319"/>
            <a:ext cx="2152962" cy="1312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Submitted to: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Dr.</a:t>
            </a:r>
            <a:r>
              <a:rPr lang="en-IN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Archana Singh</a:t>
            </a:r>
          </a:p>
          <a:p>
            <a:endParaRPr lang="en-IN" sz="2100" b="1" dirty="0"/>
          </a:p>
        </p:txBody>
      </p:sp>
      <p:pic>
        <p:nvPicPr>
          <p:cNvPr id="1028" name="Picture 4" descr="GitHub Logomark">
            <a:extLst>
              <a:ext uri="{FF2B5EF4-FFF2-40B4-BE49-F238E27FC236}">
                <a16:creationId xmlns:a16="http://schemas.microsoft.com/office/drawing/2014/main" id="{7F81EB4B-0930-7367-76DD-B8204EBC4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6" y="758757"/>
            <a:ext cx="3363470" cy="336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67328" y="0"/>
            <a:ext cx="4581727" cy="6858000"/>
          </a:xfrm>
          <a:prstGeom prst="rect">
            <a:avLst/>
          </a:prstGeom>
          <a:solidFill>
            <a:srgbClr val="2596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b="0" i="0" dirty="0">
              <a:solidFill>
                <a:schemeClr val="bg1"/>
              </a:solidFill>
              <a:effectLst/>
              <a:latin typeface="Work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632" y="2208179"/>
            <a:ext cx="33526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 the Problems of Pull Request Spam</a:t>
            </a:r>
            <a:endParaRPr lang="en-IN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3805137" y="658945"/>
            <a:ext cx="447472" cy="447472"/>
          </a:xfrm>
          <a:prstGeom prst="diamond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Diamond 8"/>
          <p:cNvSpPr/>
          <p:nvPr/>
        </p:nvSpPr>
        <p:spPr>
          <a:xfrm>
            <a:off x="3805137" y="2856828"/>
            <a:ext cx="447472" cy="447472"/>
          </a:xfrm>
          <a:prstGeom prst="diamond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Diamond 9"/>
          <p:cNvSpPr/>
          <p:nvPr/>
        </p:nvSpPr>
        <p:spPr>
          <a:xfrm>
            <a:off x="3805137" y="4857414"/>
            <a:ext cx="447472" cy="447472"/>
          </a:xfrm>
          <a:prstGeom prst="diamond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52609" y="658945"/>
            <a:ext cx="3741017" cy="195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40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Rise of Low-Effort Contributions</a:t>
            </a:r>
            <a:r>
              <a:rPr lang="en-US" sz="174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740" b="0" i="0" dirty="0">
                <a:solidFill>
                  <a:schemeClr val="bg1"/>
                </a:solidFill>
                <a:effectLst/>
                <a:latin typeface="Work Sans" pitchFamily="2" charset="0"/>
              </a:rPr>
              <a:t>The centrality of GitHub in software development has led to more developers making low-effort contributions, which disrupt the workflow.</a:t>
            </a:r>
          </a:p>
          <a:p>
            <a:endParaRPr lang="en-US" sz="168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52609" y="4847112"/>
            <a:ext cx="313554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40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Waste of Maintainer Time:</a:t>
            </a:r>
          </a:p>
          <a:p>
            <a:pPr algn="l"/>
            <a:r>
              <a:rPr lang="en-US" sz="174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Maintainers spend valuable time reviewing low-effort PRs, which could be better utilized on meaningful tasks.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421DB-0E87-23AE-A9CE-B8E27CF1C112}"/>
              </a:ext>
            </a:extLst>
          </p:cNvPr>
          <p:cNvSpPr txBox="1"/>
          <p:nvPr/>
        </p:nvSpPr>
        <p:spPr>
          <a:xfrm>
            <a:off x="4252609" y="2888111"/>
            <a:ext cx="3741017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0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Impact on Code Review Process:</a:t>
            </a:r>
          </a:p>
          <a:p>
            <a:pPr algn="l"/>
            <a:r>
              <a:rPr lang="en-US" sz="174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spam PRs clutter the review process, making it challenging for maintainers to focus on significant contributions.</a:t>
            </a:r>
          </a:p>
          <a:p>
            <a:endParaRPr lang="en-US" sz="168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6FAFE644-6DF2-78E7-B8AB-349B890D6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69" y="2013413"/>
            <a:ext cx="3741017" cy="21343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911" y="30849"/>
            <a:ext cx="6819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Dataset Preprocessing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71218" y="883781"/>
            <a:ext cx="5710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Ensuring Quality and Consistency</a:t>
            </a:r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918299" y="836578"/>
            <a:ext cx="56323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0701" y="2001835"/>
            <a:ext cx="2669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Handling Missing Values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Identifying and managing gaps in data to maintain dataset integrity.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0619" y="2048205"/>
            <a:ext cx="25683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Encoding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Converting categorical labels into a numerical format for machine learning compatibility.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9048" y="2048205"/>
            <a:ext cx="29602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 Cleaning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Removing unnecessary characters and formatting text data for analysis.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50366" y="4604504"/>
            <a:ext cx="3049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Normalization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Scaling features to ensure uniformity and improve model performance.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402185" y="1979227"/>
            <a:ext cx="2868289" cy="1754326"/>
          </a:xfrm>
          <a:prstGeom prst="roundRect">
            <a:avLst/>
          </a:prstGeom>
          <a:noFill/>
          <a:ln w="38100">
            <a:solidFill>
              <a:srgbClr val="2596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/>
          <p:cNvSpPr/>
          <p:nvPr/>
        </p:nvSpPr>
        <p:spPr>
          <a:xfrm>
            <a:off x="4510638" y="1909706"/>
            <a:ext cx="2868289" cy="1754326"/>
          </a:xfrm>
          <a:prstGeom prst="roundRect">
            <a:avLst/>
          </a:prstGeom>
          <a:noFill/>
          <a:ln w="38100">
            <a:solidFill>
              <a:srgbClr val="2596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/>
          <p:cNvSpPr/>
          <p:nvPr/>
        </p:nvSpPr>
        <p:spPr>
          <a:xfrm>
            <a:off x="8396129" y="1909706"/>
            <a:ext cx="3195170" cy="1699761"/>
          </a:xfrm>
          <a:prstGeom prst="roundRect">
            <a:avLst/>
          </a:prstGeom>
          <a:noFill/>
          <a:ln w="38100">
            <a:solidFill>
              <a:srgbClr val="2596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/>
          <p:cNvSpPr/>
          <p:nvPr/>
        </p:nvSpPr>
        <p:spPr>
          <a:xfrm>
            <a:off x="8363136" y="4387919"/>
            <a:ext cx="3286124" cy="1633501"/>
          </a:xfrm>
          <a:prstGeom prst="roundRect">
            <a:avLst/>
          </a:prstGeom>
          <a:noFill/>
          <a:ln w="38100">
            <a:solidFill>
              <a:srgbClr val="2596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14" idx="3"/>
          </p:cNvCxnSpPr>
          <p:nvPr/>
        </p:nvCxnSpPr>
        <p:spPr>
          <a:xfrm>
            <a:off x="3270474" y="2856390"/>
            <a:ext cx="1240164" cy="0"/>
          </a:xfrm>
          <a:prstGeom prst="straightConnector1">
            <a:avLst/>
          </a:prstGeom>
          <a:ln w="57150">
            <a:solidFill>
              <a:srgbClr val="2596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5" idx="3"/>
            <a:endCxn id="16" idx="1"/>
          </p:cNvCxnSpPr>
          <p:nvPr/>
        </p:nvCxnSpPr>
        <p:spPr>
          <a:xfrm flipV="1">
            <a:off x="7378927" y="2759587"/>
            <a:ext cx="1017202" cy="27282"/>
          </a:xfrm>
          <a:prstGeom prst="straightConnector1">
            <a:avLst/>
          </a:prstGeom>
          <a:ln w="57150">
            <a:solidFill>
              <a:srgbClr val="2596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6" idx="2"/>
            <a:endCxn id="17" idx="0"/>
          </p:cNvCxnSpPr>
          <p:nvPr/>
        </p:nvCxnSpPr>
        <p:spPr>
          <a:xfrm>
            <a:off x="9993714" y="3609467"/>
            <a:ext cx="12484" cy="778452"/>
          </a:xfrm>
          <a:prstGeom prst="straightConnector1">
            <a:avLst/>
          </a:prstGeom>
          <a:ln w="57150">
            <a:solidFill>
              <a:srgbClr val="2596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046706" cy="6858000"/>
          </a:xfrm>
          <a:prstGeom prst="rect">
            <a:avLst/>
          </a:prstGeom>
          <a:solidFill>
            <a:srgbClr val="2596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2596B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070" y="520229"/>
            <a:ext cx="33852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 AND MODEL TRAINING</a:t>
            </a:r>
            <a:endParaRPr lang="en-IN" sz="3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4309348" y="675791"/>
            <a:ext cx="392349" cy="321013"/>
          </a:xfrm>
          <a:prstGeom prst="diamond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7101" y="627951"/>
            <a:ext cx="33981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Weighted Terms: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TF-IDF vectorization was utilized to identify the 100 most important terms from pull request titles to enhance classification accuracy.</a:t>
            </a:r>
          </a:p>
        </p:txBody>
      </p:sp>
      <p:sp>
        <p:nvSpPr>
          <p:cNvPr id="11" name="Diamond 10"/>
          <p:cNvSpPr/>
          <p:nvPr/>
        </p:nvSpPr>
        <p:spPr>
          <a:xfrm>
            <a:off x="4309348" y="2170303"/>
            <a:ext cx="392349" cy="321013"/>
          </a:xfrm>
          <a:prstGeom prst="diamond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7101" y="2102210"/>
            <a:ext cx="33981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400" b="1" i="0" dirty="0" err="1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IN" sz="1400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Utilization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 features such as comments and lines added were normalized using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ensure that all features contribute equally to the classification model.</a:t>
            </a:r>
          </a:p>
        </p:txBody>
      </p:sp>
      <p:sp>
        <p:nvSpPr>
          <p:cNvPr id="17" name="Diamond 16"/>
          <p:cNvSpPr/>
          <p:nvPr/>
        </p:nvSpPr>
        <p:spPr>
          <a:xfrm>
            <a:off x="4309348" y="3711767"/>
            <a:ext cx="392349" cy="321013"/>
          </a:xfrm>
          <a:prstGeom prst="diamond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47101" y="3711767"/>
            <a:ext cx="33981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400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Utilized Random Forests, Logistic Regression, and KNN for training.</a:t>
            </a:r>
          </a:p>
        </p:txBody>
      </p:sp>
      <p:sp>
        <p:nvSpPr>
          <p:cNvPr id="22" name="Diamond 21"/>
          <p:cNvSpPr/>
          <p:nvPr/>
        </p:nvSpPr>
        <p:spPr>
          <a:xfrm>
            <a:off x="4309349" y="5060499"/>
            <a:ext cx="392349" cy="321013"/>
          </a:xfrm>
          <a:prstGeom prst="diamond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79523" y="5060499"/>
            <a:ext cx="33657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400" b="1" dirty="0">
                <a:solidFill>
                  <a:srgbClr val="070B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Metrics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Metrics like accuracy, precision, recall, and F1 score were employed.</a:t>
            </a:r>
          </a:p>
        </p:txBody>
      </p:sp>
      <p:sp>
        <p:nvSpPr>
          <p:cNvPr id="27" name="Diamond 26"/>
          <p:cNvSpPr/>
          <p:nvPr/>
        </p:nvSpPr>
        <p:spPr>
          <a:xfrm>
            <a:off x="8649514" y="689187"/>
            <a:ext cx="392349" cy="321013"/>
          </a:xfrm>
          <a:prstGeom prst="diamond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41863" y="2170303"/>
            <a:ext cx="27626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400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Competitive Performance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 were benchmarked against existing techniques showing competitive results.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3CFDEAE0-8C67-DA41-BEC1-AD9A72E7CCA5}"/>
              </a:ext>
            </a:extLst>
          </p:cNvPr>
          <p:cNvSpPr/>
          <p:nvPr/>
        </p:nvSpPr>
        <p:spPr>
          <a:xfrm>
            <a:off x="8649514" y="2330809"/>
            <a:ext cx="392349" cy="321013"/>
          </a:xfrm>
          <a:prstGeom prst="diamond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3FAE4-94A7-C5C9-658B-250D891B8DF0}"/>
              </a:ext>
            </a:extLst>
          </p:cNvPr>
          <p:cNvSpPr txBox="1"/>
          <p:nvPr/>
        </p:nvSpPr>
        <p:spPr>
          <a:xfrm>
            <a:off x="9041863" y="627951"/>
            <a:ext cx="27626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400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Utilization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Trained models on a comprehensive dataset relevant to spam detection.</a:t>
            </a: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44560" y="0"/>
            <a:ext cx="3647440" cy="6858000"/>
          </a:xfrm>
          <a:prstGeom prst="rect">
            <a:avLst/>
          </a:prstGeom>
          <a:solidFill>
            <a:srgbClr val="2596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809E5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97680" y="1564640"/>
            <a:ext cx="0" cy="2997200"/>
          </a:xfrm>
          <a:prstGeom prst="line">
            <a:avLst/>
          </a:prstGeom>
          <a:ln w="2413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42611" y="2125858"/>
            <a:ext cx="28635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2596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96.55 % </a:t>
            </a:r>
            <a:endParaRPr lang="en-US" sz="5400" b="0" cap="none" spc="0" dirty="0">
              <a:ln w="0"/>
              <a:solidFill>
                <a:srgbClr val="2596B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129" y="2179211"/>
            <a:ext cx="3070728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000" i="0" dirty="0">
                <a:solidFill>
                  <a:srgbClr val="2596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Comparison with Existing Benchmarks</a:t>
            </a:r>
            <a:endParaRPr lang="en-US" sz="3000" cap="none" spc="0" dirty="0">
              <a:ln w="0"/>
              <a:solidFill>
                <a:srgbClr val="2596B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65" y="3125304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accuracy of Random Forest model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35191" y="510031"/>
            <a:ext cx="43179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assessment</a:t>
            </a:r>
          </a:p>
          <a:p>
            <a:r>
              <a:rPr lang="en-IN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F0E30-A424-6DBF-139A-F9978C42C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89230-AAE3-DC0A-0AD4-EE7F43CA3806}"/>
              </a:ext>
            </a:extLst>
          </p:cNvPr>
          <p:cNvSpPr/>
          <p:nvPr/>
        </p:nvSpPr>
        <p:spPr>
          <a:xfrm>
            <a:off x="0" y="0"/>
            <a:ext cx="4046706" cy="6858000"/>
          </a:xfrm>
          <a:prstGeom prst="rect">
            <a:avLst/>
          </a:prstGeom>
          <a:solidFill>
            <a:srgbClr val="2596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2596B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AF363-6BDB-10DA-2CC7-EBE36216F9F7}"/>
              </a:ext>
            </a:extLst>
          </p:cNvPr>
          <p:cNvSpPr txBox="1"/>
          <p:nvPr/>
        </p:nvSpPr>
        <p:spPr>
          <a:xfrm>
            <a:off x="346070" y="520229"/>
            <a:ext cx="33852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DIRECTIONS</a:t>
            </a:r>
            <a:endParaRPr lang="en-IN" sz="3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1DA05B8-2BF6-88E9-00FA-5AA5759F1DB0}"/>
              </a:ext>
            </a:extLst>
          </p:cNvPr>
          <p:cNvSpPr/>
          <p:nvPr/>
        </p:nvSpPr>
        <p:spPr>
          <a:xfrm>
            <a:off x="4392776" y="683851"/>
            <a:ext cx="392349" cy="321013"/>
          </a:xfrm>
          <a:prstGeom prst="diamond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FE749-EE18-B09E-A11C-EA773F2C705B}"/>
              </a:ext>
            </a:extLst>
          </p:cNvPr>
          <p:cNvSpPr txBox="1"/>
          <p:nvPr/>
        </p:nvSpPr>
        <p:spPr>
          <a:xfrm>
            <a:off x="4830529" y="636011"/>
            <a:ext cx="3398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Robust Spam Detection Model: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model effectively manages pull requests (PRs) by filtering out spam, ensuring higher quality contributions.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E79A109-C590-A72F-EF59-76822FF6EDC9}"/>
              </a:ext>
            </a:extLst>
          </p:cNvPr>
          <p:cNvSpPr/>
          <p:nvPr/>
        </p:nvSpPr>
        <p:spPr>
          <a:xfrm>
            <a:off x="8437601" y="704104"/>
            <a:ext cx="392349" cy="321013"/>
          </a:xfrm>
          <a:prstGeom prst="diamond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3B5A4-7420-4779-0ACB-A9BBD8761C3A}"/>
              </a:ext>
            </a:extLst>
          </p:cNvPr>
          <p:cNvSpPr txBox="1"/>
          <p:nvPr/>
        </p:nvSpPr>
        <p:spPr>
          <a:xfrm>
            <a:off x="8875354" y="636011"/>
            <a:ext cx="33981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400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Noise Reduction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minimizing irrelevant submissions, the model enhances the overall clarity and focus of contributions.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BFEF1E2-452F-4528-6D0E-C8FEC23644AD}"/>
              </a:ext>
            </a:extLst>
          </p:cNvPr>
          <p:cNvSpPr/>
          <p:nvPr/>
        </p:nvSpPr>
        <p:spPr>
          <a:xfrm>
            <a:off x="4392776" y="2340738"/>
            <a:ext cx="392349" cy="321013"/>
          </a:xfrm>
          <a:prstGeom prst="diamond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A29B2E-BE0F-2947-C31D-D3159E02799A}"/>
              </a:ext>
            </a:extLst>
          </p:cNvPr>
          <p:cNvSpPr txBox="1"/>
          <p:nvPr/>
        </p:nvSpPr>
        <p:spPr>
          <a:xfrm>
            <a:off x="4830529" y="2340738"/>
            <a:ext cx="33981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400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 of Contributions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detection leads to a more valuable and productive environment for code contributions.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ABAF65E-9527-4F1C-02AF-9C91D93F2174}"/>
              </a:ext>
            </a:extLst>
          </p:cNvPr>
          <p:cNvSpPr/>
          <p:nvPr/>
        </p:nvSpPr>
        <p:spPr>
          <a:xfrm>
            <a:off x="8437603" y="2334837"/>
            <a:ext cx="392349" cy="321013"/>
          </a:xfrm>
          <a:prstGeom prst="diamond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36C3A6-BF08-F5C9-F5DB-BBB7F29664A3}"/>
              </a:ext>
            </a:extLst>
          </p:cNvPr>
          <p:cNvSpPr txBox="1"/>
          <p:nvPr/>
        </p:nvSpPr>
        <p:spPr>
          <a:xfrm>
            <a:off x="8907777" y="2334837"/>
            <a:ext cx="33657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Work on Feature Sets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enhancements will include the addition of new features to improve the model's effectiveness.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6A2099E-560D-7FB7-B44C-CA8071B01B71}"/>
              </a:ext>
            </a:extLst>
          </p:cNvPr>
          <p:cNvSpPr/>
          <p:nvPr/>
        </p:nvSpPr>
        <p:spPr>
          <a:xfrm>
            <a:off x="4392776" y="4091233"/>
            <a:ext cx="392349" cy="321013"/>
          </a:xfrm>
          <a:prstGeom prst="diamond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E1FF0-7E7C-3CC0-23BE-28B21C9E9C5D}"/>
              </a:ext>
            </a:extLst>
          </p:cNvPr>
          <p:cNvSpPr txBox="1"/>
          <p:nvPr/>
        </p:nvSpPr>
        <p:spPr>
          <a:xfrm>
            <a:off x="4785125" y="4029997"/>
            <a:ext cx="276264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400" b="1" i="0" dirty="0">
                <a:solidFill>
                  <a:srgbClr val="070B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Exploring Deep Learning Techniques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Investigating advanced deep learning methods aims to achieve even greater accuracy in spam detection.</a:t>
            </a: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414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Ariel</vt:lpstr>
      <vt:lpstr>Calibri</vt:lpstr>
      <vt:lpstr>Calibri Light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 Khatri</dc:creator>
  <cp:lastModifiedBy>Aryan Panja</cp:lastModifiedBy>
  <cp:revision>7</cp:revision>
  <dcterms:created xsi:type="dcterms:W3CDTF">2024-11-17T18:42:25Z</dcterms:created>
  <dcterms:modified xsi:type="dcterms:W3CDTF">2024-11-20T15:06:52Z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