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b" ContentType="application/vnd.ms-excel.sheet.binary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87.xml" ContentType="application/vnd.openxmlformats-officedocument.presentationml.tags+xml"/>
  <Override PartName="/ppt/notesSlides/notesSlide4.xml" ContentType="application/vnd.openxmlformats-officedocument.presentationml.notesSlide+xml"/>
  <Override PartName="/ppt/tags/tag88.xml" ContentType="application/vnd.openxmlformats-officedocument.presentationml.tags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notesSlides/notesSlide6.xml" ContentType="application/vnd.openxmlformats-officedocument.presentationml.notesSlide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56" r:id="rId2"/>
    <p:sldId id="290" r:id="rId3"/>
    <p:sldId id="295" r:id="rId4"/>
    <p:sldId id="294" r:id="rId5"/>
    <p:sldId id="297" r:id="rId6"/>
    <p:sldId id="298" r:id="rId7"/>
    <p:sldId id="299" r:id="rId8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D71"/>
    <a:srgbClr val="007DB0"/>
    <a:srgbClr val="8FFF8F"/>
    <a:srgbClr val="007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629C4-6431-425F-B77E-08276FAF528A}">
  <a:tblStyle styleId="{98C629C4-6431-425F-B77E-08276FAF52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527792482795129E-2"/>
          <c:y val="7.7766699900299108E-2"/>
          <c:w val="0.94494441503440973"/>
          <c:h val="0.8444666001994017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F47-4817-95CB-2EB4F06C1CED}"/>
                </c:ext>
              </c:extLst>
            </c:dLbl>
            <c:dLbl>
              <c:idx val="1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F47-4817-95CB-2EB4F06C1CED}"/>
                </c:ext>
              </c:extLst>
            </c:dLbl>
            <c:dLbl>
              <c:idx val="2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CF47-4817-95CB-2EB4F06C1CED}"/>
                </c:ext>
              </c:extLst>
            </c:dLbl>
            <c:dLbl>
              <c:idx val="3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CF47-4817-95CB-2EB4F06C1CED}"/>
                </c:ext>
              </c:extLst>
            </c:dLbl>
            <c:dLbl>
              <c:idx val="4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CF47-4817-95CB-2EB4F06C1CED}"/>
                </c:ext>
              </c:extLst>
            </c:dLbl>
            <c:dLbl>
              <c:idx val="5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CF47-4817-95CB-2EB4F06C1CED}"/>
                </c:ext>
              </c:extLst>
            </c:dLbl>
            <c:dLbl>
              <c:idx val="6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CF47-4817-95CB-2EB4F06C1CED}"/>
                </c:ext>
              </c:extLst>
            </c:dLbl>
            <c:dLbl>
              <c:idx val="7"/>
              <c:layout>
                <c:manualLayout>
                  <c:x val="0"/>
                  <c:y val="-1.9940179461615153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CF47-4817-95CB-2EB4F06C1CED}"/>
                </c:ext>
              </c:extLst>
            </c:dLbl>
            <c:dLbl>
              <c:idx val="8"/>
              <c:layout>
                <c:manualLayout>
                  <c:x val="0"/>
                  <c:y val="-1.9940179461615153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CF47-4817-95CB-2EB4F06C1CE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24</c:v>
                </c:pt>
                <c:pt idx="1">
                  <c:v>50</c:v>
                </c:pt>
                <c:pt idx="2">
                  <c:v>16</c:v>
                </c:pt>
                <c:pt idx="3">
                  <c:v>20</c:v>
                </c:pt>
                <c:pt idx="4">
                  <c:v>71</c:v>
                </c:pt>
                <c:pt idx="5">
                  <c:v>23</c:v>
                </c:pt>
                <c:pt idx="6">
                  <c:v>24</c:v>
                </c:pt>
                <c:pt idx="7">
                  <c:v>27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F47-4817-95CB-2EB4F06C1CED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CF47-4817-95CB-2EB4F06C1CED}"/>
                </c:ext>
              </c:extLst>
            </c:dLbl>
            <c:dLbl>
              <c:idx val="1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CF47-4817-95CB-2EB4F06C1CED}"/>
                </c:ext>
              </c:extLst>
            </c:dLbl>
            <c:dLbl>
              <c:idx val="2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CF47-4817-95CB-2EB4F06C1CED}"/>
                </c:ext>
              </c:extLst>
            </c:dLbl>
            <c:dLbl>
              <c:idx val="3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CF47-4817-95CB-2EB4F06C1CED}"/>
                </c:ext>
              </c:extLst>
            </c:dLbl>
            <c:dLbl>
              <c:idx val="4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CF47-4817-95CB-2EB4F06C1CED}"/>
                </c:ext>
              </c:extLst>
            </c:dLbl>
            <c:dLbl>
              <c:idx val="5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CF47-4817-95CB-2EB4F06C1CED}"/>
                </c:ext>
              </c:extLst>
            </c:dLbl>
            <c:dLbl>
              <c:idx val="6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CF47-4817-95CB-2EB4F06C1CED}"/>
                </c:ext>
              </c:extLst>
            </c:dLbl>
            <c:dLbl>
              <c:idx val="7"/>
              <c:layout>
                <c:manualLayout>
                  <c:x val="0"/>
                  <c:y val="-1.9940179461615153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CF47-4817-95CB-2EB4F06C1CED}"/>
                </c:ext>
              </c:extLst>
            </c:dLbl>
            <c:dLbl>
              <c:idx val="8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CF47-4817-95CB-2EB4F06C1CE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22.65</c:v>
                </c:pt>
                <c:pt idx="1">
                  <c:v>34.39</c:v>
                </c:pt>
                <c:pt idx="2">
                  <c:v>49.819999999999993</c:v>
                </c:pt>
                <c:pt idx="3">
                  <c:v>32.08</c:v>
                </c:pt>
                <c:pt idx="4">
                  <c:v>27.22</c:v>
                </c:pt>
                <c:pt idx="5">
                  <c:v>9.0399999999999991</c:v>
                </c:pt>
                <c:pt idx="6">
                  <c:v>13.509999999999998</c:v>
                </c:pt>
                <c:pt idx="7">
                  <c:v>10.700000000000003</c:v>
                </c:pt>
                <c:pt idx="8">
                  <c:v>40.009999999999991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F47-4817-95CB-2EB4F06C1CED}"/>
            </c:ext>
          </c:extLst>
        </c:ser>
        <c:ser>
          <c:idx val="2"/>
          <c:order val="2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CF47-4817-95CB-2EB4F06C1CED}"/>
                </c:ext>
              </c:extLst>
            </c:dLbl>
            <c:dLbl>
              <c:idx val="1"/>
              <c:layout>
                <c:manualLayout>
                  <c:x val="0"/>
                  <c:y val="-1.9940179461615153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CF47-4817-95CB-2EB4F06C1CED}"/>
                </c:ext>
              </c:extLst>
            </c:dLbl>
            <c:dLbl>
              <c:idx val="3"/>
              <c:layout>
                <c:manualLayout>
                  <c:x val="0"/>
                  <c:y val="-1.9940179461615153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CF47-4817-95CB-2EB4F06C1CED}"/>
                </c:ext>
              </c:extLst>
            </c:dLbl>
            <c:dLbl>
              <c:idx val="4"/>
              <c:layout>
                <c:manualLayout>
                  <c:x val="0"/>
                  <c:y val="-1.9940179461615153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7-CF47-4817-95CB-2EB4F06C1CED}"/>
                </c:ext>
              </c:extLst>
            </c:dLbl>
            <c:dLbl>
              <c:idx val="5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8-CF47-4817-95CB-2EB4F06C1CED}"/>
                </c:ext>
              </c:extLst>
            </c:dLbl>
            <c:dLbl>
              <c:idx val="6"/>
              <c:layout>
                <c:manualLayout>
                  <c:x val="0"/>
                  <c:y val="-1.9940179461615153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9-CF47-4817-95CB-2EB4F06C1CED}"/>
                </c:ext>
              </c:extLst>
            </c:dLbl>
            <c:dLbl>
              <c:idx val="7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A-CF47-4817-95CB-2EB4F06C1CED}"/>
                </c:ext>
              </c:extLst>
            </c:dLbl>
            <c:dLbl>
              <c:idx val="8"/>
              <c:layout>
                <c:manualLayout>
                  <c:x val="0"/>
                  <c:y val="-9.9700897308075765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B-CF47-4817-95CB-2EB4F06C1CE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Sheet1!$A$3:$I$3</c:f>
              <c:numCache>
                <c:formatCode>General</c:formatCode>
                <c:ptCount val="9"/>
                <c:pt idx="0">
                  <c:v>9.89</c:v>
                </c:pt>
                <c:pt idx="1">
                  <c:v>5.3799999999999955</c:v>
                </c:pt>
                <c:pt idx="2">
                  <c:v>3.2800000000000011</c:v>
                </c:pt>
                <c:pt idx="3">
                  <c:v>4.3800000000000026</c:v>
                </c:pt>
                <c:pt idx="4">
                  <c:v>7.3900000000000006</c:v>
                </c:pt>
                <c:pt idx="5">
                  <c:v>5.1600000000000037</c:v>
                </c:pt>
                <c:pt idx="6">
                  <c:v>12.36</c:v>
                </c:pt>
                <c:pt idx="7">
                  <c:v>17.36</c:v>
                </c:pt>
                <c:pt idx="8">
                  <c:v>4.5900000000000034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CF47-4817-95CB-2EB4F06C1C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38220656"/>
        <c:axId val="1"/>
      </c:barChart>
      <c:catAx>
        <c:axId val="63822065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5.6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3822065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790314270994334E-2"/>
          <c:y val="7.0333633904418394E-2"/>
          <c:w val="0.94641937145801136"/>
          <c:h val="0.8593327321911632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0171325518485117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1746-4852-B5BB-031FB10A760C}"/>
                </c:ext>
              </c:extLst>
            </c:dLbl>
            <c:dLbl>
              <c:idx val="1"/>
              <c:layout>
                <c:manualLayout>
                  <c:x val="0"/>
                  <c:y val="-9.0171325518485117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1746-4852-B5BB-031FB10A760C}"/>
                </c:ext>
              </c:extLst>
            </c:dLbl>
            <c:dLbl>
              <c:idx val="2"/>
              <c:layout>
                <c:manualLayout>
                  <c:x val="0"/>
                  <c:y val="-9.0171325518485117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1746-4852-B5BB-031FB10A760C}"/>
                </c:ext>
              </c:extLst>
            </c:dLbl>
            <c:dLbl>
              <c:idx val="3"/>
              <c:layout>
                <c:manualLayout>
                  <c:x val="0"/>
                  <c:y val="-9.0171325518485117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1746-4852-B5BB-031FB10A760C}"/>
                </c:ext>
              </c:extLst>
            </c:dLbl>
            <c:dLbl>
              <c:idx val="4"/>
              <c:layout>
                <c:manualLayout>
                  <c:x val="0"/>
                  <c:y val="-1.8034265103697023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1746-4852-B5BB-031FB10A760C}"/>
                </c:ext>
              </c:extLst>
            </c:dLbl>
            <c:dLbl>
              <c:idx val="5"/>
              <c:layout>
                <c:manualLayout>
                  <c:x val="0"/>
                  <c:y val="-1.8034265103697023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1746-4852-B5BB-031FB10A760C}"/>
                </c:ext>
              </c:extLst>
            </c:dLbl>
            <c:dLbl>
              <c:idx val="6"/>
              <c:layout>
                <c:manualLayout>
                  <c:x val="0"/>
                  <c:y val="-9.0171325518485117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1746-4852-B5BB-031FB10A760C}"/>
                </c:ext>
              </c:extLst>
            </c:dLbl>
            <c:dLbl>
              <c:idx val="7"/>
              <c:layout>
                <c:manualLayout>
                  <c:x val="0"/>
                  <c:y val="-9.0171325518485117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1746-4852-B5BB-031FB10A760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27993</c:v>
                </c:pt>
                <c:pt idx="1">
                  <c:v>28250</c:v>
                </c:pt>
                <c:pt idx="2">
                  <c:v>27908</c:v>
                </c:pt>
                <c:pt idx="3">
                  <c:v>28839</c:v>
                </c:pt>
                <c:pt idx="4">
                  <c:v>30256</c:v>
                </c:pt>
                <c:pt idx="5">
                  <c:v>30256</c:v>
                </c:pt>
                <c:pt idx="6">
                  <c:v>34536</c:v>
                </c:pt>
                <c:pt idx="7">
                  <c:v>38080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46-4852-B5BB-031FB10A760C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5"/>
              <c:layout>
                <c:manualLayout>
                  <c:x val="0"/>
                  <c:y val="-9.0171325518485117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1746-4852-B5BB-031FB10A760C}"/>
                </c:ext>
              </c:extLst>
            </c:dLbl>
            <c:dLbl>
              <c:idx val="6"/>
              <c:layout>
                <c:manualLayout>
                  <c:x val="0"/>
                  <c:y val="-9.0171325518485117E-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1746-4852-B5BB-031FB10A760C}"/>
                </c:ext>
              </c:extLst>
            </c:dLbl>
            <c:dLbl>
              <c:idx val="7"/>
              <c:layout>
                <c:manualLayout>
                  <c:x val="0"/>
                  <c:y val="-1.8034265103697023E-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1746-4852-B5BB-031FB10A760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Sheet1!$A$2:$H$2</c:f>
              <c:numCache>
                <c:formatCode>General</c:formatCode>
                <c:ptCount val="8"/>
                <c:pt idx="5">
                  <c:v>4180</c:v>
                </c:pt>
                <c:pt idx="6">
                  <c:v>3444</c:v>
                </c:pt>
                <c:pt idx="7">
                  <c:v>3077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746-4852-B5BB-031FB10A7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30292080"/>
        <c:axId val="1"/>
      </c:barChart>
      <c:catAx>
        <c:axId val="630292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115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3029208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02290180570367"/>
          <c:y val="0.13933095226253256"/>
          <c:w val="0.26398538413971684"/>
          <c:h val="0.5678329612070066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Shareholding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97-41B2-A9FD-5633D8F7E3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197-41B2-A9FD-5633D8F7E3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197-41B2-A9FD-5633D8F7E3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E197-41B2-A9FD-5633D8F7E3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197-41B2-A9FD-5633D8F7E3C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197-41B2-A9FD-5633D8F7E3C7}"/>
              </c:ext>
            </c:extLst>
          </c:dPt>
          <c:dLbls>
            <c:dLbl>
              <c:idx val="0"/>
              <c:layout>
                <c:manualLayout>
                  <c:x val="0.12374581939799331"/>
                  <c:y val="-6.269826758346406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197-41B2-A9FD-5633D8F7E3C7}"/>
                </c:ext>
              </c:extLst>
            </c:dLbl>
            <c:dLbl>
              <c:idx val="1"/>
              <c:layout>
                <c:manualLayout>
                  <c:x val="0.11705685618729098"/>
                  <c:y val="5.47191201854848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197-41B2-A9FD-5633D8F7E3C7}"/>
                </c:ext>
              </c:extLst>
            </c:dLbl>
            <c:dLbl>
              <c:idx val="2"/>
              <c:layout>
                <c:manualLayout>
                  <c:x val="-0.19063545150501673"/>
                  <c:y val="-1.3679780046371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197-41B2-A9FD-5633D8F7E3C7}"/>
                </c:ext>
              </c:extLst>
            </c:dLbl>
            <c:dLbl>
              <c:idx val="3"/>
              <c:layout>
                <c:manualLayout>
                  <c:x val="-0.1672240802675585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197-41B2-A9FD-5633D8F7E3C7}"/>
                </c:ext>
              </c:extLst>
            </c:dLbl>
            <c:dLbl>
              <c:idx val="4"/>
              <c:layout>
                <c:manualLayout>
                  <c:x val="-0.1939799331103679"/>
                  <c:y val="-4.10393401391136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197-41B2-A9FD-5633D8F7E3C7}"/>
                </c:ext>
              </c:extLst>
            </c:dLbl>
            <c:dLbl>
              <c:idx val="5"/>
              <c:layout>
                <c:manualLayout>
                  <c:x val="1.0033444816053512E-2"/>
                  <c:y val="-9.5758460324598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197-41B2-A9FD-5633D8F7E3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Promoters</c:v>
                </c:pt>
                <c:pt idx="1">
                  <c:v>ICICI Ventures</c:v>
                </c:pt>
                <c:pt idx="2">
                  <c:v>DII</c:v>
                </c:pt>
                <c:pt idx="3">
                  <c:v>FII</c:v>
                </c:pt>
                <c:pt idx="4">
                  <c:v>Retail Pre IPO</c:v>
                </c:pt>
                <c:pt idx="5">
                  <c:v>Retail &amp; Others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 formatCode="0.00%">
                  <c:v>0.38800000000000001</c:v>
                </c:pt>
                <c:pt idx="1">
                  <c:v>0.01</c:v>
                </c:pt>
                <c:pt idx="2" formatCode="0.00%">
                  <c:v>0.316</c:v>
                </c:pt>
                <c:pt idx="3" formatCode="0.00%">
                  <c:v>0.17699999999999999</c:v>
                </c:pt>
                <c:pt idx="4" formatCode="0.00%">
                  <c:v>7.1999999999999995E-2</c:v>
                </c:pt>
                <c:pt idx="5" formatCode="0.00%">
                  <c:v>3.7999999999999999E-2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97-41B2-A9FD-5633D8F7E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FY16</c:v>
                </c:pt>
                <c:pt idx="1">
                  <c:v>FY17</c:v>
                </c:pt>
                <c:pt idx="2">
                  <c:v>FY18</c:v>
                </c:pt>
                <c:pt idx="3">
                  <c:v>FY19</c:v>
                </c:pt>
                <c:pt idx="4">
                  <c:v>FY20</c:v>
                </c:pt>
                <c:pt idx="5">
                  <c:v>FY21</c:v>
                </c:pt>
                <c:pt idx="6">
                  <c:v>FY22</c:v>
                </c:pt>
                <c:pt idx="7">
                  <c:v>FY23</c:v>
                </c:pt>
                <c:pt idx="8">
                  <c:v>FY24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512</c:v>
                </c:pt>
                <c:pt idx="1">
                  <c:v>567</c:v>
                </c:pt>
                <c:pt idx="2">
                  <c:v>664</c:v>
                </c:pt>
                <c:pt idx="3">
                  <c:v>918</c:v>
                </c:pt>
                <c:pt idx="4">
                  <c:v>1123</c:v>
                </c:pt>
                <c:pt idx="5">
                  <c:v>1330</c:v>
                </c:pt>
                <c:pt idx="6">
                  <c:v>1651</c:v>
                </c:pt>
                <c:pt idx="7">
                  <c:v>2198</c:v>
                </c:pt>
                <c:pt idx="8">
                  <c:v>2498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4-449F-8F83-08C531250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808272"/>
        <c:axId val="680804912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OPM%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FY16</c:v>
                </c:pt>
                <c:pt idx="1">
                  <c:v>FY17</c:v>
                </c:pt>
                <c:pt idx="2">
                  <c:v>FY18</c:v>
                </c:pt>
                <c:pt idx="3">
                  <c:v>FY19</c:v>
                </c:pt>
                <c:pt idx="4">
                  <c:v>FY20</c:v>
                </c:pt>
                <c:pt idx="5">
                  <c:v>FY21</c:v>
                </c:pt>
                <c:pt idx="6">
                  <c:v>FY22</c:v>
                </c:pt>
                <c:pt idx="7">
                  <c:v>FY23</c:v>
                </c:pt>
                <c:pt idx="8">
                  <c:v>FY24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21</c:v>
                </c:pt>
                <c:pt idx="1">
                  <c:v>21</c:v>
                </c:pt>
                <c:pt idx="2">
                  <c:v>11</c:v>
                </c:pt>
                <c:pt idx="3">
                  <c:v>9</c:v>
                </c:pt>
                <c:pt idx="4">
                  <c:v>22</c:v>
                </c:pt>
                <c:pt idx="5">
                  <c:v>28</c:v>
                </c:pt>
                <c:pt idx="6">
                  <c:v>32</c:v>
                </c:pt>
                <c:pt idx="7">
                  <c:v>28</c:v>
                </c:pt>
                <c:pt idx="8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84-449F-8F83-08C5312507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PBT%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FY16</c:v>
                </c:pt>
                <c:pt idx="1">
                  <c:v>FY17</c:v>
                </c:pt>
                <c:pt idx="2">
                  <c:v>FY18</c:v>
                </c:pt>
                <c:pt idx="3">
                  <c:v>FY19</c:v>
                </c:pt>
                <c:pt idx="4">
                  <c:v>FY20</c:v>
                </c:pt>
                <c:pt idx="5">
                  <c:v>FY21</c:v>
                </c:pt>
                <c:pt idx="6">
                  <c:v>FY22</c:v>
                </c:pt>
                <c:pt idx="7">
                  <c:v>FY23</c:v>
                </c:pt>
                <c:pt idx="8">
                  <c:v>FY24</c:v>
                </c:pt>
              </c:strCache>
            </c:strRef>
          </c:cat>
          <c:val>
            <c:numRef>
              <c:f>Sheet1!$D$2:$D$10</c:f>
              <c:numCache>
                <c:formatCode>0</c:formatCode>
                <c:ptCount val="9"/>
                <c:pt idx="0">
                  <c:v>8.0078125</c:v>
                </c:pt>
                <c:pt idx="1">
                  <c:v>9.3474426807760143</c:v>
                </c:pt>
                <c:pt idx="2">
                  <c:v>-3.0120481927710845</c:v>
                </c:pt>
                <c:pt idx="3">
                  <c:v>-1.6339869281045754</c:v>
                </c:pt>
                <c:pt idx="4">
                  <c:v>12.555654496883347</c:v>
                </c:pt>
                <c:pt idx="5">
                  <c:v>20.977443609022554</c:v>
                </c:pt>
                <c:pt idx="6">
                  <c:v>27.680193821926107</c:v>
                </c:pt>
                <c:pt idx="7">
                  <c:v>22.065514103730663</c:v>
                </c:pt>
                <c:pt idx="8">
                  <c:v>18.414731785428344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84-449F-8F83-08C531250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796272"/>
        <c:axId val="680799632"/>
      </c:lineChart>
      <c:catAx>
        <c:axId val="68080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04912"/>
        <c:crosses val="autoZero"/>
        <c:auto val="1"/>
        <c:lblAlgn val="ctr"/>
        <c:lblOffset val="100"/>
        <c:noMultiLvlLbl val="0"/>
      </c:catAx>
      <c:valAx>
        <c:axId val="6808049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08272"/>
        <c:crosses val="autoZero"/>
        <c:crossBetween val="between"/>
      </c:valAx>
      <c:valAx>
        <c:axId val="6807996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796272"/>
        <c:crosses val="max"/>
        <c:crossBetween val="between"/>
      </c:valAx>
      <c:catAx>
        <c:axId val="680796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07996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899287894201424E-2"/>
          <c:y val="0.19424460431654678"/>
          <c:w val="0.89420142421159721"/>
          <c:h val="0.6748201438848920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0503597122302156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B1B0-4D43-B7CA-D1EC2B0A9997}"/>
                </c:ext>
              </c:extLst>
            </c:dLbl>
            <c:dLbl>
              <c:idx val="1"/>
              <c:layout>
                <c:manualLayout>
                  <c:x val="0"/>
                  <c:y val="-0.37697841726618703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B1B0-4D43-B7CA-D1EC2B0A9997}"/>
                </c:ext>
              </c:extLst>
            </c:dLbl>
            <c:dLbl>
              <c:idx val="2"/>
              <c:layout>
                <c:manualLayout>
                  <c:x val="0"/>
                  <c:y val="-0.40143884892086329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B1B0-4D43-B7CA-D1EC2B0A99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137</c:v>
                </c:pt>
                <c:pt idx="1">
                  <c:v>177</c:v>
                </c:pt>
                <c:pt idx="2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B0-4D43-B7CA-D1EC2B0A9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89118528"/>
        <c:axId val="1"/>
      </c:barChart>
      <c:catAx>
        <c:axId val="11891185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9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8911852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899287894201424E-2"/>
          <c:y val="0.15022761760242792"/>
          <c:w val="0.89420142421159721"/>
          <c:h val="0.711684370257966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1"/>
              <c:layout>
                <c:manualLayout>
                  <c:x val="0"/>
                  <c:y val="-0.38694992412746587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2F30-44CA-AACA-71DEE0CE529C}"/>
                </c:ext>
              </c:extLst>
            </c:dLbl>
            <c:dLbl>
              <c:idx val="2"/>
              <c:layout>
                <c:manualLayout>
                  <c:x val="0"/>
                  <c:y val="-0.39605462822458271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2F30-44CA-AACA-71DEE0CE529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58.5</c:v>
                </c:pt>
                <c:pt idx="1">
                  <c:v>52.6</c:v>
                </c:pt>
                <c:pt idx="2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30-44CA-AACA-71DEE0CE5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7264383"/>
        <c:axId val="1"/>
      </c:barChart>
      <c:catAx>
        <c:axId val="108726438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8.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726438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686567164179099E-2"/>
          <c:y val="0.19424460431654678"/>
          <c:w val="0.87462686567164183"/>
          <c:h val="0.6748201438848920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7625899280575539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96F-4DE2-880A-CDBED1A99878}"/>
                </c:ext>
              </c:extLst>
            </c:dLbl>
            <c:dLbl>
              <c:idx val="1"/>
              <c:layout>
                <c:manualLayout>
                  <c:x val="0"/>
                  <c:y val="-0.36978417266187052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96F-4DE2-880A-CDBED1A99878}"/>
                </c:ext>
              </c:extLst>
            </c:dLbl>
            <c:dLbl>
              <c:idx val="2"/>
              <c:layout>
                <c:manualLayout>
                  <c:x val="0"/>
                  <c:y val="-0.40143884892086329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96F-4DE2-880A-CDBED1A9987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1014</c:v>
                </c:pt>
                <c:pt idx="1">
                  <c:v>1462</c:v>
                </c:pt>
                <c:pt idx="2">
                  <c:v>1608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6F-4DE2-880A-CDBED1A99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81172784"/>
        <c:axId val="1"/>
      </c:barChart>
      <c:catAx>
        <c:axId val="98117278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60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811727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899287894201424E-2"/>
          <c:y val="0.19424460431654678"/>
          <c:w val="0.89420142421159721"/>
          <c:h val="0.6748201438848920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0143884892086329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F4DC-4D7F-B64F-EC3F957F69A9}"/>
                </c:ext>
              </c:extLst>
            </c:dLbl>
            <c:dLbl>
              <c:idx val="1"/>
              <c:layout>
                <c:manualLayout>
                  <c:x val="0"/>
                  <c:y val="-0.39136690647482014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F4DC-4D7F-B64F-EC3F957F69A9}"/>
                </c:ext>
              </c:extLst>
            </c:dLbl>
            <c:dLbl>
              <c:idx val="2"/>
              <c:layout>
                <c:manualLayout>
                  <c:x val="0"/>
                  <c:y val="-0.38129496402877699"/>
                </c:manualLayout>
              </c:layout>
              <c:numFmt formatCode="0;&quot;-&quot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F4DC-4D7F-B64F-EC3F957F69A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52.900000000000006</c:v>
                </c:pt>
                <c:pt idx="1">
                  <c:v>51.4</c:v>
                </c:pt>
                <c:pt idx="2">
                  <c:v>49.8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DC-4D7F-B64F-EC3F957F6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81193904"/>
        <c:axId val="1"/>
      </c:barChart>
      <c:catAx>
        <c:axId val="9811939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2.90000000000000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8119390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510081f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9510081f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066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510081f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9510081f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51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510081f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9510081f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08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510081f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9510081f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69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510081f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9510081f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85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870497" y="1461225"/>
            <a:ext cx="4082700" cy="18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870784" y="3444222"/>
            <a:ext cx="38877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>
            <a:off x="8869680" y="4869180"/>
            <a:ext cx="274200" cy="274200"/>
          </a:xfrm>
          <a:prstGeom prst="rect">
            <a:avLst/>
          </a:prstGeom>
          <a:solidFill>
            <a:srgbClr val="999E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869680" y="4869180"/>
            <a:ext cx="274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 1">
  <p:cSld name="Blank 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8869680" y="4869180"/>
            <a:ext cx="274200" cy="274200"/>
          </a:xfrm>
          <a:prstGeom prst="rect">
            <a:avLst/>
          </a:prstGeom>
          <a:solidFill>
            <a:srgbClr val="999E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869680" y="4869180"/>
            <a:ext cx="274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3D34059-A569-633D-199B-3A6EA5AD17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9472632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1" imgH="473" progId="TCLayout.ActiveDocument.1">
                  <p:embed/>
                </p:oleObj>
              </mc:Choice>
              <mc:Fallback>
                <p:oleObj name="think-cell Slide" r:id="rId21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50" Type="http://schemas.openxmlformats.org/officeDocument/2006/relationships/slideLayout" Target="../slideLayouts/slideLayout5.xml"/><Relationship Id="rId55" Type="http://schemas.openxmlformats.org/officeDocument/2006/relationships/chart" Target="../charts/chart1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openxmlformats.org/officeDocument/2006/relationships/image" Target="../media/image1.emf"/><Relationship Id="rId58" Type="http://schemas.openxmlformats.org/officeDocument/2006/relationships/image" Target="../media/image4.png"/><Relationship Id="rId5" Type="http://schemas.openxmlformats.org/officeDocument/2006/relationships/tags" Target="../tags/tag8.xml"/><Relationship Id="rId61" Type="http://schemas.openxmlformats.org/officeDocument/2006/relationships/image" Target="../media/image7.png"/><Relationship Id="rId19" Type="http://schemas.openxmlformats.org/officeDocument/2006/relationships/tags" Target="../tags/tag2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chart" Target="../charts/chart2.xml"/><Relationship Id="rId8" Type="http://schemas.openxmlformats.org/officeDocument/2006/relationships/tags" Target="../tags/tag11.xml"/><Relationship Id="rId51" Type="http://schemas.openxmlformats.org/officeDocument/2006/relationships/notesSlide" Target="../notesSlides/notesSlide2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59" Type="http://schemas.openxmlformats.org/officeDocument/2006/relationships/image" Target="../media/image5.png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image" Target="../media/image3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image" Target="../media/image2.png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oleObject" Target="../embeddings/oleObject3.bin"/><Relationship Id="rId60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image" Target="../media/image2.png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chart" Target="../charts/chart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9" Type="http://schemas.openxmlformats.org/officeDocument/2006/relationships/tags" Target="../tags/tag81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oleObject" Target="../embeddings/oleObject4.bin"/><Relationship Id="rId40" Type="http://schemas.openxmlformats.org/officeDocument/2006/relationships/chart" Target="../charts/chart3.xml"/><Relationship Id="rId45" Type="http://schemas.openxmlformats.org/officeDocument/2006/relationships/chart" Target="../charts/chart8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notesSlide" Target="../notesSlides/notesSlide3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chart" Target="../charts/chart7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slideLayout" Target="../slideLayouts/slideLayout5.xml"/><Relationship Id="rId43" Type="http://schemas.openxmlformats.org/officeDocument/2006/relationships/chart" Target="../charts/chart6.xml"/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image" Target="../media/image1.emf"/><Relationship Id="rId20" Type="http://schemas.openxmlformats.org/officeDocument/2006/relationships/tags" Target="../tags/tag72.xml"/><Relationship Id="rId41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1.emf"/><Relationship Id="rId10" Type="http://schemas.openxmlformats.org/officeDocument/2006/relationships/image" Target="../media/image2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8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9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0.xml"/><Relationship Id="rId6" Type="http://schemas.openxmlformats.org/officeDocument/2006/relationships/image" Target="../media/image15.png"/><Relationship Id="rId5" Type="http://schemas.openxmlformats.org/officeDocument/2006/relationships/hyperlink" Target="https://www.linkedin.com/in/aryan-r22/" TargetMode="Externa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9D070E4-EC0A-2FC7-BB72-8D2459DCFE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9254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3" progId="TCLayout.ActiveDocument.1">
                  <p:embed/>
                </p:oleObj>
              </mc:Choice>
              <mc:Fallback>
                <p:oleObj name="think-cell Slide" r:id="rId4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Google Shape;71;p22"/>
          <p:cNvSpPr txBox="1">
            <a:spLocks noGrp="1"/>
          </p:cNvSpPr>
          <p:nvPr>
            <p:ph type="ctrTitle"/>
          </p:nvPr>
        </p:nvSpPr>
        <p:spPr>
          <a:xfrm flipH="1">
            <a:off x="317167" y="1110900"/>
            <a:ext cx="5050012" cy="18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Stock Analysis</a:t>
            </a:r>
            <a:br>
              <a:rPr lang="en-GB" dirty="0"/>
            </a:br>
            <a:br>
              <a:rPr lang="en-GB" sz="3600" dirty="0"/>
            </a:br>
            <a:r>
              <a:rPr lang="en-US" sz="2800" b="1" dirty="0">
                <a:solidFill>
                  <a:srgbClr val="007DB0"/>
                </a:solidFill>
                <a:latin typeface="+mn-lt"/>
              </a:rPr>
              <a:t>Krishna Institute of Medical Sciences Ltd</a:t>
            </a:r>
            <a:br>
              <a:rPr lang="en-US" sz="2800" b="1" dirty="0">
                <a:solidFill>
                  <a:srgbClr val="007DB0"/>
                </a:solidFill>
                <a:latin typeface="+mn-lt"/>
              </a:rPr>
            </a:b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(KIMS)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7DE6D0-DD50-2634-3DBC-24538D6C9544}"/>
              </a:ext>
            </a:extLst>
          </p:cNvPr>
          <p:cNvSpPr/>
          <p:nvPr/>
        </p:nvSpPr>
        <p:spPr>
          <a:xfrm>
            <a:off x="0" y="3833813"/>
            <a:ext cx="9144000" cy="13096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58CD4-BBFD-FB9A-9425-AE08AAE3D078}"/>
              </a:ext>
            </a:extLst>
          </p:cNvPr>
          <p:cNvSpPr txBox="1"/>
          <p:nvPr/>
        </p:nvSpPr>
        <p:spPr>
          <a:xfrm>
            <a:off x="703810" y="4033838"/>
            <a:ext cx="2029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Recommendation:</a:t>
            </a:r>
          </a:p>
          <a:p>
            <a:r>
              <a:rPr lang="en-IN" dirty="0">
                <a:solidFill>
                  <a:schemeClr val="bg1"/>
                </a:solidFill>
              </a:rPr>
              <a:t>Target Price:</a:t>
            </a:r>
          </a:p>
          <a:p>
            <a:r>
              <a:rPr lang="en-IN" dirty="0">
                <a:solidFill>
                  <a:schemeClr val="bg1"/>
                </a:solidFill>
              </a:rPr>
              <a:t>Current Market Price:</a:t>
            </a:r>
          </a:p>
          <a:p>
            <a:r>
              <a:rPr lang="en-IN" dirty="0">
                <a:solidFill>
                  <a:schemeClr val="bg1"/>
                </a:solidFill>
              </a:rPr>
              <a:t>Upside Potential: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80ED7-14CF-09BA-A555-2C03A84DD193}"/>
              </a:ext>
            </a:extLst>
          </p:cNvPr>
          <p:cNvSpPr txBox="1"/>
          <p:nvPr/>
        </p:nvSpPr>
        <p:spPr>
          <a:xfrm>
            <a:off x="2842173" y="4052890"/>
            <a:ext cx="2029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BUY</a:t>
            </a:r>
          </a:p>
          <a:p>
            <a:r>
              <a:rPr lang="en-IN" dirty="0">
                <a:solidFill>
                  <a:schemeClr val="bg1"/>
                </a:solidFill>
              </a:rPr>
              <a:t>INR 658</a:t>
            </a:r>
          </a:p>
          <a:p>
            <a:r>
              <a:rPr lang="en-IN" dirty="0">
                <a:solidFill>
                  <a:schemeClr val="bg1"/>
                </a:solidFill>
              </a:rPr>
              <a:t>INR 552</a:t>
            </a:r>
          </a:p>
          <a:p>
            <a:r>
              <a:rPr lang="en-IN" dirty="0">
                <a:solidFill>
                  <a:srgbClr val="92D050"/>
                </a:solidFill>
              </a:rPr>
              <a:t>17%</a:t>
            </a:r>
          </a:p>
        </p:txBody>
      </p:sp>
      <p:pic>
        <p:nvPicPr>
          <p:cNvPr id="6" name="Picture 5" descr="A logo with blue and red letters&#10;&#10;Description automatically generated">
            <a:extLst>
              <a:ext uri="{FF2B5EF4-FFF2-40B4-BE49-F238E27FC236}">
                <a16:creationId xmlns:a16="http://schemas.microsoft.com/office/drawing/2014/main" id="{F07B1D61-E899-3E7F-EC0D-051E80604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070" y="1110900"/>
            <a:ext cx="3882501" cy="17322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C9836B9-73EB-E5F1-DE87-0E9C2F784F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6379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471" imgH="473" progId="TCLayout.ActiveDocument.1">
                  <p:embed/>
                </p:oleObj>
              </mc:Choice>
              <mc:Fallback>
                <p:oleObj name="think-cell Slide" r:id="rId52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19" name="Picture 1118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ADE134AC-6CED-CF4A-F64F-C6A87EF78C26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159433" y="3088673"/>
            <a:ext cx="2948363" cy="1769018"/>
          </a:xfrm>
          <a:prstGeom prst="rect">
            <a:avLst/>
          </a:prstGeom>
        </p:spPr>
      </p:pic>
      <p:sp>
        <p:nvSpPr>
          <p:cNvPr id="196" name="Google Shape;196;p23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53150" y="57599"/>
            <a:ext cx="82377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Industry Overview</a:t>
            </a:r>
            <a:endParaRPr dirty="0"/>
          </a:p>
        </p:txBody>
      </p:sp>
      <p:graphicFrame>
        <p:nvGraphicFramePr>
          <p:cNvPr id="1028" name="Chart 1027">
            <a:extLst>
              <a:ext uri="{FF2B5EF4-FFF2-40B4-BE49-F238E27FC236}">
                <a16:creationId xmlns:a16="http://schemas.microsoft.com/office/drawing/2014/main" id="{DA824F30-1C88-E554-1364-746B4311108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1390012"/>
              </p:ext>
            </p:extLst>
          </p:nvPr>
        </p:nvGraphicFramePr>
        <p:xfrm>
          <a:off x="74613" y="928688"/>
          <a:ext cx="2998787" cy="1592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sp>
        <p:nvSpPr>
          <p:cNvPr id="383" name="Google Shape;7;p1">
            <a:extLst>
              <a:ext uri="{FF2B5EF4-FFF2-40B4-BE49-F238E27FC236}">
                <a16:creationId xmlns:a16="http://schemas.microsoft.com/office/drawing/2014/main" id="{8F1F777A-BD81-03E8-3A30-37277B5FF3B6}"/>
              </a:ext>
            </a:extLst>
          </p:cNvPr>
          <p:cNvSpPr txBox="1"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204788" y="2422525"/>
            <a:ext cx="2206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11CC96B-90EC-48D8-A8F3-7BA712227E7B}" type="datetime'''''''''''''''''B''''''''''''r''''a''''''''zi''''''''''''l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Brazil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5" name="Google Shape;7;p1">
            <a:extLst>
              <a:ext uri="{FF2B5EF4-FFF2-40B4-BE49-F238E27FC236}">
                <a16:creationId xmlns:a16="http://schemas.microsoft.com/office/drawing/2014/main" id="{67A66EFB-3225-B3F1-06BB-F8A9A69120F7}"/>
              </a:ext>
            </a:extLst>
          </p:cNvPr>
          <p:cNvSpPr txBox="1"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17524" y="2422525"/>
            <a:ext cx="223838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19C73E2-DF74-46A7-AA29-CCE037861E8D}" type="datetime'''C''''''h''i''n''''''''''''''''a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China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0" name="Google Shape;7;p1">
            <a:extLst>
              <a:ext uri="{FF2B5EF4-FFF2-40B4-BE49-F238E27FC236}">
                <a16:creationId xmlns:a16="http://schemas.microsoft.com/office/drawing/2014/main" id="{30245124-A049-77B3-3855-D2963FE98F75}"/>
              </a:ext>
            </a:extLst>
          </p:cNvPr>
          <p:cNvSpPr txBox="1"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917575" y="1504950"/>
            <a:ext cx="53975" cy="682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spcFirstLastPara="1" vert="horz" wrap="none" lIns="9525" tIns="0" rIns="95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9293196-C482-4759-9BD2-8330FAC5022F}" type="datetime'3'''''''''''''''''''''">
              <a:rPr lang="en-IN" altLang="en-US" sz="5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sz="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8" name="Google Shape;7;p1">
            <a:extLst>
              <a:ext uri="{FF2B5EF4-FFF2-40B4-BE49-F238E27FC236}">
                <a16:creationId xmlns:a16="http://schemas.microsoft.com/office/drawing/2014/main" id="{80D90238-871A-E241-8BCC-5F08331548B3}"/>
              </a:ext>
            </a:extLst>
          </p:cNvPr>
          <p:cNvSpPr txBox="1"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50900" y="2422525"/>
            <a:ext cx="18891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A976722-5CFD-4301-9C00-0A7B469249FC}" type="datetime'''''''''''''''''''I''''n''d''''''i''''a''''''''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India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1" name="Google Shape;7;p1">
            <a:extLst>
              <a:ext uri="{FF2B5EF4-FFF2-40B4-BE49-F238E27FC236}">
                <a16:creationId xmlns:a16="http://schemas.microsoft.com/office/drawing/2014/main" id="{3E0BA8A9-40DD-EEDB-BB88-91075D4481E4}"/>
              </a:ext>
            </a:extLst>
          </p:cNvPr>
          <p:cNvSpPr txBox="1"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93787" y="2422525"/>
            <a:ext cx="331788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6060688-2DC1-40C0-BF0B-F545E2614053}" type="datetime'''''''Ma''''l''a''''y''s''''''''i''''''''''''a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Malaysia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4" name="Google Shape;7;p1">
            <a:extLst>
              <a:ext uri="{FF2B5EF4-FFF2-40B4-BE49-F238E27FC236}">
                <a16:creationId xmlns:a16="http://schemas.microsoft.com/office/drawing/2014/main" id="{2A66293F-EC12-8F0A-CA59-64C5DB06DD8D}"/>
              </a:ext>
            </a:extLst>
          </p:cNvPr>
          <p:cNvSpPr txBox="1"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441450" y="2422525"/>
            <a:ext cx="2635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EC47EC8-A2B8-4D5A-8177-30FB7632870A}" type="datetime'''''''R''''''''''''''u''''s''''si''''''''''''''''''''''''a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Russia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7" name="Google Shape;7;p1">
            <a:extLst>
              <a:ext uri="{FF2B5EF4-FFF2-40B4-BE49-F238E27FC236}">
                <a16:creationId xmlns:a16="http://schemas.microsoft.com/office/drawing/2014/main" id="{9EADDE60-171F-C756-9B59-808D3FF8D1AE}"/>
              </a:ext>
            </a:extLst>
          </p:cNvPr>
          <p:cNvSpPr txBox="1"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727199" y="2422525"/>
            <a:ext cx="3238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B171EB4C-82C5-4E85-A21F-7F84F0AEDB05}" type="datetime'''Tha''''''''i''''''''''lan''d''''''''''''''''''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Thailand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0" name="Google Shape;7;p1">
            <a:extLst>
              <a:ext uri="{FF2B5EF4-FFF2-40B4-BE49-F238E27FC236}">
                <a16:creationId xmlns:a16="http://schemas.microsoft.com/office/drawing/2014/main" id="{CFFCCDF8-EB9A-A7BB-9D61-9729F5BE02B2}"/>
              </a:ext>
            </a:extLst>
          </p:cNvPr>
          <p:cNvSpPr txBox="1"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141538" y="2422525"/>
            <a:ext cx="1238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6C981E8-F6B0-4350-AE6F-EF0380C2CB28}" type="datetime'''''''''''''''''''''U''''''''''''K''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UK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5" name="Google Shape;7;p1">
            <a:extLst>
              <a:ext uri="{FF2B5EF4-FFF2-40B4-BE49-F238E27FC236}">
                <a16:creationId xmlns:a16="http://schemas.microsoft.com/office/drawing/2014/main" id="{B9260EE8-C74B-F223-B62F-038F0E0ADB8A}"/>
              </a:ext>
            </a:extLst>
          </p:cNvPr>
          <p:cNvSpPr txBox="1"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430463" y="2422525"/>
            <a:ext cx="1746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B853286B-926A-43A5-BEB6-1AE219F21503}" type="datetime'''''''''''''''''''''U''''''''''''''''''''''''''S''''''''A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USA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8" name="Google Shape;7;p1">
            <a:extLst>
              <a:ext uri="{FF2B5EF4-FFF2-40B4-BE49-F238E27FC236}">
                <a16:creationId xmlns:a16="http://schemas.microsoft.com/office/drawing/2014/main" id="{3B38C5E0-21CC-0321-75FE-2444D0C8A26B}"/>
              </a:ext>
            </a:extLst>
          </p:cNvPr>
          <p:cNvSpPr txBox="1"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679700" y="2422525"/>
            <a:ext cx="3095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F402A93-25E7-44E3-9680-F0810F70AA4C}" type="datetime'''Vi''''e''''''''''''''''t''''''n''''''''''a''''''m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Vietnam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C37F589A-8A74-861A-1EE8-743BBF535D4A}"/>
              </a:ext>
            </a:extLst>
          </p:cNvPr>
          <p:cNvSpPr/>
          <p:nvPr/>
        </p:nvSpPr>
        <p:spPr>
          <a:xfrm>
            <a:off x="222250" y="741363"/>
            <a:ext cx="166688" cy="9525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071ADB2F-078F-7119-5A21-F683F99A22AD}"/>
              </a:ext>
            </a:extLst>
          </p:cNvPr>
          <p:cNvSpPr/>
          <p:nvPr/>
        </p:nvSpPr>
        <p:spPr>
          <a:xfrm>
            <a:off x="222250" y="881063"/>
            <a:ext cx="166688" cy="9525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27304C93-3E7C-D4E8-3529-65A2CE693E3A}"/>
              </a:ext>
            </a:extLst>
          </p:cNvPr>
          <p:cNvSpPr/>
          <p:nvPr/>
        </p:nvSpPr>
        <p:spPr>
          <a:xfrm>
            <a:off x="531813" y="744538"/>
            <a:ext cx="166688" cy="9525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5406384A-AD1D-7F8B-7111-805E384235DF}"/>
              </a:ext>
            </a:extLst>
          </p:cNvPr>
          <p:cNvSpPr/>
          <p:nvPr/>
        </p:nvSpPr>
        <p:spPr>
          <a:xfrm>
            <a:off x="531813" y="884238"/>
            <a:ext cx="166688" cy="9525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73357159-B230-65AC-0D1A-D3502ADFCF5C}"/>
              </a:ext>
            </a:extLst>
          </p:cNvPr>
          <p:cNvSpPr/>
          <p:nvPr/>
        </p:nvSpPr>
        <p:spPr>
          <a:xfrm>
            <a:off x="865188" y="741363"/>
            <a:ext cx="166688" cy="9525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F0E194D4-B960-1EFD-3BB8-D0E48D86A510}"/>
              </a:ext>
            </a:extLst>
          </p:cNvPr>
          <p:cNvSpPr/>
          <p:nvPr/>
        </p:nvSpPr>
        <p:spPr>
          <a:xfrm>
            <a:off x="865188" y="881063"/>
            <a:ext cx="166688" cy="9525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ED55C5F4-7969-EB9B-F57F-90B059B32642}"/>
              </a:ext>
            </a:extLst>
          </p:cNvPr>
          <p:cNvSpPr/>
          <p:nvPr/>
        </p:nvSpPr>
        <p:spPr>
          <a:xfrm>
            <a:off x="1174750" y="741363"/>
            <a:ext cx="166688" cy="9525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80A5421D-7C86-0BDD-DCAD-2901BE3B865F}"/>
              </a:ext>
            </a:extLst>
          </p:cNvPr>
          <p:cNvSpPr/>
          <p:nvPr/>
        </p:nvSpPr>
        <p:spPr>
          <a:xfrm>
            <a:off x="1174750" y="881063"/>
            <a:ext cx="166688" cy="9525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E3D01A8E-ED9C-DF88-483B-B682A74E9076}"/>
              </a:ext>
            </a:extLst>
          </p:cNvPr>
          <p:cNvSpPr/>
          <p:nvPr/>
        </p:nvSpPr>
        <p:spPr>
          <a:xfrm>
            <a:off x="1484313" y="741363"/>
            <a:ext cx="166688" cy="9525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2D84AB04-5D37-1317-E233-A1B3F033924A}"/>
              </a:ext>
            </a:extLst>
          </p:cNvPr>
          <p:cNvSpPr/>
          <p:nvPr/>
        </p:nvSpPr>
        <p:spPr>
          <a:xfrm>
            <a:off x="1484313" y="881063"/>
            <a:ext cx="166688" cy="9525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46528988-349A-EB13-D5B5-4DE15D27A8EA}"/>
              </a:ext>
            </a:extLst>
          </p:cNvPr>
          <p:cNvSpPr/>
          <p:nvPr/>
        </p:nvSpPr>
        <p:spPr>
          <a:xfrm>
            <a:off x="1793875" y="741363"/>
            <a:ext cx="166688" cy="9525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EAF1E493-3CBE-1571-A7F2-E0C4989F7134}"/>
              </a:ext>
            </a:extLst>
          </p:cNvPr>
          <p:cNvSpPr/>
          <p:nvPr/>
        </p:nvSpPr>
        <p:spPr>
          <a:xfrm>
            <a:off x="1793875" y="881063"/>
            <a:ext cx="166688" cy="9525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B4FF4D8B-100B-09D0-CB73-F1273B56465E}"/>
              </a:ext>
            </a:extLst>
          </p:cNvPr>
          <p:cNvSpPr/>
          <p:nvPr/>
        </p:nvSpPr>
        <p:spPr>
          <a:xfrm>
            <a:off x="2127250" y="741363"/>
            <a:ext cx="166688" cy="9525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F2830987-3DAC-C8BF-2D1C-E2633D9B5041}"/>
              </a:ext>
            </a:extLst>
          </p:cNvPr>
          <p:cNvSpPr/>
          <p:nvPr/>
        </p:nvSpPr>
        <p:spPr>
          <a:xfrm>
            <a:off x="2127250" y="881063"/>
            <a:ext cx="166688" cy="9525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D6552540-B567-429C-4A6C-A8896DBCC499}"/>
              </a:ext>
            </a:extLst>
          </p:cNvPr>
          <p:cNvSpPr/>
          <p:nvPr/>
        </p:nvSpPr>
        <p:spPr>
          <a:xfrm>
            <a:off x="2436813" y="741363"/>
            <a:ext cx="166688" cy="9525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75C9A732-7711-80AF-6090-97E820926DE2}"/>
              </a:ext>
            </a:extLst>
          </p:cNvPr>
          <p:cNvSpPr/>
          <p:nvPr/>
        </p:nvSpPr>
        <p:spPr>
          <a:xfrm>
            <a:off x="2436813" y="881063"/>
            <a:ext cx="166688" cy="9525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4E07B5AC-B99B-2D2C-E370-4BEAD5033A61}"/>
              </a:ext>
            </a:extLst>
          </p:cNvPr>
          <p:cNvSpPr/>
          <p:nvPr/>
        </p:nvSpPr>
        <p:spPr>
          <a:xfrm>
            <a:off x="2713038" y="741363"/>
            <a:ext cx="166688" cy="9525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ACF69409-3024-2529-F7D3-00C0BDB68C37}"/>
              </a:ext>
            </a:extLst>
          </p:cNvPr>
          <p:cNvSpPr/>
          <p:nvPr/>
        </p:nvSpPr>
        <p:spPr>
          <a:xfrm>
            <a:off x="2713038" y="881063"/>
            <a:ext cx="166688" cy="9525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193AA47B-610D-BC90-0127-666B16642977}"/>
              </a:ext>
            </a:extLst>
          </p:cNvPr>
          <p:cNvSpPr/>
          <p:nvPr/>
        </p:nvSpPr>
        <p:spPr>
          <a:xfrm>
            <a:off x="212725" y="2565400"/>
            <a:ext cx="166688" cy="9525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52AA2A6E-7CD8-CD4A-E57F-7A1A48AEA4D3}"/>
              </a:ext>
            </a:extLst>
          </p:cNvPr>
          <p:cNvSpPr/>
          <p:nvPr/>
        </p:nvSpPr>
        <p:spPr>
          <a:xfrm>
            <a:off x="698500" y="2568575"/>
            <a:ext cx="166688" cy="9525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49EEB3C3-C2AD-651F-DC8C-C4E53327D24C}"/>
              </a:ext>
            </a:extLst>
          </p:cNvPr>
          <p:cNvSpPr/>
          <p:nvPr/>
        </p:nvSpPr>
        <p:spPr>
          <a:xfrm>
            <a:off x="1328738" y="2574925"/>
            <a:ext cx="166688" cy="95250"/>
          </a:xfrm>
          <a:prstGeom prst="rect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832F32A4-D9CA-40F7-0D90-F6AC40F8739D}"/>
              </a:ext>
            </a:extLst>
          </p:cNvPr>
          <p:cNvSpPr/>
          <p:nvPr/>
        </p:nvSpPr>
        <p:spPr>
          <a:xfrm>
            <a:off x="1819275" y="2568575"/>
            <a:ext cx="166688" cy="95250"/>
          </a:xfrm>
          <a:prstGeom prst="rect">
            <a:avLst/>
          </a:prstGeom>
          <a:solidFill>
            <a:schemeClr val="accent3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82FE3662-0453-A79F-9646-43392DD36AFD}"/>
              </a:ext>
            </a:extLst>
          </p:cNvPr>
          <p:cNvSpPr/>
          <p:nvPr/>
        </p:nvSpPr>
        <p:spPr>
          <a:xfrm>
            <a:off x="2478088" y="2559050"/>
            <a:ext cx="166688" cy="111125"/>
          </a:xfrm>
          <a:prstGeom prst="rect">
            <a:avLst/>
          </a:prstGeom>
          <a:solidFill>
            <a:schemeClr val="accent5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84349E1C-4546-DFBD-7B2E-C2468C387C37}"/>
              </a:ext>
            </a:extLst>
          </p:cNvPr>
          <p:cNvSpPr txBox="1"/>
          <p:nvPr/>
        </p:nvSpPr>
        <p:spPr>
          <a:xfrm>
            <a:off x="141288" y="712788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761.3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B7060F14-B852-B5FD-8C4B-D8EBAA4997D0}"/>
              </a:ext>
            </a:extLst>
          </p:cNvPr>
          <p:cNvSpPr txBox="1"/>
          <p:nvPr/>
        </p:nvSpPr>
        <p:spPr>
          <a:xfrm>
            <a:off x="455613" y="715963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670.5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BB1CBB51-C766-4895-F09A-4BC760F14699}"/>
              </a:ext>
            </a:extLst>
          </p:cNvPr>
          <p:cNvSpPr txBox="1"/>
          <p:nvPr/>
        </p:nvSpPr>
        <p:spPr>
          <a:xfrm>
            <a:off x="785813" y="719138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74.04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FEC5417B-E8ED-01C7-EE96-B84FA03A51F5}"/>
              </a:ext>
            </a:extLst>
          </p:cNvPr>
          <p:cNvSpPr txBox="1"/>
          <p:nvPr/>
        </p:nvSpPr>
        <p:spPr>
          <a:xfrm>
            <a:off x="1120775" y="719138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487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0EC49DA3-9552-58B8-ACFE-E09A34C62CB1}"/>
              </a:ext>
            </a:extLst>
          </p:cNvPr>
          <p:cNvSpPr txBox="1"/>
          <p:nvPr/>
        </p:nvSpPr>
        <p:spPr>
          <a:xfrm>
            <a:off x="1409700" y="719138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935.7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86955A7E-F196-663B-344E-7D3F3C476166}"/>
              </a:ext>
            </a:extLst>
          </p:cNvPr>
          <p:cNvSpPr txBox="1"/>
          <p:nvPr/>
        </p:nvSpPr>
        <p:spPr>
          <a:xfrm>
            <a:off x="1716088" y="719138"/>
            <a:ext cx="346075" cy="15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364.4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0D9542E9-C6D2-8D62-4795-5E4846A1EAEE}"/>
              </a:ext>
            </a:extLst>
          </p:cNvPr>
          <p:cNvSpPr txBox="1"/>
          <p:nvPr/>
        </p:nvSpPr>
        <p:spPr>
          <a:xfrm>
            <a:off x="2065338" y="719138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5738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9EF659BF-6E30-F03B-8163-34A23A8EA18F}"/>
              </a:ext>
            </a:extLst>
          </p:cNvPr>
          <p:cNvSpPr txBox="1"/>
          <p:nvPr/>
        </p:nvSpPr>
        <p:spPr>
          <a:xfrm>
            <a:off x="2351088" y="719138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12012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93E3F27F-8414-6999-71CE-E2ADE9558C65}"/>
              </a:ext>
            </a:extLst>
          </p:cNvPr>
          <p:cNvSpPr txBox="1"/>
          <p:nvPr/>
        </p:nvSpPr>
        <p:spPr>
          <a:xfrm>
            <a:off x="2646363" y="719138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172.6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911B32EE-83C9-D9AD-B0A4-DB3A5813612C}"/>
              </a:ext>
            </a:extLst>
          </p:cNvPr>
          <p:cNvSpPr txBox="1"/>
          <p:nvPr/>
        </p:nvSpPr>
        <p:spPr>
          <a:xfrm>
            <a:off x="149225" y="855663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172.4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1C668D5E-4033-60DA-8DAE-F942A205374A}"/>
              </a:ext>
            </a:extLst>
          </p:cNvPr>
          <p:cNvSpPr txBox="1"/>
          <p:nvPr/>
        </p:nvSpPr>
        <p:spPr>
          <a:xfrm>
            <a:off x="460375" y="860425"/>
            <a:ext cx="346075" cy="15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230.6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743815C2-71E1-A5AC-7299-1EF4FA38F9A3}"/>
              </a:ext>
            </a:extLst>
          </p:cNvPr>
          <p:cNvSpPr txBox="1"/>
          <p:nvPr/>
        </p:nvSpPr>
        <p:spPr>
          <a:xfrm>
            <a:off x="790575" y="860425"/>
            <a:ext cx="346075" cy="15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36.88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9CA1AA0C-2B01-4EE3-A068-06D30CAFC5A0}"/>
              </a:ext>
            </a:extLst>
          </p:cNvPr>
          <p:cNvSpPr txBox="1"/>
          <p:nvPr/>
        </p:nvSpPr>
        <p:spPr>
          <a:xfrm>
            <a:off x="1093788" y="857250"/>
            <a:ext cx="346075" cy="15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156.2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8301C9DD-5624-1256-0C3F-00E4A0FB4BB9}"/>
              </a:ext>
            </a:extLst>
          </p:cNvPr>
          <p:cNvSpPr txBox="1"/>
          <p:nvPr/>
        </p:nvSpPr>
        <p:spPr>
          <a:xfrm>
            <a:off x="1408113" y="860425"/>
            <a:ext cx="346075" cy="15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254.7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251A6F07-3B3E-9C08-68E9-B73B02860D29}"/>
              </a:ext>
            </a:extLst>
          </p:cNvPr>
          <p:cNvSpPr txBox="1"/>
          <p:nvPr/>
        </p:nvSpPr>
        <p:spPr>
          <a:xfrm>
            <a:off x="1720850" y="857250"/>
            <a:ext cx="346075" cy="15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32.96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025A8EA9-5F7F-1153-0CB6-4E8A5FC2BD76}"/>
              </a:ext>
            </a:extLst>
          </p:cNvPr>
          <p:cNvSpPr txBox="1"/>
          <p:nvPr/>
        </p:nvSpPr>
        <p:spPr>
          <a:xfrm>
            <a:off x="2051050" y="857250"/>
            <a:ext cx="346075" cy="15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775.4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BBFFAE39-E483-CEF6-BE4D-AA2D395C5BE0}"/>
              </a:ext>
            </a:extLst>
          </p:cNvPr>
          <p:cNvSpPr txBox="1"/>
          <p:nvPr/>
        </p:nvSpPr>
        <p:spPr>
          <a:xfrm>
            <a:off x="2359025" y="860425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1285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E757189A-D969-CE1B-BE62-E2A42BFF77F1}"/>
              </a:ext>
            </a:extLst>
          </p:cNvPr>
          <p:cNvSpPr txBox="1"/>
          <p:nvPr/>
        </p:nvSpPr>
        <p:spPr>
          <a:xfrm>
            <a:off x="2646363" y="860425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69.04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A8F676A3-9594-8DE7-999C-8ADB907FAF66}"/>
              </a:ext>
            </a:extLst>
          </p:cNvPr>
          <p:cNvSpPr txBox="1"/>
          <p:nvPr/>
        </p:nvSpPr>
        <p:spPr>
          <a:xfrm>
            <a:off x="300038" y="2511425"/>
            <a:ext cx="454025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" dirty="0"/>
              <a:t>CHE </a:t>
            </a:r>
          </a:p>
          <a:p>
            <a:pPr algn="ctr"/>
            <a:r>
              <a:rPr lang="en-IN" sz="400" dirty="0"/>
              <a:t>Per capita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43D05764-F4ED-2638-9B9E-820C4AEA5EE1}"/>
              </a:ext>
            </a:extLst>
          </p:cNvPr>
          <p:cNvSpPr txBox="1"/>
          <p:nvPr/>
        </p:nvSpPr>
        <p:spPr>
          <a:xfrm>
            <a:off x="782638" y="2508250"/>
            <a:ext cx="622300" cy="21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" dirty="0"/>
              <a:t>OOP expenditure per capita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DB2541E9-53E7-C326-2AC4-2FAB4C7339B1}"/>
              </a:ext>
            </a:extLst>
          </p:cNvPr>
          <p:cNvSpPr txBox="1"/>
          <p:nvPr/>
        </p:nvSpPr>
        <p:spPr>
          <a:xfrm>
            <a:off x="1327150" y="2508250"/>
            <a:ext cx="622300" cy="21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" dirty="0"/>
              <a:t>CHE as </a:t>
            </a:r>
          </a:p>
          <a:p>
            <a:pPr algn="ctr"/>
            <a:r>
              <a:rPr lang="en-IN" sz="400" dirty="0"/>
              <a:t>% of GDP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C6711033-92DC-7156-7157-ECDCB1972CC4}"/>
              </a:ext>
            </a:extLst>
          </p:cNvPr>
          <p:cNvSpPr txBox="1"/>
          <p:nvPr/>
        </p:nvSpPr>
        <p:spPr>
          <a:xfrm>
            <a:off x="1903413" y="2514600"/>
            <a:ext cx="622300" cy="21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" dirty="0"/>
              <a:t>OOP expenditure as % of GDP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03228F99-CEB9-BBCB-555E-AD4B29027C94}"/>
              </a:ext>
            </a:extLst>
          </p:cNvPr>
          <p:cNvSpPr txBox="1"/>
          <p:nvPr/>
        </p:nvSpPr>
        <p:spPr>
          <a:xfrm>
            <a:off x="2565400" y="2508250"/>
            <a:ext cx="676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" dirty="0"/>
              <a:t>Bed density</a:t>
            </a:r>
          </a:p>
          <a:p>
            <a:pPr algn="ctr"/>
            <a:r>
              <a:rPr lang="en-IN" sz="400" dirty="0"/>
              <a:t>(per 10k population)</a:t>
            </a: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A4E9DD76-402A-D937-78B7-775C638D5BC2}"/>
              </a:ext>
            </a:extLst>
          </p:cNvPr>
          <p:cNvSpPr/>
          <p:nvPr/>
        </p:nvSpPr>
        <p:spPr>
          <a:xfrm>
            <a:off x="212725" y="481013"/>
            <a:ext cx="2725738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Expenditure &amp; bed density on healthcare by country </a:t>
            </a: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18047F92-2E90-F3B3-5A70-FA0164C47527}"/>
              </a:ext>
            </a:extLst>
          </p:cNvPr>
          <p:cNvSpPr/>
          <p:nvPr/>
        </p:nvSpPr>
        <p:spPr>
          <a:xfrm>
            <a:off x="3221038" y="481013"/>
            <a:ext cx="2854642" cy="149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Market growth in India in terms of bed capacity</a:t>
            </a:r>
          </a:p>
        </p:txBody>
      </p:sp>
      <p:graphicFrame>
        <p:nvGraphicFramePr>
          <p:cNvPr id="1089" name="Chart 1088">
            <a:extLst>
              <a:ext uri="{FF2B5EF4-FFF2-40B4-BE49-F238E27FC236}">
                <a16:creationId xmlns:a16="http://schemas.microsoft.com/office/drawing/2014/main" id="{A29986C0-10A9-4000-424A-E64243A72302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062530703"/>
              </p:ext>
            </p:extLst>
          </p:nvPr>
        </p:nvGraphicFramePr>
        <p:xfrm>
          <a:off x="3138488" y="792163"/>
          <a:ext cx="3081337" cy="1760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6"/>
          </a:graphicData>
        </a:graphic>
      </p:graphicFrame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32D0A363-1A83-10AF-CCA9-4BAA8F45905C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 flipV="1">
            <a:off x="3403600" y="1200150"/>
            <a:ext cx="0" cy="1619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4C0E2E09-2449-EB80-1247-F449BB38EFAB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3403600" y="1200150"/>
            <a:ext cx="33020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FE780626-D7FD-0B2C-DA19-20A89EA76965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3733800" y="1200150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C42ED32-60B4-9413-0CA5-944A74665B96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4098925" y="1212850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7308B126-ABF1-2A04-4A39-DC9AC318E3C9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 flipV="1">
            <a:off x="3800475" y="1212850"/>
            <a:ext cx="0" cy="1397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CCD20F50-3844-3C52-6FD8-CFF89DC67E04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3800475" y="1212850"/>
            <a:ext cx="29845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AAA6C59B-E52A-88D7-C252-1783EEA23C08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4165600" y="1177925"/>
            <a:ext cx="29845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D5A497CB-D697-281F-A8E5-7C6F20F99251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4464050" y="1177925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6E778FB1-536A-88FF-D93B-331B0BAF871C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 flipV="1">
            <a:off x="4165600" y="1177925"/>
            <a:ext cx="0" cy="1873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62AE16DF-300B-8FCB-CC57-F69A1D8B1072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 flipV="1">
            <a:off x="4530725" y="1125538"/>
            <a:ext cx="0" cy="2047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F25464B8-2E28-E94B-8BC7-99CFA8DB979D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4530725" y="1125538"/>
            <a:ext cx="2968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29ACA8F9-2ABD-C161-807D-0CF9E05D17C0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4827588" y="1125538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BDE56622-75F5-4EFC-C364-BE4C75729BE9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 flipV="1">
            <a:off x="4894263" y="906463"/>
            <a:ext cx="0" cy="3714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278E92A5-4155-F861-EAF3-80FC1B9E9AD6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4894263" y="906463"/>
            <a:ext cx="29845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EC1FD7EA-E4AC-E2B5-E539-82B3E4EE57D0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5192713" y="906463"/>
            <a:ext cx="0" cy="2190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D50571C-C75B-B52C-8B0B-EA99142779E7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 flipV="1">
            <a:off x="5259388" y="776288"/>
            <a:ext cx="0" cy="3492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E0B1B543-A98B-8AE3-680E-F0825D23F4F2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5259388" y="776288"/>
            <a:ext cx="2968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12CC3B0C-50BB-A561-A32F-70FEDE0578E0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5556250" y="776288"/>
            <a:ext cx="0" cy="2190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41C9AD9-BFD5-5BF1-E35D-74CB424A405A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 flipV="1">
            <a:off x="5622925" y="725488"/>
            <a:ext cx="0" cy="2698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A878B7F8-7172-9B84-96DF-32F317C0B182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5622925" y="725488"/>
            <a:ext cx="33178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4FF1FDAC-C4B0-9E2B-8C82-647C73429495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5954713" y="725488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4" name="Google Shape;7;p1">
            <a:extLst>
              <a:ext uri="{FF2B5EF4-FFF2-40B4-BE49-F238E27FC236}">
                <a16:creationId xmlns:a16="http://schemas.microsoft.com/office/drawing/2014/main" id="{C8ED543C-9F90-78FD-C0D8-47A60DE2B745}"/>
              </a:ext>
            </a:extLst>
          </p:cNvPr>
          <p:cNvSpPr txBox="1"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3306763" y="2454275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BBCA35DD-4991-4330-B802-34480AA232B0}" type="datetime'''''''''''''F''''''''''''''''''''''''''''Y''''20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FY20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5" name="Google Shape;7;p1">
            <a:extLst>
              <a:ext uri="{FF2B5EF4-FFF2-40B4-BE49-F238E27FC236}">
                <a16:creationId xmlns:a16="http://schemas.microsoft.com/office/drawing/2014/main" id="{B06B15EC-8CE4-274B-4EB4-DFD55C81572E}"/>
              </a:ext>
            </a:extLst>
          </p:cNvPr>
          <p:cNvSpPr txBox="1"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3670300" y="2454275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281EE87-D3E1-4187-8318-B5B371A7AFE2}" type="datetime'''F''''''''''''''''''Y2''''1''''''''''''''''''''''''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FY21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8" name="Google Shape;7;p1">
            <a:extLst>
              <a:ext uri="{FF2B5EF4-FFF2-40B4-BE49-F238E27FC236}">
                <a16:creationId xmlns:a16="http://schemas.microsoft.com/office/drawing/2014/main" id="{02A13B5F-BC8D-AFBC-93D7-886D592A1190}"/>
              </a:ext>
            </a:extLst>
          </p:cNvPr>
          <p:cNvSpPr txBox="1"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4035425" y="2454275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82F67DA-99AA-45E0-A939-E804B3F73BA3}" type="datetime'''F''''''''Y''''''''''''2''''''''''''2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FY22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1" name="Google Shape;7;p1">
            <a:extLst>
              <a:ext uri="{FF2B5EF4-FFF2-40B4-BE49-F238E27FC236}">
                <a16:creationId xmlns:a16="http://schemas.microsoft.com/office/drawing/2014/main" id="{BF8BC957-89A6-12FB-5C60-71B83D7436B0}"/>
              </a:ext>
            </a:extLst>
          </p:cNvPr>
          <p:cNvSpPr txBox="1"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4400550" y="2454275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61C2EFE-67AB-4818-BA0E-424172251EF4}" type="datetime'''''''''''''''''F''''''''''Y''''2''''''''''''''3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FY23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4" name="Google Shape;7;p1">
            <a:extLst>
              <a:ext uri="{FF2B5EF4-FFF2-40B4-BE49-F238E27FC236}">
                <a16:creationId xmlns:a16="http://schemas.microsoft.com/office/drawing/2014/main" id="{10653489-FD63-EB8C-B6EB-0FB5AB499167}"/>
              </a:ext>
            </a:extLst>
          </p:cNvPr>
          <p:cNvSpPr txBox="1"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4702175" y="2454275"/>
            <a:ext cx="31750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1C84A7E-3AF9-405A-9A11-AD420BB5186E}" type="datetime'''''''''''''''''F''''Y''''2''''''''''''''4'''' ''(''''E'')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FY24 (E)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7" name="Google Shape;7;p1">
            <a:extLst>
              <a:ext uri="{FF2B5EF4-FFF2-40B4-BE49-F238E27FC236}">
                <a16:creationId xmlns:a16="http://schemas.microsoft.com/office/drawing/2014/main" id="{58E075C7-B1CD-409B-9457-7316DA063192}"/>
              </a:ext>
            </a:extLst>
          </p:cNvPr>
          <p:cNvSpPr txBox="1"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5067300" y="2454275"/>
            <a:ext cx="31750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34B64E4-4C2E-423D-9B8B-94661F66CDC2}" type="datetime'''''F''''''Y''''''''''2''5'''''''''''' ''''''(P'')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FY25 (P)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0" name="Google Shape;7;p1">
            <a:extLst>
              <a:ext uri="{FF2B5EF4-FFF2-40B4-BE49-F238E27FC236}">
                <a16:creationId xmlns:a16="http://schemas.microsoft.com/office/drawing/2014/main" id="{82F0BFA4-3D4D-4DD8-F7BF-162151F2E0B4}"/>
              </a:ext>
            </a:extLst>
          </p:cNvPr>
          <p:cNvSpPr txBox="1"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5430838" y="2454275"/>
            <a:ext cx="31750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7C73084-912A-45F7-A347-968BC05C7C8F}" type="datetime'F''''Y''''''''''2''''''''6'''''''' ''(''''''''P'''')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FY26 (P)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3" name="Google Shape;7;p1">
            <a:extLst>
              <a:ext uri="{FF2B5EF4-FFF2-40B4-BE49-F238E27FC236}">
                <a16:creationId xmlns:a16="http://schemas.microsoft.com/office/drawing/2014/main" id="{C23E366C-1B19-BDD7-ADB5-73BCA2E8C3FD}"/>
              </a:ext>
            </a:extLst>
          </p:cNvPr>
          <p:cNvSpPr txBox="1"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5795963" y="2454275"/>
            <a:ext cx="31750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F834FA5-21F2-4E46-9A4E-5A07B779BCFC}" type="datetime'''''F''''Y''2''''''''''''''7'' ''(''''P'')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FY27 (P)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4" name="Google Shape;7;p1">
            <a:extLst>
              <a:ext uri="{FF2B5EF4-FFF2-40B4-BE49-F238E27FC236}">
                <a16:creationId xmlns:a16="http://schemas.microsoft.com/office/drawing/2014/main" id="{19435273-3DBE-86AD-2786-894A71A16C1D}"/>
              </a:ext>
            </a:extLst>
          </p:cNvPr>
          <p:cNvSpPr txBox="1"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3459163" y="1135063"/>
            <a:ext cx="220663" cy="13176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5FB49E0-D50A-4CEB-A63E-A0CDE9764FAA}" type="datetime'''''''''+''''''''1''''''''''''%'''''''''''">
              <a:rPr lang="en-IN" altLang="en-US" sz="6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+1%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6" name="Google Shape;7;p1">
            <a:extLst>
              <a:ext uri="{FF2B5EF4-FFF2-40B4-BE49-F238E27FC236}">
                <a16:creationId xmlns:a16="http://schemas.microsoft.com/office/drawing/2014/main" id="{DCCFA01B-0F59-7D5E-849A-7F187B6B74EE}"/>
              </a:ext>
            </a:extLst>
          </p:cNvPr>
          <p:cNvSpPr txBox="1"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3852863" y="1147763"/>
            <a:ext cx="193675" cy="13176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2B74785-F2BB-4219-BF4B-37272F0CD9C5}" type="datetime'''''-1''''''''%'''''''''''''''''''''''''''''''">
              <a:rPr lang="en-IN" altLang="en-US" sz="6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-1%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7" name="Google Shape;7;p1">
            <a:extLst>
              <a:ext uri="{FF2B5EF4-FFF2-40B4-BE49-F238E27FC236}">
                <a16:creationId xmlns:a16="http://schemas.microsoft.com/office/drawing/2014/main" id="{039E7931-68E0-3C7E-E7C1-0CE67D1E456C}"/>
              </a:ext>
            </a:extLst>
          </p:cNvPr>
          <p:cNvSpPr txBox="1"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4205288" y="1112838"/>
            <a:ext cx="220663" cy="13176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1EE18F3-E455-4401-9087-96EC2A9056DE}" type="datetime'''''''''''''''''''''''+''''3''''''''''''''''''%'''''''''''">
              <a:rPr lang="en-IN" altLang="en-US" sz="6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+3%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8" name="Google Shape;7;p1">
            <a:extLst>
              <a:ext uri="{FF2B5EF4-FFF2-40B4-BE49-F238E27FC236}">
                <a16:creationId xmlns:a16="http://schemas.microsoft.com/office/drawing/2014/main" id="{98B06793-6A34-BC6B-7531-9A5E6D905D81}"/>
              </a:ext>
            </a:extLst>
          </p:cNvPr>
          <p:cNvSpPr txBox="1"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4568825" y="1060450"/>
            <a:ext cx="220663" cy="13176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A34025C-F04C-4F10-8C45-5D3221DEE0D2}" type="datetime'''''''''''''+''''''''''''''5''''''''''''''''''''''''%'''''">
              <a:rPr lang="en-IN" altLang="en-US" sz="6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+5%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9" name="Google Shape;7;p1">
            <a:extLst>
              <a:ext uri="{FF2B5EF4-FFF2-40B4-BE49-F238E27FC236}">
                <a16:creationId xmlns:a16="http://schemas.microsoft.com/office/drawing/2014/main" id="{A5A67AD0-7C4A-AA9A-A49A-1B77FB255C18}"/>
              </a:ext>
            </a:extLst>
          </p:cNvPr>
          <p:cNvSpPr txBox="1"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4903788" y="841375"/>
            <a:ext cx="280988" cy="13176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E2A6DC6-80A0-470E-B153-DD4DC8866476}" type="datetime'''+1''''''''''''''''4''''''''''''''''''''%'''''''''''''''''''">
              <a:rPr lang="en-IN" altLang="en-US" sz="6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+14%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0" name="Google Shape;7;p1">
            <a:extLst>
              <a:ext uri="{FF2B5EF4-FFF2-40B4-BE49-F238E27FC236}">
                <a16:creationId xmlns:a16="http://schemas.microsoft.com/office/drawing/2014/main" id="{5B5FFF32-4417-5BBB-2116-EFBBDAFCFEE3}"/>
              </a:ext>
            </a:extLst>
          </p:cNvPr>
          <p:cNvSpPr txBox="1"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5267325" y="711200"/>
            <a:ext cx="280988" cy="13176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62A1EBE-9A74-4B03-938A-A0896E9EAF2C}" type="datetime'''''''''''''''''''''''''''''''''''''''+''''1''0''%'''''''''''">
              <a:rPr lang="en-IN" altLang="en-US" sz="6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+10%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1" name="Google Shape;7;p1">
            <a:extLst>
              <a:ext uri="{FF2B5EF4-FFF2-40B4-BE49-F238E27FC236}">
                <a16:creationId xmlns:a16="http://schemas.microsoft.com/office/drawing/2014/main" id="{D0FE9AC9-E047-1FB7-751C-4401F95D2602}"/>
              </a:ext>
            </a:extLst>
          </p:cNvPr>
          <p:cNvSpPr txBox="1"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5678488" y="660400"/>
            <a:ext cx="220663" cy="13176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8D23852-AA72-4E06-81F9-3A1464A39728}" type="datetime'''''''''''''''''''''''''''''''''''''''''''+''''8%'''''''''''''">
              <a:rPr lang="en-IN" altLang="en-US" sz="6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+8%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8D439B3-7D90-3A7B-E705-F696BC9CC86F}"/>
              </a:ext>
            </a:extLst>
          </p:cNvPr>
          <p:cNvSpPr/>
          <p:nvPr/>
        </p:nvSpPr>
        <p:spPr>
          <a:xfrm>
            <a:off x="3733800" y="2565400"/>
            <a:ext cx="166688" cy="111125"/>
          </a:xfrm>
          <a:prstGeom prst="rect">
            <a:avLst/>
          </a:prstGeom>
          <a:solidFill>
            <a:schemeClr val="accent3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D96AAE23-B7AA-8957-4F69-F10226787F7B}"/>
              </a:ext>
            </a:extLst>
          </p:cNvPr>
          <p:cNvSpPr/>
          <p:nvPr/>
        </p:nvSpPr>
        <p:spPr>
          <a:xfrm>
            <a:off x="4648359" y="2568575"/>
            <a:ext cx="166688" cy="111125"/>
          </a:xfrm>
          <a:prstGeom prst="rect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972F5F63-4CA7-A712-89A0-BCC5C2151893}"/>
              </a:ext>
            </a:extLst>
          </p:cNvPr>
          <p:cNvSpPr txBox="1"/>
          <p:nvPr/>
        </p:nvSpPr>
        <p:spPr>
          <a:xfrm>
            <a:off x="3787775" y="2545354"/>
            <a:ext cx="6223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" dirty="0"/>
              <a:t>Total Beds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E7B00FFB-B0F5-AA4F-4572-10E5FE045AD0}"/>
              </a:ext>
            </a:extLst>
          </p:cNvPr>
          <p:cNvSpPr txBox="1"/>
          <p:nvPr/>
        </p:nvSpPr>
        <p:spPr>
          <a:xfrm>
            <a:off x="4728528" y="2546350"/>
            <a:ext cx="7556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" dirty="0"/>
              <a:t>Beds expansion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B32CBD99-F7B1-C1F8-1B3E-E06D4CAAB969}"/>
              </a:ext>
            </a:extLst>
          </p:cNvPr>
          <p:cNvSpPr txBox="1"/>
          <p:nvPr/>
        </p:nvSpPr>
        <p:spPr>
          <a:xfrm>
            <a:off x="6219825" y="660400"/>
            <a:ext cx="2790825" cy="191834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pPr marL="228600" lvl="3" indent="-228600">
              <a:buFont typeface="+mj-lt"/>
              <a:buAutoNum type="arabicPeriod"/>
            </a:pPr>
            <a:r>
              <a:rPr lang="en-IN" sz="800" dirty="0"/>
              <a:t>India healthcare industry provides the </a:t>
            </a:r>
            <a:r>
              <a:rPr lang="en-IN" sz="800" b="1" dirty="0"/>
              <a:t>lowest cost offerings</a:t>
            </a:r>
            <a:r>
              <a:rPr lang="en-IN" sz="800" dirty="0"/>
              <a:t> compared to the developed countries.</a:t>
            </a:r>
          </a:p>
          <a:p>
            <a:pPr marL="228600" lvl="3" indent="-228600">
              <a:buFont typeface="+mj-lt"/>
              <a:buAutoNum type="arabicPeriod"/>
            </a:pPr>
            <a:r>
              <a:rPr lang="en-IN" sz="800" dirty="0"/>
              <a:t>The market is substantially underutilized, with bed density </a:t>
            </a:r>
            <a:r>
              <a:rPr lang="en-IN" sz="800" b="1" dirty="0"/>
              <a:t>being the lowest </a:t>
            </a:r>
            <a:r>
              <a:rPr lang="en-IN" sz="800" dirty="0"/>
              <a:t>(</a:t>
            </a:r>
            <a:r>
              <a:rPr lang="el-GR" sz="800" dirty="0"/>
              <a:t>Δ</a:t>
            </a:r>
            <a:r>
              <a:rPr lang="en-IN" sz="800" dirty="0"/>
              <a:t> = 2.55 times w.r.t Lo) amongst its peers.</a:t>
            </a:r>
          </a:p>
          <a:p>
            <a:pPr marL="228600" lvl="3" indent="-228600">
              <a:buFont typeface="+mj-lt"/>
              <a:buAutoNum type="arabicPeriod"/>
            </a:pPr>
            <a:r>
              <a:rPr lang="en-IN" sz="800" dirty="0"/>
              <a:t>Out of pocket expenditures </a:t>
            </a:r>
            <a:r>
              <a:rPr lang="en-IN" sz="800" b="1" dirty="0"/>
              <a:t>exceed</a:t>
            </a:r>
            <a:r>
              <a:rPr lang="en-IN" sz="800" dirty="0"/>
              <a:t> current health expenditure by </a:t>
            </a:r>
            <a:r>
              <a:rPr lang="en-IN" sz="800" b="1" dirty="0"/>
              <a:t>212.5%</a:t>
            </a:r>
            <a:r>
              <a:rPr lang="en-IN" sz="800" dirty="0"/>
              <a:t>. The trend is opposite for most of the developed countries, and for developing countries, the OOP is bounded by x2 times of CHE. </a:t>
            </a:r>
          </a:p>
          <a:p>
            <a:pPr marL="228600" lvl="3" indent="-228600">
              <a:buFont typeface="+mj-lt"/>
              <a:buAutoNum type="arabicPeriod"/>
            </a:pPr>
            <a:r>
              <a:rPr lang="en-IN" sz="800" dirty="0"/>
              <a:t>IPDs contribute to </a:t>
            </a:r>
            <a:r>
              <a:rPr lang="en-IN" sz="800" b="1" dirty="0"/>
              <a:t>71% </a:t>
            </a:r>
            <a:r>
              <a:rPr lang="en-IN" sz="800" dirty="0"/>
              <a:t>of total industry revenues, whereas the rest are contributed by OPDs.</a:t>
            </a:r>
          </a:p>
          <a:p>
            <a:pPr marL="228600" lvl="3" indent="-228600">
              <a:buFont typeface="+mj-lt"/>
              <a:buAutoNum type="arabicPeriod"/>
            </a:pPr>
            <a:r>
              <a:rPr lang="en-IN" sz="800" dirty="0"/>
              <a:t>Private hospitals dominate public hospitals in terms of the volume of treatments by </a:t>
            </a:r>
            <a:r>
              <a:rPr lang="en-IN" sz="800" b="1" dirty="0"/>
              <a:t>34%</a:t>
            </a:r>
            <a:r>
              <a:rPr lang="en-IN" sz="800" dirty="0"/>
              <a:t>. </a:t>
            </a:r>
          </a:p>
          <a:p>
            <a:pPr marL="228600" lvl="3" indent="-228600">
              <a:buFont typeface="+mj-lt"/>
              <a:buAutoNum type="arabicPeriod"/>
            </a:pPr>
            <a:r>
              <a:rPr lang="en-IN" sz="800" dirty="0"/>
              <a:t>Industry growth is driven by aggressive </a:t>
            </a:r>
            <a:r>
              <a:rPr lang="en-IN" sz="800" b="1" dirty="0"/>
              <a:t>debt-funded </a:t>
            </a:r>
            <a:r>
              <a:rPr lang="en-IN" sz="800" dirty="0"/>
              <a:t>expansion</a:t>
            </a: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110AA3D8-94FD-27A3-204F-D8066D9C0C4F}"/>
              </a:ext>
            </a:extLst>
          </p:cNvPr>
          <p:cNvSpPr/>
          <p:nvPr/>
        </p:nvSpPr>
        <p:spPr>
          <a:xfrm>
            <a:off x="191558" y="2817750"/>
            <a:ext cx="2916238" cy="14140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Financial Snapshot of Hospital Industry in India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FBB05499-81C5-719D-44E9-28B440D223E7}"/>
              </a:ext>
            </a:extLst>
          </p:cNvPr>
          <p:cNvSpPr txBox="1"/>
          <p:nvPr/>
        </p:nvSpPr>
        <p:spPr>
          <a:xfrm>
            <a:off x="2782359" y="3011729"/>
            <a:ext cx="4222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Million ₹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60FC3DDA-9E6B-F167-5710-18B802D6038F}"/>
              </a:ext>
            </a:extLst>
          </p:cNvPr>
          <p:cNvSpPr txBox="1"/>
          <p:nvPr/>
        </p:nvSpPr>
        <p:spPr>
          <a:xfrm>
            <a:off x="141288" y="2991206"/>
            <a:ext cx="34607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%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651A698D-018E-A6B3-54B4-AC8957CFE19C}"/>
              </a:ext>
            </a:extLst>
          </p:cNvPr>
          <p:cNvSpPr txBox="1"/>
          <p:nvPr/>
        </p:nvSpPr>
        <p:spPr>
          <a:xfrm>
            <a:off x="52389" y="705809"/>
            <a:ext cx="17991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$</a:t>
            </a: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85A12877-E5AF-695E-BF86-E64AEACB3548}"/>
              </a:ext>
            </a:extLst>
          </p:cNvPr>
          <p:cNvSpPr txBox="1"/>
          <p:nvPr/>
        </p:nvSpPr>
        <p:spPr>
          <a:xfrm>
            <a:off x="52388" y="854175"/>
            <a:ext cx="17991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b="1" dirty="0"/>
              <a:t>$</a:t>
            </a:r>
          </a:p>
        </p:txBody>
      </p: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EF4F6817-1C49-8ACF-A6FF-350E93ECF197}"/>
              </a:ext>
            </a:extLst>
          </p:cNvPr>
          <p:cNvCxnSpPr/>
          <p:nvPr/>
        </p:nvCxnSpPr>
        <p:spPr>
          <a:xfrm>
            <a:off x="-1" y="491266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TextBox 1120">
            <a:extLst>
              <a:ext uri="{FF2B5EF4-FFF2-40B4-BE49-F238E27FC236}">
                <a16:creationId xmlns:a16="http://schemas.microsoft.com/office/drawing/2014/main" id="{AE487B77-0812-D495-2763-E3EAAF0D9347}"/>
              </a:ext>
            </a:extLst>
          </p:cNvPr>
          <p:cNvSpPr txBox="1"/>
          <p:nvPr/>
        </p:nvSpPr>
        <p:spPr>
          <a:xfrm>
            <a:off x="-1" y="4912668"/>
            <a:ext cx="895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– CRISIL Research,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Tijori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Finance, Bloomberg, Screener</a:t>
            </a:r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E0AAF3C6-B7D9-344D-733A-B25DFFE49D65}"/>
              </a:ext>
            </a:extLst>
          </p:cNvPr>
          <p:cNvSpPr/>
          <p:nvPr/>
        </p:nvSpPr>
        <p:spPr>
          <a:xfrm>
            <a:off x="6187916" y="483609"/>
            <a:ext cx="2854642" cy="149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Outlook of Hospital Industry in India</a:t>
            </a:r>
          </a:p>
        </p:txBody>
      </p:sp>
      <p:pic>
        <p:nvPicPr>
          <p:cNvPr id="1124" name="Picture 1123" descr="A logo with blue and red letters&#10;&#10;Description automatically generated">
            <a:extLst>
              <a:ext uri="{FF2B5EF4-FFF2-40B4-BE49-F238E27FC236}">
                <a16:creationId xmlns:a16="http://schemas.microsoft.com/office/drawing/2014/main" id="{2744C195-5DC2-9E4E-F9BE-3E97E2F1F71A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8329783" y="20220"/>
            <a:ext cx="722134" cy="322195"/>
          </a:xfrm>
          <a:prstGeom prst="rect">
            <a:avLst/>
          </a:prstGeom>
        </p:spPr>
      </p:pic>
      <p:sp>
        <p:nvSpPr>
          <p:cNvPr id="1125" name="Rectangle 1124">
            <a:extLst>
              <a:ext uri="{FF2B5EF4-FFF2-40B4-BE49-F238E27FC236}">
                <a16:creationId xmlns:a16="http://schemas.microsoft.com/office/drawing/2014/main" id="{BE7E74AF-ACBE-9ED7-1FB4-FD0A54CA4D39}"/>
              </a:ext>
            </a:extLst>
          </p:cNvPr>
          <p:cNvSpPr/>
          <p:nvPr/>
        </p:nvSpPr>
        <p:spPr>
          <a:xfrm>
            <a:off x="3241675" y="2806703"/>
            <a:ext cx="2854642" cy="149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Industry Growth Factors</a:t>
            </a:r>
          </a:p>
        </p:txBody>
      </p:sp>
      <p:grpSp>
        <p:nvGrpSpPr>
          <p:cNvPr id="1126" name="Google Shape;3978;p55">
            <a:extLst>
              <a:ext uri="{FF2B5EF4-FFF2-40B4-BE49-F238E27FC236}">
                <a16:creationId xmlns:a16="http://schemas.microsoft.com/office/drawing/2014/main" id="{9F064DD9-AA16-F850-E01B-767A4B4F39CB}"/>
              </a:ext>
            </a:extLst>
          </p:cNvPr>
          <p:cNvGrpSpPr/>
          <p:nvPr/>
        </p:nvGrpSpPr>
        <p:grpSpPr>
          <a:xfrm>
            <a:off x="3352879" y="3110211"/>
            <a:ext cx="2498566" cy="1217254"/>
            <a:chOff x="2253298" y="2428317"/>
            <a:chExt cx="900526" cy="703573"/>
          </a:xfrm>
          <a:solidFill>
            <a:schemeClr val="accent2"/>
          </a:solidFill>
        </p:grpSpPr>
        <p:sp>
          <p:nvSpPr>
            <p:cNvPr id="1127" name="Google Shape;3979;p55">
              <a:extLst>
                <a:ext uri="{FF2B5EF4-FFF2-40B4-BE49-F238E27FC236}">
                  <a16:creationId xmlns:a16="http://schemas.microsoft.com/office/drawing/2014/main" id="{7C82C738-CB17-8AF4-3B91-77D4FB079A27}"/>
                </a:ext>
              </a:extLst>
            </p:cNvPr>
            <p:cNvSpPr/>
            <p:nvPr/>
          </p:nvSpPr>
          <p:spPr>
            <a:xfrm>
              <a:off x="2418065" y="2799334"/>
              <a:ext cx="619167" cy="193359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3980;p55">
              <a:extLst>
                <a:ext uri="{FF2B5EF4-FFF2-40B4-BE49-F238E27FC236}">
                  <a16:creationId xmlns:a16="http://schemas.microsoft.com/office/drawing/2014/main" id="{F8F316AD-F778-1A73-843F-BC6B4678D3AE}"/>
                </a:ext>
              </a:extLst>
            </p:cNvPr>
            <p:cNvSpPr/>
            <p:nvPr/>
          </p:nvSpPr>
          <p:spPr>
            <a:xfrm>
              <a:off x="2373234" y="2761962"/>
              <a:ext cx="248482" cy="268106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3981;p55">
              <a:extLst>
                <a:ext uri="{FF2B5EF4-FFF2-40B4-BE49-F238E27FC236}">
                  <a16:creationId xmlns:a16="http://schemas.microsoft.com/office/drawing/2014/main" id="{657CFD72-D82D-832F-0512-6D98EAF96B2C}"/>
                </a:ext>
              </a:extLst>
            </p:cNvPr>
            <p:cNvSpPr/>
            <p:nvPr/>
          </p:nvSpPr>
          <p:spPr>
            <a:xfrm>
              <a:off x="2726356" y="3024889"/>
              <a:ext cx="2582" cy="9932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3982;p55">
              <a:extLst>
                <a:ext uri="{FF2B5EF4-FFF2-40B4-BE49-F238E27FC236}">
                  <a16:creationId xmlns:a16="http://schemas.microsoft.com/office/drawing/2014/main" id="{D158E440-8CD0-6E66-E5FB-8511EA69A99F}"/>
                </a:ext>
              </a:extLst>
            </p:cNvPr>
            <p:cNvSpPr/>
            <p:nvPr/>
          </p:nvSpPr>
          <p:spPr>
            <a:xfrm>
              <a:off x="2785174" y="3024884"/>
              <a:ext cx="287220" cy="9933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3983;p55">
              <a:extLst>
                <a:ext uri="{FF2B5EF4-FFF2-40B4-BE49-F238E27FC236}">
                  <a16:creationId xmlns:a16="http://schemas.microsoft.com/office/drawing/2014/main" id="{93B1DEB2-1758-94D9-F262-C7E97BC5C59E}"/>
                </a:ext>
              </a:extLst>
            </p:cNvPr>
            <p:cNvSpPr/>
            <p:nvPr/>
          </p:nvSpPr>
          <p:spPr>
            <a:xfrm>
              <a:off x="2382903" y="3024884"/>
              <a:ext cx="287215" cy="9933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3987;p55">
              <a:extLst>
                <a:ext uri="{FF2B5EF4-FFF2-40B4-BE49-F238E27FC236}">
                  <a16:creationId xmlns:a16="http://schemas.microsoft.com/office/drawing/2014/main" id="{C5A8C0E0-E8FC-BDBF-43DE-D6EC0057E1EF}"/>
                </a:ext>
              </a:extLst>
            </p:cNvPr>
            <p:cNvSpPr/>
            <p:nvPr/>
          </p:nvSpPr>
          <p:spPr>
            <a:xfrm>
              <a:off x="2718685" y="3113966"/>
              <a:ext cx="17919" cy="17924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3988;p55">
              <a:extLst>
                <a:ext uri="{FF2B5EF4-FFF2-40B4-BE49-F238E27FC236}">
                  <a16:creationId xmlns:a16="http://schemas.microsoft.com/office/drawing/2014/main" id="{302C54B9-916A-9C23-DD68-A81A339864C8}"/>
                </a:ext>
              </a:extLst>
            </p:cNvPr>
            <p:cNvSpPr/>
            <p:nvPr/>
          </p:nvSpPr>
          <p:spPr>
            <a:xfrm>
              <a:off x="3062128" y="3113966"/>
              <a:ext cx="17924" cy="17924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3989;p55">
              <a:extLst>
                <a:ext uri="{FF2B5EF4-FFF2-40B4-BE49-F238E27FC236}">
                  <a16:creationId xmlns:a16="http://schemas.microsoft.com/office/drawing/2014/main" id="{8E30579F-B7A0-32FB-CF50-BDEE83B74378}"/>
                </a:ext>
              </a:extLst>
            </p:cNvPr>
            <p:cNvSpPr/>
            <p:nvPr/>
          </p:nvSpPr>
          <p:spPr>
            <a:xfrm>
              <a:off x="2375226" y="3113966"/>
              <a:ext cx="17924" cy="17924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3990;p55">
              <a:extLst>
                <a:ext uri="{FF2B5EF4-FFF2-40B4-BE49-F238E27FC236}">
                  <a16:creationId xmlns:a16="http://schemas.microsoft.com/office/drawing/2014/main" id="{C4D27CC9-C27F-4C12-A51B-6C35C39B7E2D}"/>
                </a:ext>
              </a:extLst>
            </p:cNvPr>
            <p:cNvSpPr/>
            <p:nvPr/>
          </p:nvSpPr>
          <p:spPr>
            <a:xfrm>
              <a:off x="2718685" y="3017224"/>
              <a:ext cx="17919" cy="17919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3991;p55">
              <a:extLst>
                <a:ext uri="{FF2B5EF4-FFF2-40B4-BE49-F238E27FC236}">
                  <a16:creationId xmlns:a16="http://schemas.microsoft.com/office/drawing/2014/main" id="{7AEFA411-D923-0A1A-318C-A012B45A81F1}"/>
                </a:ext>
              </a:extLst>
            </p:cNvPr>
            <p:cNvSpPr/>
            <p:nvPr/>
          </p:nvSpPr>
          <p:spPr>
            <a:xfrm>
              <a:off x="2777509" y="3017224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3992;p55">
              <a:extLst>
                <a:ext uri="{FF2B5EF4-FFF2-40B4-BE49-F238E27FC236}">
                  <a16:creationId xmlns:a16="http://schemas.microsoft.com/office/drawing/2014/main" id="{88BBB4FC-5071-6D95-E73F-DC124D8CB338}"/>
                </a:ext>
              </a:extLst>
            </p:cNvPr>
            <p:cNvSpPr/>
            <p:nvPr/>
          </p:nvSpPr>
          <p:spPr>
            <a:xfrm>
              <a:off x="2659856" y="3017224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3993;p55">
              <a:extLst>
                <a:ext uri="{FF2B5EF4-FFF2-40B4-BE49-F238E27FC236}">
                  <a16:creationId xmlns:a16="http://schemas.microsoft.com/office/drawing/2014/main" id="{1DA54511-2AF1-4557-652B-F8EE3D1E5F19}"/>
                </a:ext>
              </a:extLst>
            </p:cNvPr>
            <p:cNvSpPr/>
            <p:nvPr/>
          </p:nvSpPr>
          <p:spPr>
            <a:xfrm>
              <a:off x="2726356" y="2667807"/>
              <a:ext cx="2582" cy="99322"/>
            </a:xfrm>
            <a:custGeom>
              <a:avLst/>
              <a:gdLst/>
              <a:ahLst/>
              <a:cxnLst/>
              <a:rect l="l" t="t" r="r" b="b"/>
              <a:pathLst>
                <a:path w="486" h="18696" extrusionOk="0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3994;p55">
              <a:extLst>
                <a:ext uri="{FF2B5EF4-FFF2-40B4-BE49-F238E27FC236}">
                  <a16:creationId xmlns:a16="http://schemas.microsoft.com/office/drawing/2014/main" id="{D0829BDA-B634-EBC6-E76B-9C0D1ED0B97B}"/>
                </a:ext>
              </a:extLst>
            </p:cNvPr>
            <p:cNvSpPr/>
            <p:nvPr/>
          </p:nvSpPr>
          <p:spPr>
            <a:xfrm>
              <a:off x="2785174" y="2667796"/>
              <a:ext cx="287210" cy="99333"/>
            </a:xfrm>
            <a:custGeom>
              <a:avLst/>
              <a:gdLst/>
              <a:ahLst/>
              <a:cxnLst/>
              <a:rect l="l" t="t" r="r" b="b"/>
              <a:pathLst>
                <a:path w="54063" h="18698" extrusionOk="0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3995;p55">
              <a:extLst>
                <a:ext uri="{FF2B5EF4-FFF2-40B4-BE49-F238E27FC236}">
                  <a16:creationId xmlns:a16="http://schemas.microsoft.com/office/drawing/2014/main" id="{9F84DFA4-C655-E831-2336-42AC039F21A1}"/>
                </a:ext>
              </a:extLst>
            </p:cNvPr>
            <p:cNvSpPr/>
            <p:nvPr/>
          </p:nvSpPr>
          <p:spPr>
            <a:xfrm>
              <a:off x="2382892" y="2667796"/>
              <a:ext cx="287226" cy="99333"/>
            </a:xfrm>
            <a:custGeom>
              <a:avLst/>
              <a:gdLst/>
              <a:ahLst/>
              <a:cxnLst/>
              <a:rect l="l" t="t" r="r" b="b"/>
              <a:pathLst>
                <a:path w="54066" h="18698" extrusionOk="0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3996;p55">
              <a:extLst>
                <a:ext uri="{FF2B5EF4-FFF2-40B4-BE49-F238E27FC236}">
                  <a16:creationId xmlns:a16="http://schemas.microsoft.com/office/drawing/2014/main" id="{05F21FC9-496D-6B0C-96FA-69796642EC24}"/>
                </a:ext>
              </a:extLst>
            </p:cNvPr>
            <p:cNvSpPr/>
            <p:nvPr/>
          </p:nvSpPr>
          <p:spPr>
            <a:xfrm>
              <a:off x="2596756" y="2428317"/>
              <a:ext cx="261784" cy="212447"/>
            </a:xfrm>
            <a:custGeom>
              <a:avLst/>
              <a:gdLst/>
              <a:ahLst/>
              <a:cxnLst/>
              <a:rect l="l" t="t" r="r" b="b"/>
              <a:pathLst>
                <a:path w="49277" h="39990" extrusionOk="0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3998;p55">
              <a:extLst>
                <a:ext uri="{FF2B5EF4-FFF2-40B4-BE49-F238E27FC236}">
                  <a16:creationId xmlns:a16="http://schemas.microsoft.com/office/drawing/2014/main" id="{62F7A91D-720F-AF6F-9C03-0D928F990A1B}"/>
                </a:ext>
              </a:extLst>
            </p:cNvPr>
            <p:cNvSpPr/>
            <p:nvPr/>
          </p:nvSpPr>
          <p:spPr>
            <a:xfrm>
              <a:off x="2253298" y="2428317"/>
              <a:ext cx="261795" cy="212447"/>
            </a:xfrm>
            <a:custGeom>
              <a:avLst/>
              <a:gdLst/>
              <a:ahLst/>
              <a:cxnLst/>
              <a:rect l="l" t="t" r="r" b="b"/>
              <a:pathLst>
                <a:path w="49279" h="39990" extrusionOk="0">
                  <a:moveTo>
                    <a:pt x="7997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7" y="39989"/>
                  </a:cubicBezTo>
                  <a:lnTo>
                    <a:pt x="41282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80"/>
                    <a:pt x="45697" y="1"/>
                    <a:pt x="412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3999;p55">
              <a:extLst>
                <a:ext uri="{FF2B5EF4-FFF2-40B4-BE49-F238E27FC236}">
                  <a16:creationId xmlns:a16="http://schemas.microsoft.com/office/drawing/2014/main" id="{12996519-97D1-7D7B-49EF-A78B08A8B17B}"/>
                </a:ext>
              </a:extLst>
            </p:cNvPr>
            <p:cNvSpPr/>
            <p:nvPr/>
          </p:nvSpPr>
          <p:spPr>
            <a:xfrm>
              <a:off x="2718685" y="2660136"/>
              <a:ext cx="17919" cy="17919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7"/>
                    <a:pt x="3372" y="1687"/>
                  </a:cubicBezTo>
                  <a:cubicBezTo>
                    <a:pt x="3372" y="754"/>
                    <a:pt x="2618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4000;p55">
              <a:extLst>
                <a:ext uri="{FF2B5EF4-FFF2-40B4-BE49-F238E27FC236}">
                  <a16:creationId xmlns:a16="http://schemas.microsoft.com/office/drawing/2014/main" id="{73C82310-52F8-B932-1165-C77F539C3C56}"/>
                </a:ext>
              </a:extLst>
            </p:cNvPr>
            <p:cNvSpPr/>
            <p:nvPr/>
          </p:nvSpPr>
          <p:spPr>
            <a:xfrm>
              <a:off x="3062128" y="2660136"/>
              <a:ext cx="17924" cy="17919"/>
            </a:xfrm>
            <a:custGeom>
              <a:avLst/>
              <a:gdLst/>
              <a:ahLst/>
              <a:cxnLst/>
              <a:rect l="l" t="t" r="r" b="b"/>
              <a:pathLst>
                <a:path w="3374" h="3373" extrusionOk="0">
                  <a:moveTo>
                    <a:pt x="1687" y="0"/>
                  </a:moveTo>
                  <a:cubicBezTo>
                    <a:pt x="755" y="0"/>
                    <a:pt x="0" y="754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0"/>
                    <a:pt x="3373" y="2617"/>
                    <a:pt x="3373" y="1687"/>
                  </a:cubicBezTo>
                  <a:cubicBezTo>
                    <a:pt x="3373" y="754"/>
                    <a:pt x="2619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4001;p55">
              <a:extLst>
                <a:ext uri="{FF2B5EF4-FFF2-40B4-BE49-F238E27FC236}">
                  <a16:creationId xmlns:a16="http://schemas.microsoft.com/office/drawing/2014/main" id="{CBBD705B-ADE9-DA17-F3CC-DCF448A73694}"/>
                </a:ext>
              </a:extLst>
            </p:cNvPr>
            <p:cNvSpPr/>
            <p:nvPr/>
          </p:nvSpPr>
          <p:spPr>
            <a:xfrm>
              <a:off x="2375226" y="2660136"/>
              <a:ext cx="17924" cy="17919"/>
            </a:xfrm>
            <a:custGeom>
              <a:avLst/>
              <a:gdLst/>
              <a:ahLst/>
              <a:cxnLst/>
              <a:rect l="l" t="t" r="r" b="b"/>
              <a:pathLst>
                <a:path w="3374" h="3373" extrusionOk="0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0"/>
                    <a:pt x="3374" y="2617"/>
                    <a:pt x="3374" y="1687"/>
                  </a:cubicBezTo>
                  <a:cubicBezTo>
                    <a:pt x="3374" y="754"/>
                    <a:pt x="2619" y="0"/>
                    <a:pt x="1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4002;p55">
              <a:extLst>
                <a:ext uri="{FF2B5EF4-FFF2-40B4-BE49-F238E27FC236}">
                  <a16:creationId xmlns:a16="http://schemas.microsoft.com/office/drawing/2014/main" id="{268FA6F6-C7D3-ADAB-38E6-EE7BD9A69854}"/>
                </a:ext>
              </a:extLst>
            </p:cNvPr>
            <p:cNvSpPr/>
            <p:nvPr/>
          </p:nvSpPr>
          <p:spPr>
            <a:xfrm>
              <a:off x="2718685" y="2756878"/>
              <a:ext cx="17919" cy="17919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4003;p55">
              <a:extLst>
                <a:ext uri="{FF2B5EF4-FFF2-40B4-BE49-F238E27FC236}">
                  <a16:creationId xmlns:a16="http://schemas.microsoft.com/office/drawing/2014/main" id="{8F7DFE4D-64C5-4C81-C868-B87ABB8A1B3D}"/>
                </a:ext>
              </a:extLst>
            </p:cNvPr>
            <p:cNvSpPr/>
            <p:nvPr/>
          </p:nvSpPr>
          <p:spPr>
            <a:xfrm>
              <a:off x="2777509" y="2756878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4004;p55">
              <a:extLst>
                <a:ext uri="{FF2B5EF4-FFF2-40B4-BE49-F238E27FC236}">
                  <a16:creationId xmlns:a16="http://schemas.microsoft.com/office/drawing/2014/main" id="{71FD902D-F9E6-7F53-855F-A7C3A4CB4226}"/>
                </a:ext>
              </a:extLst>
            </p:cNvPr>
            <p:cNvSpPr/>
            <p:nvPr/>
          </p:nvSpPr>
          <p:spPr>
            <a:xfrm>
              <a:off x="2659856" y="2756878"/>
              <a:ext cx="17914" cy="17919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4007;p55">
              <a:extLst>
                <a:ext uri="{FF2B5EF4-FFF2-40B4-BE49-F238E27FC236}">
                  <a16:creationId xmlns:a16="http://schemas.microsoft.com/office/drawing/2014/main" id="{1AAEB37A-CB64-B42C-E8BB-28C9DC46E349}"/>
                </a:ext>
              </a:extLst>
            </p:cNvPr>
            <p:cNvSpPr/>
            <p:nvPr/>
          </p:nvSpPr>
          <p:spPr>
            <a:xfrm>
              <a:off x="2990071" y="2533889"/>
              <a:ext cx="163753" cy="1291"/>
            </a:xfrm>
            <a:custGeom>
              <a:avLst/>
              <a:gdLst/>
              <a:ahLst/>
              <a:cxnLst/>
              <a:rect l="l" t="t" r="r" b="b"/>
              <a:pathLst>
                <a:path w="30824" h="243" extrusionOk="0">
                  <a:moveTo>
                    <a:pt x="123" y="1"/>
                  </a:moveTo>
                  <a:cubicBezTo>
                    <a:pt x="57" y="1"/>
                    <a:pt x="1" y="55"/>
                    <a:pt x="1" y="121"/>
                  </a:cubicBezTo>
                  <a:cubicBezTo>
                    <a:pt x="1" y="187"/>
                    <a:pt x="57" y="243"/>
                    <a:pt x="123" y="243"/>
                  </a:cubicBezTo>
                  <a:lnTo>
                    <a:pt x="30703" y="243"/>
                  </a:lnTo>
                  <a:cubicBezTo>
                    <a:pt x="30769" y="243"/>
                    <a:pt x="30824" y="187"/>
                    <a:pt x="30824" y="121"/>
                  </a:cubicBezTo>
                  <a:cubicBezTo>
                    <a:pt x="30824" y="55"/>
                    <a:pt x="30769" y="1"/>
                    <a:pt x="30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4011;p55">
              <a:extLst>
                <a:ext uri="{FF2B5EF4-FFF2-40B4-BE49-F238E27FC236}">
                  <a16:creationId xmlns:a16="http://schemas.microsoft.com/office/drawing/2014/main" id="{AA9702AD-2120-4EB5-F7BD-79C9EBF58EFD}"/>
                </a:ext>
              </a:extLst>
            </p:cNvPr>
            <p:cNvSpPr/>
            <p:nvPr/>
          </p:nvSpPr>
          <p:spPr>
            <a:xfrm>
              <a:off x="2833559" y="2761962"/>
              <a:ext cx="248503" cy="268106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3996;p55">
            <a:extLst>
              <a:ext uri="{FF2B5EF4-FFF2-40B4-BE49-F238E27FC236}">
                <a16:creationId xmlns:a16="http://schemas.microsoft.com/office/drawing/2014/main" id="{56FA047A-87F8-499F-7E73-06B4C7371689}"/>
              </a:ext>
            </a:extLst>
          </p:cNvPr>
          <p:cNvSpPr/>
          <p:nvPr/>
        </p:nvSpPr>
        <p:spPr>
          <a:xfrm>
            <a:off x="5258727" y="3112727"/>
            <a:ext cx="726336" cy="367555"/>
          </a:xfrm>
          <a:custGeom>
            <a:avLst/>
            <a:gdLst/>
            <a:ahLst/>
            <a:cxnLst/>
            <a:rect l="l" t="t" r="r" b="b"/>
            <a:pathLst>
              <a:path w="49277" h="39990" extrusionOk="0">
                <a:moveTo>
                  <a:pt x="7996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6" y="39989"/>
                </a:cubicBezTo>
                <a:lnTo>
                  <a:pt x="41280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80"/>
                  <a:pt x="45697" y="1"/>
                  <a:pt x="412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2" name="Google Shape;3996;p55">
            <a:extLst>
              <a:ext uri="{FF2B5EF4-FFF2-40B4-BE49-F238E27FC236}">
                <a16:creationId xmlns:a16="http://schemas.microsoft.com/office/drawing/2014/main" id="{A72CC212-D5DF-40D1-EFB9-E9619D999EE5}"/>
              </a:ext>
            </a:extLst>
          </p:cNvPr>
          <p:cNvSpPr/>
          <p:nvPr/>
        </p:nvSpPr>
        <p:spPr>
          <a:xfrm>
            <a:off x="4313421" y="4367769"/>
            <a:ext cx="726336" cy="367555"/>
          </a:xfrm>
          <a:custGeom>
            <a:avLst/>
            <a:gdLst/>
            <a:ahLst/>
            <a:cxnLst/>
            <a:rect l="l" t="t" r="r" b="b"/>
            <a:pathLst>
              <a:path w="49277" h="39990" extrusionOk="0">
                <a:moveTo>
                  <a:pt x="7996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6" y="39989"/>
                </a:cubicBezTo>
                <a:lnTo>
                  <a:pt x="41280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80"/>
                  <a:pt x="45697" y="1"/>
                  <a:pt x="412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3" name="Google Shape;3998;p55">
            <a:extLst>
              <a:ext uri="{FF2B5EF4-FFF2-40B4-BE49-F238E27FC236}">
                <a16:creationId xmlns:a16="http://schemas.microsoft.com/office/drawing/2014/main" id="{E2DF7971-2D66-72C9-5532-AE912E93B9A3}"/>
              </a:ext>
            </a:extLst>
          </p:cNvPr>
          <p:cNvSpPr/>
          <p:nvPr/>
        </p:nvSpPr>
        <p:spPr>
          <a:xfrm>
            <a:off x="3360475" y="4367769"/>
            <a:ext cx="726367" cy="367555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4" name="Google Shape;3996;p55">
            <a:extLst>
              <a:ext uri="{FF2B5EF4-FFF2-40B4-BE49-F238E27FC236}">
                <a16:creationId xmlns:a16="http://schemas.microsoft.com/office/drawing/2014/main" id="{3C92CAB1-C55B-BC0D-6C8C-40BE045DB81C}"/>
              </a:ext>
            </a:extLst>
          </p:cNvPr>
          <p:cNvSpPr/>
          <p:nvPr/>
        </p:nvSpPr>
        <p:spPr>
          <a:xfrm>
            <a:off x="5255899" y="4359055"/>
            <a:ext cx="726336" cy="367555"/>
          </a:xfrm>
          <a:custGeom>
            <a:avLst/>
            <a:gdLst/>
            <a:ahLst/>
            <a:cxnLst/>
            <a:rect l="l" t="t" r="r" b="b"/>
            <a:pathLst>
              <a:path w="49277" h="39990" extrusionOk="0">
                <a:moveTo>
                  <a:pt x="7996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6" y="39989"/>
                </a:cubicBezTo>
                <a:lnTo>
                  <a:pt x="41280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80"/>
                  <a:pt x="45697" y="1"/>
                  <a:pt x="412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5" name="TextBox 1194">
            <a:extLst>
              <a:ext uri="{FF2B5EF4-FFF2-40B4-BE49-F238E27FC236}">
                <a16:creationId xmlns:a16="http://schemas.microsoft.com/office/drawing/2014/main" id="{EF365A85-ABAF-E627-B637-0DC42AEF39E1}"/>
              </a:ext>
            </a:extLst>
          </p:cNvPr>
          <p:cNvSpPr txBox="1"/>
          <p:nvPr/>
        </p:nvSpPr>
        <p:spPr>
          <a:xfrm>
            <a:off x="3296974" y="3144693"/>
            <a:ext cx="82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/>
              <a:t>Change in demographics</a:t>
            </a:r>
          </a:p>
        </p:txBody>
      </p:sp>
      <p:sp>
        <p:nvSpPr>
          <p:cNvPr id="1196" name="TextBox 1195">
            <a:extLst>
              <a:ext uri="{FF2B5EF4-FFF2-40B4-BE49-F238E27FC236}">
                <a16:creationId xmlns:a16="http://schemas.microsoft.com/office/drawing/2014/main" id="{8C94421E-5413-7ACA-9082-12170F7992E8}"/>
              </a:ext>
            </a:extLst>
          </p:cNvPr>
          <p:cNvSpPr txBox="1"/>
          <p:nvPr/>
        </p:nvSpPr>
        <p:spPr>
          <a:xfrm>
            <a:off x="4268787" y="3157514"/>
            <a:ext cx="82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/>
              <a:t>Rising Income Level</a:t>
            </a:r>
          </a:p>
        </p:txBody>
      </p:sp>
      <p:sp>
        <p:nvSpPr>
          <p:cNvPr id="1197" name="TextBox 1196">
            <a:extLst>
              <a:ext uri="{FF2B5EF4-FFF2-40B4-BE49-F238E27FC236}">
                <a16:creationId xmlns:a16="http://schemas.microsoft.com/office/drawing/2014/main" id="{50BE24D8-2876-BFAC-33B2-F6305B738A59}"/>
              </a:ext>
            </a:extLst>
          </p:cNvPr>
          <p:cNvSpPr txBox="1"/>
          <p:nvPr/>
        </p:nvSpPr>
        <p:spPr>
          <a:xfrm>
            <a:off x="5215115" y="3157514"/>
            <a:ext cx="82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/>
              <a:t>Increasing Health Awareness</a:t>
            </a:r>
          </a:p>
        </p:txBody>
      </p:sp>
      <p:sp>
        <p:nvSpPr>
          <p:cNvPr id="1198" name="TextBox 1197">
            <a:extLst>
              <a:ext uri="{FF2B5EF4-FFF2-40B4-BE49-F238E27FC236}">
                <a16:creationId xmlns:a16="http://schemas.microsoft.com/office/drawing/2014/main" id="{8EE28726-0980-2E6B-5C4F-1AD17EE438D0}"/>
              </a:ext>
            </a:extLst>
          </p:cNvPr>
          <p:cNvSpPr txBox="1"/>
          <p:nvPr/>
        </p:nvSpPr>
        <p:spPr>
          <a:xfrm>
            <a:off x="3305672" y="4413046"/>
            <a:ext cx="82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/>
              <a:t>Health Insurance Coverage</a:t>
            </a:r>
          </a:p>
        </p:txBody>
      </p:sp>
      <p:sp>
        <p:nvSpPr>
          <p:cNvPr id="1199" name="TextBox 1198">
            <a:extLst>
              <a:ext uri="{FF2B5EF4-FFF2-40B4-BE49-F238E27FC236}">
                <a16:creationId xmlns:a16="http://schemas.microsoft.com/office/drawing/2014/main" id="{7AC5BF30-6830-3DD1-EC99-65B4BBAB0A1A}"/>
              </a:ext>
            </a:extLst>
          </p:cNvPr>
          <p:cNvSpPr txBox="1"/>
          <p:nvPr/>
        </p:nvSpPr>
        <p:spPr>
          <a:xfrm>
            <a:off x="4268682" y="4464712"/>
            <a:ext cx="8207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/>
              <a:t>Medical Tourism</a:t>
            </a:r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A30FB65A-DA6B-248D-C560-5DAB97A4A0D4}"/>
              </a:ext>
            </a:extLst>
          </p:cNvPr>
          <p:cNvSpPr txBox="1"/>
          <p:nvPr/>
        </p:nvSpPr>
        <p:spPr>
          <a:xfrm>
            <a:off x="5215115" y="4365422"/>
            <a:ext cx="8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/>
              <a:t>Conducive Government Policies</a:t>
            </a:r>
          </a:p>
        </p:txBody>
      </p:sp>
      <p:sp>
        <p:nvSpPr>
          <p:cNvPr id="1201" name="TextBox 1200">
            <a:extLst>
              <a:ext uri="{FF2B5EF4-FFF2-40B4-BE49-F238E27FC236}">
                <a16:creationId xmlns:a16="http://schemas.microsoft.com/office/drawing/2014/main" id="{47F06B4D-9276-CEC9-17A8-9E586405CD89}"/>
              </a:ext>
            </a:extLst>
          </p:cNvPr>
          <p:cNvSpPr txBox="1"/>
          <p:nvPr/>
        </p:nvSpPr>
        <p:spPr>
          <a:xfrm>
            <a:off x="4018222" y="3781391"/>
            <a:ext cx="130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Growth in Healthcare Delivery</a:t>
            </a:r>
          </a:p>
          <a:p>
            <a:pPr algn="ctr"/>
            <a:r>
              <a:rPr lang="en-IN" sz="600" b="1" dirty="0"/>
              <a:t>~ 11 – 13% from FY25 - FY27</a:t>
            </a: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AB7E39AB-7E2F-3B44-927B-1D292B7A455A}"/>
              </a:ext>
            </a:extLst>
          </p:cNvPr>
          <p:cNvSpPr/>
          <p:nvPr/>
        </p:nvSpPr>
        <p:spPr>
          <a:xfrm>
            <a:off x="6219825" y="2801365"/>
            <a:ext cx="2854642" cy="149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Industry Assessment</a:t>
            </a:r>
          </a:p>
        </p:txBody>
      </p:sp>
      <p:grpSp>
        <p:nvGrpSpPr>
          <p:cNvPr id="1288" name="Google Shape;838;p31">
            <a:extLst>
              <a:ext uri="{FF2B5EF4-FFF2-40B4-BE49-F238E27FC236}">
                <a16:creationId xmlns:a16="http://schemas.microsoft.com/office/drawing/2014/main" id="{AEBE8BAC-6467-09B1-7979-9D9DFAC855A0}"/>
              </a:ext>
            </a:extLst>
          </p:cNvPr>
          <p:cNvGrpSpPr/>
          <p:nvPr/>
        </p:nvGrpSpPr>
        <p:grpSpPr>
          <a:xfrm>
            <a:off x="1893697" y="3127158"/>
            <a:ext cx="440970" cy="440023"/>
            <a:chOff x="7990840" y="2435226"/>
            <a:chExt cx="354363" cy="353631"/>
          </a:xfrm>
        </p:grpSpPr>
        <p:sp>
          <p:nvSpPr>
            <p:cNvPr id="1289" name="Google Shape;839;p31">
              <a:extLst>
                <a:ext uri="{FF2B5EF4-FFF2-40B4-BE49-F238E27FC236}">
                  <a16:creationId xmlns:a16="http://schemas.microsoft.com/office/drawing/2014/main" id="{D5AB9C44-7F93-DDA3-95D2-EFD9611F80A3}"/>
                </a:ext>
              </a:extLst>
            </p:cNvPr>
            <p:cNvSpPr/>
            <p:nvPr/>
          </p:nvSpPr>
          <p:spPr>
            <a:xfrm>
              <a:off x="7990840" y="2435226"/>
              <a:ext cx="354363" cy="353631"/>
            </a:xfrm>
            <a:custGeom>
              <a:avLst/>
              <a:gdLst/>
              <a:ahLst/>
              <a:cxnLst/>
              <a:rect l="l" t="t" r="r" b="b"/>
              <a:pathLst>
                <a:path w="11133" h="11110" extrusionOk="0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840;p31">
              <a:extLst>
                <a:ext uri="{FF2B5EF4-FFF2-40B4-BE49-F238E27FC236}">
                  <a16:creationId xmlns:a16="http://schemas.microsoft.com/office/drawing/2014/main" id="{8902A7F9-D7B7-1F01-F10E-508C21AECDD3}"/>
                </a:ext>
              </a:extLst>
            </p:cNvPr>
            <p:cNvSpPr/>
            <p:nvPr/>
          </p:nvSpPr>
          <p:spPr>
            <a:xfrm>
              <a:off x="8190160" y="2704158"/>
              <a:ext cx="61814" cy="45644"/>
            </a:xfrm>
            <a:custGeom>
              <a:avLst/>
              <a:gdLst/>
              <a:ahLst/>
              <a:cxnLst/>
              <a:rect l="l" t="t" r="r" b="b"/>
              <a:pathLst>
                <a:path w="1942" h="1434" extrusionOk="0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841;p31">
              <a:extLst>
                <a:ext uri="{FF2B5EF4-FFF2-40B4-BE49-F238E27FC236}">
                  <a16:creationId xmlns:a16="http://schemas.microsoft.com/office/drawing/2014/main" id="{9F9519A5-B6FD-4D84-FA4C-E0EB5B4B577F}"/>
                </a:ext>
              </a:extLst>
            </p:cNvPr>
            <p:cNvSpPr/>
            <p:nvPr/>
          </p:nvSpPr>
          <p:spPr>
            <a:xfrm>
              <a:off x="8162882" y="2684201"/>
              <a:ext cx="22026" cy="18239"/>
            </a:xfrm>
            <a:custGeom>
              <a:avLst/>
              <a:gdLst/>
              <a:ahLst/>
              <a:cxnLst/>
              <a:rect l="l" t="t" r="r" b="b"/>
              <a:pathLst>
                <a:path w="692" h="573" extrusionOk="0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842;p31">
            <a:extLst>
              <a:ext uri="{FF2B5EF4-FFF2-40B4-BE49-F238E27FC236}">
                <a16:creationId xmlns:a16="http://schemas.microsoft.com/office/drawing/2014/main" id="{F1D2BBED-F149-0FB9-DB3E-AE6D65CAC080}"/>
              </a:ext>
            </a:extLst>
          </p:cNvPr>
          <p:cNvGrpSpPr/>
          <p:nvPr/>
        </p:nvGrpSpPr>
        <p:grpSpPr>
          <a:xfrm>
            <a:off x="6230177" y="3057876"/>
            <a:ext cx="2854642" cy="401776"/>
            <a:chOff x="1698738" y="1213010"/>
            <a:chExt cx="5746575" cy="790864"/>
          </a:xfrm>
        </p:grpSpPr>
        <p:sp>
          <p:nvSpPr>
            <p:cNvPr id="1293" name="Google Shape;843;p31">
              <a:extLst>
                <a:ext uri="{FF2B5EF4-FFF2-40B4-BE49-F238E27FC236}">
                  <a16:creationId xmlns:a16="http://schemas.microsoft.com/office/drawing/2014/main" id="{4F892EDC-2631-F240-0F25-FC20C067691D}"/>
                </a:ext>
              </a:extLst>
            </p:cNvPr>
            <p:cNvSpPr/>
            <p:nvPr/>
          </p:nvSpPr>
          <p:spPr>
            <a:xfrm rot="16200000">
              <a:off x="3856939" y="-939126"/>
              <a:ext cx="784799" cy="51012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297" name="Google Shape;845;p31">
              <a:extLst>
                <a:ext uri="{FF2B5EF4-FFF2-40B4-BE49-F238E27FC236}">
                  <a16:creationId xmlns:a16="http://schemas.microsoft.com/office/drawing/2014/main" id="{CFAD0BA5-D4E6-FA6B-3853-E9113BF361F2}"/>
                </a:ext>
              </a:extLst>
            </p:cNvPr>
            <p:cNvSpPr txBox="1"/>
            <p:nvPr/>
          </p:nvSpPr>
          <p:spPr>
            <a:xfrm>
              <a:off x="2486148" y="1213010"/>
              <a:ext cx="3240599" cy="337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5" name="Google Shape;847;p31">
              <a:extLst>
                <a:ext uri="{FF2B5EF4-FFF2-40B4-BE49-F238E27FC236}">
                  <a16:creationId xmlns:a16="http://schemas.microsoft.com/office/drawing/2014/main" id="{156E099A-1CD6-CC2E-9044-C91F9FD41086}"/>
                </a:ext>
              </a:extLst>
            </p:cNvPr>
            <p:cNvSpPr/>
            <p:nvPr/>
          </p:nvSpPr>
          <p:spPr>
            <a:xfrm>
              <a:off x="6659013" y="1217550"/>
              <a:ext cx="786300" cy="78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700" dirty="0"/>
            </a:p>
          </p:txBody>
        </p:sp>
        <p:sp>
          <p:nvSpPr>
            <p:cNvPr id="1296" name="Google Shape;848;p31">
              <a:extLst>
                <a:ext uri="{FF2B5EF4-FFF2-40B4-BE49-F238E27FC236}">
                  <a16:creationId xmlns:a16="http://schemas.microsoft.com/office/drawing/2014/main" id="{C1A17DBC-65C0-7D0C-5AE3-04CDD5E464FB}"/>
                </a:ext>
              </a:extLst>
            </p:cNvPr>
            <p:cNvSpPr/>
            <p:nvPr/>
          </p:nvSpPr>
          <p:spPr>
            <a:xfrm>
              <a:off x="1779688" y="1276200"/>
              <a:ext cx="669000" cy="66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</p:grpSp>
      <p:grpSp>
        <p:nvGrpSpPr>
          <p:cNvPr id="1305" name="Google Shape;842;p31">
            <a:extLst>
              <a:ext uri="{FF2B5EF4-FFF2-40B4-BE49-F238E27FC236}">
                <a16:creationId xmlns:a16="http://schemas.microsoft.com/office/drawing/2014/main" id="{5092F0F1-E317-C6A6-554A-2C077B8335EC}"/>
              </a:ext>
            </a:extLst>
          </p:cNvPr>
          <p:cNvGrpSpPr/>
          <p:nvPr/>
        </p:nvGrpSpPr>
        <p:grpSpPr>
          <a:xfrm>
            <a:off x="6235259" y="3978567"/>
            <a:ext cx="2854642" cy="401776"/>
            <a:chOff x="1698738" y="1213010"/>
            <a:chExt cx="5746575" cy="790864"/>
          </a:xfrm>
        </p:grpSpPr>
        <p:sp>
          <p:nvSpPr>
            <p:cNvPr id="1306" name="Google Shape;843;p31">
              <a:extLst>
                <a:ext uri="{FF2B5EF4-FFF2-40B4-BE49-F238E27FC236}">
                  <a16:creationId xmlns:a16="http://schemas.microsoft.com/office/drawing/2014/main" id="{4FB1352D-E153-3232-57A4-B9B41FAC58BD}"/>
                </a:ext>
              </a:extLst>
            </p:cNvPr>
            <p:cNvSpPr/>
            <p:nvPr/>
          </p:nvSpPr>
          <p:spPr>
            <a:xfrm rot="16200000">
              <a:off x="3856939" y="-939126"/>
              <a:ext cx="784799" cy="51012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grpSp>
          <p:nvGrpSpPr>
            <p:cNvPr id="1307" name="Google Shape;844;p31">
              <a:extLst>
                <a:ext uri="{FF2B5EF4-FFF2-40B4-BE49-F238E27FC236}">
                  <a16:creationId xmlns:a16="http://schemas.microsoft.com/office/drawing/2014/main" id="{78BD8FAA-F0FB-8DEA-A496-69523E3CE07D}"/>
                </a:ext>
              </a:extLst>
            </p:cNvPr>
            <p:cNvGrpSpPr/>
            <p:nvPr/>
          </p:nvGrpSpPr>
          <p:grpSpPr>
            <a:xfrm>
              <a:off x="2372316" y="1213010"/>
              <a:ext cx="4394742" cy="719363"/>
              <a:chOff x="9055216" y="5401261"/>
              <a:chExt cx="4394742" cy="719363"/>
            </a:xfrm>
          </p:grpSpPr>
          <p:sp>
            <p:nvSpPr>
              <p:cNvPr id="1310" name="Google Shape;845;p31">
                <a:extLst>
                  <a:ext uri="{FF2B5EF4-FFF2-40B4-BE49-F238E27FC236}">
                    <a16:creationId xmlns:a16="http://schemas.microsoft.com/office/drawing/2014/main" id="{D378CAD5-17D3-61F1-3D93-B40FF1459A58}"/>
                  </a:ext>
                </a:extLst>
              </p:cNvPr>
              <p:cNvSpPr txBox="1"/>
              <p:nvPr/>
            </p:nvSpPr>
            <p:spPr>
              <a:xfrm>
                <a:off x="9169047" y="5401261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11" name="Google Shape;846;p31">
                <a:extLst>
                  <a:ext uri="{FF2B5EF4-FFF2-40B4-BE49-F238E27FC236}">
                    <a16:creationId xmlns:a16="http://schemas.microsoft.com/office/drawing/2014/main" id="{FBDC5036-E8BD-55F2-829E-351EB057F62C}"/>
                  </a:ext>
                </a:extLst>
              </p:cNvPr>
              <p:cNvSpPr txBox="1"/>
              <p:nvPr/>
            </p:nvSpPr>
            <p:spPr>
              <a:xfrm>
                <a:off x="9055216" y="5626905"/>
                <a:ext cx="4394742" cy="49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Growth of medical tourism expected at 14% CAGR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7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Synergies from Ayushman Bharat mission </a:t>
                </a:r>
                <a:endParaRPr sz="7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08" name="Google Shape;847;p31">
              <a:extLst>
                <a:ext uri="{FF2B5EF4-FFF2-40B4-BE49-F238E27FC236}">
                  <a16:creationId xmlns:a16="http://schemas.microsoft.com/office/drawing/2014/main" id="{C18E5215-BCA0-6E93-FFE7-E4E2A67BD6F9}"/>
                </a:ext>
              </a:extLst>
            </p:cNvPr>
            <p:cNvSpPr/>
            <p:nvPr/>
          </p:nvSpPr>
          <p:spPr>
            <a:xfrm>
              <a:off x="6659013" y="1217550"/>
              <a:ext cx="786300" cy="78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 sz="700" dirty="0"/>
            </a:p>
          </p:txBody>
        </p:sp>
        <p:sp>
          <p:nvSpPr>
            <p:cNvPr id="1309" name="Google Shape;848;p31">
              <a:extLst>
                <a:ext uri="{FF2B5EF4-FFF2-40B4-BE49-F238E27FC236}">
                  <a16:creationId xmlns:a16="http://schemas.microsoft.com/office/drawing/2014/main" id="{56858995-F3EC-33AE-CF61-1FC41950A626}"/>
                </a:ext>
              </a:extLst>
            </p:cNvPr>
            <p:cNvSpPr/>
            <p:nvPr/>
          </p:nvSpPr>
          <p:spPr>
            <a:xfrm>
              <a:off x="1779688" y="1276200"/>
              <a:ext cx="669000" cy="66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</p:grpSp>
      <p:grpSp>
        <p:nvGrpSpPr>
          <p:cNvPr id="1312" name="Google Shape;842;p31">
            <a:extLst>
              <a:ext uri="{FF2B5EF4-FFF2-40B4-BE49-F238E27FC236}">
                <a16:creationId xmlns:a16="http://schemas.microsoft.com/office/drawing/2014/main" id="{AF7AB940-9628-C2B3-ACE4-EA72C474391E}"/>
              </a:ext>
            </a:extLst>
          </p:cNvPr>
          <p:cNvGrpSpPr/>
          <p:nvPr/>
        </p:nvGrpSpPr>
        <p:grpSpPr>
          <a:xfrm>
            <a:off x="6229681" y="3514402"/>
            <a:ext cx="2854642" cy="401776"/>
            <a:chOff x="1698738" y="1213010"/>
            <a:chExt cx="5746575" cy="790864"/>
          </a:xfrm>
        </p:grpSpPr>
        <p:sp>
          <p:nvSpPr>
            <p:cNvPr id="1313" name="Google Shape;843;p31">
              <a:extLst>
                <a:ext uri="{FF2B5EF4-FFF2-40B4-BE49-F238E27FC236}">
                  <a16:creationId xmlns:a16="http://schemas.microsoft.com/office/drawing/2014/main" id="{FBC546E9-C842-0068-73C7-4AB468AC295C}"/>
                </a:ext>
              </a:extLst>
            </p:cNvPr>
            <p:cNvSpPr/>
            <p:nvPr/>
          </p:nvSpPr>
          <p:spPr>
            <a:xfrm rot="16200000">
              <a:off x="3856939" y="-939126"/>
              <a:ext cx="784799" cy="51012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1317" name="Google Shape;845;p31">
              <a:extLst>
                <a:ext uri="{FF2B5EF4-FFF2-40B4-BE49-F238E27FC236}">
                  <a16:creationId xmlns:a16="http://schemas.microsoft.com/office/drawing/2014/main" id="{B900EDC5-EB6D-0D84-9694-E8D1EE2DA6D4}"/>
                </a:ext>
              </a:extLst>
            </p:cNvPr>
            <p:cNvSpPr txBox="1"/>
            <p:nvPr/>
          </p:nvSpPr>
          <p:spPr>
            <a:xfrm>
              <a:off x="2486148" y="1213010"/>
              <a:ext cx="3240601" cy="337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</a:t>
              </a:r>
              <a:endParaRPr sz="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5" name="Google Shape;847;p31">
              <a:extLst>
                <a:ext uri="{FF2B5EF4-FFF2-40B4-BE49-F238E27FC236}">
                  <a16:creationId xmlns:a16="http://schemas.microsoft.com/office/drawing/2014/main" id="{DD55B01C-1056-FDEB-29BB-B530F05BC2BD}"/>
                </a:ext>
              </a:extLst>
            </p:cNvPr>
            <p:cNvSpPr/>
            <p:nvPr/>
          </p:nvSpPr>
          <p:spPr>
            <a:xfrm>
              <a:off x="6659013" y="1217550"/>
              <a:ext cx="786300" cy="78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 sz="700" dirty="0"/>
            </a:p>
          </p:txBody>
        </p:sp>
        <p:sp>
          <p:nvSpPr>
            <p:cNvPr id="1316" name="Google Shape;848;p31">
              <a:extLst>
                <a:ext uri="{FF2B5EF4-FFF2-40B4-BE49-F238E27FC236}">
                  <a16:creationId xmlns:a16="http://schemas.microsoft.com/office/drawing/2014/main" id="{09690116-FD88-DDA9-7C10-88F859AAA721}"/>
                </a:ext>
              </a:extLst>
            </p:cNvPr>
            <p:cNvSpPr/>
            <p:nvPr/>
          </p:nvSpPr>
          <p:spPr>
            <a:xfrm>
              <a:off x="1779688" y="1276200"/>
              <a:ext cx="669000" cy="66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grpSp>
        <p:nvGrpSpPr>
          <p:cNvPr id="1319" name="Google Shape;842;p31">
            <a:extLst>
              <a:ext uri="{FF2B5EF4-FFF2-40B4-BE49-F238E27FC236}">
                <a16:creationId xmlns:a16="http://schemas.microsoft.com/office/drawing/2014/main" id="{8AE64F53-447B-47E4-0E54-262FA1FD05D3}"/>
              </a:ext>
            </a:extLst>
          </p:cNvPr>
          <p:cNvGrpSpPr/>
          <p:nvPr/>
        </p:nvGrpSpPr>
        <p:grpSpPr>
          <a:xfrm>
            <a:off x="6229681" y="4427492"/>
            <a:ext cx="2854642" cy="401776"/>
            <a:chOff x="1698738" y="1213010"/>
            <a:chExt cx="5746575" cy="790864"/>
          </a:xfrm>
        </p:grpSpPr>
        <p:sp>
          <p:nvSpPr>
            <p:cNvPr id="1320" name="Google Shape;843;p31">
              <a:extLst>
                <a:ext uri="{FF2B5EF4-FFF2-40B4-BE49-F238E27FC236}">
                  <a16:creationId xmlns:a16="http://schemas.microsoft.com/office/drawing/2014/main" id="{337DAF1F-BD5E-16A1-F563-115B5A7E1B38}"/>
                </a:ext>
              </a:extLst>
            </p:cNvPr>
            <p:cNvSpPr/>
            <p:nvPr/>
          </p:nvSpPr>
          <p:spPr>
            <a:xfrm rot="16200000">
              <a:off x="3856939" y="-939126"/>
              <a:ext cx="784799" cy="51012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1324" name="Google Shape;845;p31">
              <a:extLst>
                <a:ext uri="{FF2B5EF4-FFF2-40B4-BE49-F238E27FC236}">
                  <a16:creationId xmlns:a16="http://schemas.microsoft.com/office/drawing/2014/main" id="{8E6EEB00-3360-CAA4-B0FF-B36755BE2890}"/>
                </a:ext>
              </a:extLst>
            </p:cNvPr>
            <p:cNvSpPr txBox="1"/>
            <p:nvPr/>
          </p:nvSpPr>
          <p:spPr>
            <a:xfrm>
              <a:off x="2486148" y="1213010"/>
              <a:ext cx="3240599" cy="337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2" name="Google Shape;847;p31">
              <a:extLst>
                <a:ext uri="{FF2B5EF4-FFF2-40B4-BE49-F238E27FC236}">
                  <a16:creationId xmlns:a16="http://schemas.microsoft.com/office/drawing/2014/main" id="{798CE279-DEDD-ED3A-5F60-DA6FCA716CFC}"/>
                </a:ext>
              </a:extLst>
            </p:cNvPr>
            <p:cNvSpPr/>
            <p:nvPr/>
          </p:nvSpPr>
          <p:spPr>
            <a:xfrm>
              <a:off x="6659013" y="1217550"/>
              <a:ext cx="786300" cy="78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900" dirty="0"/>
            </a:p>
          </p:txBody>
        </p:sp>
        <p:sp>
          <p:nvSpPr>
            <p:cNvPr id="1323" name="Google Shape;848;p31">
              <a:extLst>
                <a:ext uri="{FF2B5EF4-FFF2-40B4-BE49-F238E27FC236}">
                  <a16:creationId xmlns:a16="http://schemas.microsoft.com/office/drawing/2014/main" id="{D1D9C817-4AD4-BC59-F536-F8DE19FFE3BB}"/>
                </a:ext>
              </a:extLst>
            </p:cNvPr>
            <p:cNvSpPr/>
            <p:nvPr/>
          </p:nvSpPr>
          <p:spPr>
            <a:xfrm>
              <a:off x="1779688" y="1276200"/>
              <a:ext cx="669000" cy="66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</p:grpSp>
      <p:pic>
        <p:nvPicPr>
          <p:cNvPr id="1327" name="Picture 1326">
            <a:extLst>
              <a:ext uri="{FF2B5EF4-FFF2-40B4-BE49-F238E27FC236}">
                <a16:creationId xmlns:a16="http://schemas.microsoft.com/office/drawing/2014/main" id="{E79B54AF-BC95-81F6-38A5-0C1B78CF6C50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6293921" y="3110211"/>
            <a:ext cx="278323" cy="278323"/>
          </a:xfrm>
          <a:prstGeom prst="rect">
            <a:avLst/>
          </a:prstGeom>
        </p:spPr>
      </p:pic>
      <p:pic>
        <p:nvPicPr>
          <p:cNvPr id="1329" name="Picture 1328">
            <a:extLst>
              <a:ext uri="{FF2B5EF4-FFF2-40B4-BE49-F238E27FC236}">
                <a16:creationId xmlns:a16="http://schemas.microsoft.com/office/drawing/2014/main" id="{F736D418-6C33-AE0F-F4ED-4A26A55523CB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6325636" y="3608855"/>
            <a:ext cx="228462" cy="228462"/>
          </a:xfrm>
          <a:prstGeom prst="rect">
            <a:avLst/>
          </a:prstGeom>
        </p:spPr>
      </p:pic>
      <p:pic>
        <p:nvPicPr>
          <p:cNvPr id="1331" name="Picture 1330">
            <a:extLst>
              <a:ext uri="{FF2B5EF4-FFF2-40B4-BE49-F238E27FC236}">
                <a16:creationId xmlns:a16="http://schemas.microsoft.com/office/drawing/2014/main" id="{0DAC2FEB-7290-C631-4E5B-0D821301657E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6303652" y="4046405"/>
            <a:ext cx="268592" cy="268592"/>
          </a:xfrm>
          <a:prstGeom prst="rect">
            <a:avLst/>
          </a:prstGeom>
        </p:spPr>
      </p:pic>
      <p:pic>
        <p:nvPicPr>
          <p:cNvPr id="1335" name="Picture 1334">
            <a:extLst>
              <a:ext uri="{FF2B5EF4-FFF2-40B4-BE49-F238E27FC236}">
                <a16:creationId xmlns:a16="http://schemas.microsoft.com/office/drawing/2014/main" id="{0C448568-D647-3AFD-83DF-2BE13933C84C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flipH="1">
            <a:off x="6320053" y="4498409"/>
            <a:ext cx="230832" cy="230832"/>
          </a:xfrm>
          <a:prstGeom prst="rect">
            <a:avLst/>
          </a:prstGeom>
        </p:spPr>
      </p:pic>
      <p:sp>
        <p:nvSpPr>
          <p:cNvPr id="1336" name="Google Shape;846;p31">
            <a:extLst>
              <a:ext uri="{FF2B5EF4-FFF2-40B4-BE49-F238E27FC236}">
                <a16:creationId xmlns:a16="http://schemas.microsoft.com/office/drawing/2014/main" id="{AF186C0B-75C0-AA12-75E9-D17904E30361}"/>
              </a:ext>
            </a:extLst>
          </p:cNvPr>
          <p:cNvSpPr txBox="1"/>
          <p:nvPr/>
        </p:nvSpPr>
        <p:spPr>
          <a:xfrm>
            <a:off x="6555590" y="3638524"/>
            <a:ext cx="2183112" cy="25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Lack of infrastructure and skilled manpower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Public expenditure on healthcare ~ 2.2% of GDP</a:t>
            </a:r>
            <a:endParaRPr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846;p31">
            <a:extLst>
              <a:ext uri="{FF2B5EF4-FFF2-40B4-BE49-F238E27FC236}">
                <a16:creationId xmlns:a16="http://schemas.microsoft.com/office/drawing/2014/main" id="{C669D64A-9894-97EB-18C1-611E07922642}"/>
              </a:ext>
            </a:extLst>
          </p:cNvPr>
          <p:cNvSpPr txBox="1"/>
          <p:nvPr/>
        </p:nvSpPr>
        <p:spPr>
          <a:xfrm>
            <a:off x="6569862" y="3181918"/>
            <a:ext cx="2183112" cy="25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Cost competitiveness; streamlined supplier chains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Medical innovations driven by private hospitals</a:t>
            </a:r>
            <a:endParaRPr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846;p31">
            <a:extLst>
              <a:ext uri="{FF2B5EF4-FFF2-40B4-BE49-F238E27FC236}">
                <a16:creationId xmlns:a16="http://schemas.microsoft.com/office/drawing/2014/main" id="{78F8E572-A35B-581D-9620-64C4476C178E}"/>
              </a:ext>
            </a:extLst>
          </p:cNvPr>
          <p:cNvSpPr txBox="1"/>
          <p:nvPr/>
        </p:nvSpPr>
        <p:spPr>
          <a:xfrm>
            <a:off x="6568996" y="4550088"/>
            <a:ext cx="2183112" cy="25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High receivable days inhibit capital expenditure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Govt regulations reducing operational autonomy</a:t>
            </a:r>
            <a:endParaRPr sz="7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9216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C9836B9-73EB-E5F1-DE87-0E9C2F784F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4489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7" imgW="471" imgH="473" progId="TCLayout.ActiveDocument.1">
                  <p:embed/>
                </p:oleObj>
              </mc:Choice>
              <mc:Fallback>
                <p:oleObj name="think-cell Slide" r:id="rId37" imgW="471" imgH="473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836B9-73EB-E5F1-DE87-0E9C2F784F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Google Shape;196;p23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53150" y="57599"/>
            <a:ext cx="82377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Overview</a:t>
            </a:r>
            <a:endParaRPr dirty="0"/>
          </a:p>
        </p:txBody>
      </p: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EF4F6817-1C49-8ACF-A6FF-350E93ECF197}"/>
              </a:ext>
            </a:extLst>
          </p:cNvPr>
          <p:cNvCxnSpPr/>
          <p:nvPr/>
        </p:nvCxnSpPr>
        <p:spPr>
          <a:xfrm>
            <a:off x="-1" y="491266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TextBox 1120">
            <a:extLst>
              <a:ext uri="{FF2B5EF4-FFF2-40B4-BE49-F238E27FC236}">
                <a16:creationId xmlns:a16="http://schemas.microsoft.com/office/drawing/2014/main" id="{AE487B77-0812-D495-2763-E3EAAF0D9347}"/>
              </a:ext>
            </a:extLst>
          </p:cNvPr>
          <p:cNvSpPr txBox="1"/>
          <p:nvPr/>
        </p:nvSpPr>
        <p:spPr>
          <a:xfrm>
            <a:off x="-1" y="4912668"/>
            <a:ext cx="895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– Annual Report FY 23-24, Corporate Presentation FY24, Bloomberg, Screener</a:t>
            </a:r>
          </a:p>
        </p:txBody>
      </p:sp>
      <p:pic>
        <p:nvPicPr>
          <p:cNvPr id="1124" name="Picture 1123" descr="A logo with blue and red letters&#10;&#10;Description automatically generated">
            <a:extLst>
              <a:ext uri="{FF2B5EF4-FFF2-40B4-BE49-F238E27FC236}">
                <a16:creationId xmlns:a16="http://schemas.microsoft.com/office/drawing/2014/main" id="{2744C195-5DC2-9E4E-F9BE-3E97E2F1F71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329783" y="20220"/>
            <a:ext cx="722134" cy="3221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CFD224-B0B4-9B5B-215F-6F7D377EA9AE}"/>
              </a:ext>
            </a:extLst>
          </p:cNvPr>
          <p:cNvSpPr/>
          <p:nvPr/>
        </p:nvSpPr>
        <p:spPr>
          <a:xfrm>
            <a:off x="6035256" y="464908"/>
            <a:ext cx="2916238" cy="1492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Financial Snapshot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CFE97-61C9-903B-A62A-AD600B8D597F}"/>
              </a:ext>
            </a:extLst>
          </p:cNvPr>
          <p:cNvSpPr txBox="1"/>
          <p:nvPr/>
        </p:nvSpPr>
        <p:spPr>
          <a:xfrm>
            <a:off x="192506" y="642378"/>
            <a:ext cx="2790825" cy="190092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pPr marL="228600" lvl="3" indent="-228600">
              <a:buFont typeface="+mj-lt"/>
              <a:buAutoNum type="arabicPeriod"/>
            </a:pPr>
            <a:r>
              <a:rPr lang="en-IN" sz="800" dirty="0"/>
              <a:t>Set up in 2000, has grown to 12 speciality and super-speciality hospitals spread across Telangana, Andhra Pradesh and Maharashtra, with planned entry into Karnataka.</a:t>
            </a:r>
            <a:br>
              <a:rPr lang="en-IN" sz="800" dirty="0"/>
            </a:br>
            <a:endParaRPr lang="en-IN" sz="100" dirty="0"/>
          </a:p>
          <a:p>
            <a:pPr marL="228600" lvl="3" indent="-228600">
              <a:buFont typeface="+mj-lt"/>
              <a:buAutoNum type="arabicPeriod"/>
            </a:pPr>
            <a:r>
              <a:rPr lang="en-IN" sz="800" dirty="0"/>
              <a:t>Pioneer in introducing several medical procedures to India, including ECMO program and Trans catheter valve replacement procedure. </a:t>
            </a:r>
            <a:br>
              <a:rPr lang="en-IN" sz="800" dirty="0"/>
            </a:br>
            <a:endParaRPr lang="en-IN" sz="100" dirty="0"/>
          </a:p>
          <a:p>
            <a:pPr marL="228600" lvl="3" indent="-228600">
              <a:buFont typeface="+mj-lt"/>
              <a:buAutoNum type="arabicPeriod"/>
            </a:pPr>
            <a:r>
              <a:rPr lang="en-IN" sz="800" dirty="0"/>
              <a:t>Strengths across transplants, surgery, nephrology, neurology, cardiology, urology and neonatal care.</a:t>
            </a:r>
            <a:br>
              <a:rPr lang="en-IN" sz="800" dirty="0"/>
            </a:br>
            <a:endParaRPr lang="en-IN" sz="100" dirty="0"/>
          </a:p>
          <a:p>
            <a:pPr marL="228600" lvl="3" indent="-228600">
              <a:buFont typeface="+mj-lt"/>
              <a:buAutoNum type="arabicPeriod"/>
            </a:pPr>
            <a:r>
              <a:rPr lang="en-IN" sz="800" dirty="0"/>
              <a:t>Digitalised operational and clinical workflows through use of EHR application and data analytics.</a:t>
            </a:r>
            <a:br>
              <a:rPr lang="en-IN" sz="800" dirty="0"/>
            </a:br>
            <a:endParaRPr lang="en-IN" sz="100" dirty="0"/>
          </a:p>
          <a:p>
            <a:pPr marL="228600" lvl="3" indent="-228600">
              <a:buFont typeface="+mj-lt"/>
              <a:buAutoNum type="arabicPeriod"/>
            </a:pPr>
            <a:r>
              <a:rPr lang="en-IN" sz="800" dirty="0"/>
              <a:t>Plan to invest INR 500 to add 1,000 beds in India and GCC countries in the next three years, both organically and non-organically.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0E9C5-9392-0674-023B-7741FCA43E82}"/>
              </a:ext>
            </a:extLst>
          </p:cNvPr>
          <p:cNvSpPr/>
          <p:nvPr/>
        </p:nvSpPr>
        <p:spPr>
          <a:xfrm>
            <a:off x="160597" y="465588"/>
            <a:ext cx="2854642" cy="149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About the 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43B92-1CDB-7328-CD3A-CCE5661DBFFD}"/>
              </a:ext>
            </a:extLst>
          </p:cNvPr>
          <p:cNvSpPr/>
          <p:nvPr/>
        </p:nvSpPr>
        <p:spPr>
          <a:xfrm>
            <a:off x="3010777" y="4322522"/>
            <a:ext cx="1482597" cy="486610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51F02-BC17-88E1-6304-422ADD6868E5}"/>
              </a:ext>
            </a:extLst>
          </p:cNvPr>
          <p:cNvSpPr/>
          <p:nvPr/>
        </p:nvSpPr>
        <p:spPr>
          <a:xfrm>
            <a:off x="3005290" y="3789498"/>
            <a:ext cx="1482597" cy="486610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BBE87-4815-0F38-72BD-D03AC507534E}"/>
              </a:ext>
            </a:extLst>
          </p:cNvPr>
          <p:cNvSpPr/>
          <p:nvPr/>
        </p:nvSpPr>
        <p:spPr>
          <a:xfrm>
            <a:off x="4532181" y="3788084"/>
            <a:ext cx="1482597" cy="486610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5FB13-52A5-0500-8DBB-98A25922CE17}"/>
              </a:ext>
            </a:extLst>
          </p:cNvPr>
          <p:cNvSpPr/>
          <p:nvPr/>
        </p:nvSpPr>
        <p:spPr>
          <a:xfrm>
            <a:off x="4537361" y="4322522"/>
            <a:ext cx="1482597" cy="486610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A2952-19EF-2197-26A1-FF03CBA97882}"/>
              </a:ext>
            </a:extLst>
          </p:cNvPr>
          <p:cNvSpPr txBox="1"/>
          <p:nvPr/>
        </p:nvSpPr>
        <p:spPr>
          <a:xfrm>
            <a:off x="2963341" y="4365772"/>
            <a:ext cx="157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17.34% CAGR growth in total revenue (5 year)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9698E-2459-0F06-7AAD-9829B36D3408}"/>
              </a:ext>
            </a:extLst>
          </p:cNvPr>
          <p:cNvSpPr txBox="1"/>
          <p:nvPr/>
        </p:nvSpPr>
        <p:spPr>
          <a:xfrm>
            <a:off x="2957854" y="3817360"/>
            <a:ext cx="157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20.89% CAGR growth in EBITDA (5 year)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B0A94-51A6-F37F-C8B7-8B7735D435F0}"/>
              </a:ext>
            </a:extLst>
          </p:cNvPr>
          <p:cNvSpPr txBox="1"/>
          <p:nvPr/>
        </p:nvSpPr>
        <p:spPr>
          <a:xfrm>
            <a:off x="4485493" y="4350384"/>
            <a:ext cx="157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51.5% growth in EPS </a:t>
            </a:r>
          </a:p>
          <a:p>
            <a:pPr algn="ctr"/>
            <a:r>
              <a:rPr lang="en-IN" sz="1000" dirty="0"/>
              <a:t>(5 year)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248A1-0074-CC4B-8FFF-2BDD69EBDBFD}"/>
              </a:ext>
            </a:extLst>
          </p:cNvPr>
          <p:cNvSpPr/>
          <p:nvPr/>
        </p:nvSpPr>
        <p:spPr>
          <a:xfrm>
            <a:off x="3067128" y="464907"/>
            <a:ext cx="2916238" cy="149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Non – Financial Snapshot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C320B-7584-5BDB-5652-A93E007D4C38}"/>
              </a:ext>
            </a:extLst>
          </p:cNvPr>
          <p:cNvSpPr/>
          <p:nvPr/>
        </p:nvSpPr>
        <p:spPr>
          <a:xfrm>
            <a:off x="160597" y="2593351"/>
            <a:ext cx="2854642" cy="149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Shareholding Pattern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5AB4289-30CD-51CE-0330-477E61B08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31391"/>
              </p:ext>
            </p:extLst>
          </p:nvPr>
        </p:nvGraphicFramePr>
        <p:xfrm>
          <a:off x="101641" y="2746996"/>
          <a:ext cx="3200359" cy="1487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B8C6037-1869-81F7-952A-4CF5DBBE4101}"/>
              </a:ext>
            </a:extLst>
          </p:cNvPr>
          <p:cNvSpPr txBox="1"/>
          <p:nvPr/>
        </p:nvSpPr>
        <p:spPr>
          <a:xfrm>
            <a:off x="4506170" y="3818116"/>
            <a:ext cx="157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23.92% CAGR growth in PAT (5 year)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D81723CD-74B8-C01B-A386-94F365BAA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579626"/>
              </p:ext>
            </p:extLst>
          </p:nvPr>
        </p:nvGraphicFramePr>
        <p:xfrm>
          <a:off x="5939965" y="624699"/>
          <a:ext cx="3106820" cy="1839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C18C327C-9022-BD74-0152-92D39FEA0698}"/>
              </a:ext>
            </a:extLst>
          </p:cNvPr>
          <p:cNvSpPr/>
          <p:nvPr/>
        </p:nvSpPr>
        <p:spPr>
          <a:xfrm>
            <a:off x="6209671" y="2415712"/>
            <a:ext cx="1110385" cy="247327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Mkt</a:t>
            </a:r>
          </a:p>
          <a:p>
            <a:r>
              <a:rPr lang="en-IN" sz="800" dirty="0">
                <a:solidFill>
                  <a:schemeClr val="tx1"/>
                </a:solidFill>
              </a:rPr>
              <a:t>Cap.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68BEC-CF17-F4D3-328E-6106BF4D09AF}"/>
              </a:ext>
            </a:extLst>
          </p:cNvPr>
          <p:cNvSpPr/>
          <p:nvPr/>
        </p:nvSpPr>
        <p:spPr>
          <a:xfrm>
            <a:off x="7685544" y="2413046"/>
            <a:ext cx="1110385" cy="247327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P/B</a:t>
            </a:r>
          </a:p>
          <a:p>
            <a:r>
              <a:rPr lang="en-IN" sz="800" dirty="0">
                <a:solidFill>
                  <a:schemeClr val="tx1"/>
                </a:solidFill>
              </a:rPr>
              <a:t>Ratio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2BB154-D034-362E-7813-F0CADA75B6FE}"/>
              </a:ext>
            </a:extLst>
          </p:cNvPr>
          <p:cNvSpPr/>
          <p:nvPr/>
        </p:nvSpPr>
        <p:spPr>
          <a:xfrm>
            <a:off x="6685590" y="2414504"/>
            <a:ext cx="695155" cy="2462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22,102 Cr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3C142-C205-ABDC-ED0D-A9BCFDD7A109}"/>
              </a:ext>
            </a:extLst>
          </p:cNvPr>
          <p:cNvSpPr/>
          <p:nvPr/>
        </p:nvSpPr>
        <p:spPr>
          <a:xfrm>
            <a:off x="8161462" y="2413046"/>
            <a:ext cx="695156" cy="2473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12.09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1DE531-D112-2EBB-B823-6ABE4866B44B}"/>
              </a:ext>
            </a:extLst>
          </p:cNvPr>
          <p:cNvSpPr/>
          <p:nvPr/>
        </p:nvSpPr>
        <p:spPr>
          <a:xfrm>
            <a:off x="6171323" y="3631021"/>
            <a:ext cx="2790825" cy="1564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ESG Metrics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35669-8992-FE0F-6412-C806EDC76030}"/>
              </a:ext>
            </a:extLst>
          </p:cNvPr>
          <p:cNvSpPr txBox="1"/>
          <p:nvPr/>
        </p:nvSpPr>
        <p:spPr>
          <a:xfrm>
            <a:off x="6171323" y="3847518"/>
            <a:ext cx="2790825" cy="48344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pPr lvl="3"/>
            <a:r>
              <a:rPr lang="en-IN" sz="800" dirty="0"/>
              <a:t>Partnered with an ESCO (Smart Joules Pvt Ltd) to make zero capital investment to implement energy conservation measures (ECM)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98EDB3-AC56-491B-E8B7-72D09DE5F866}"/>
              </a:ext>
            </a:extLst>
          </p:cNvPr>
          <p:cNvSpPr txBox="1"/>
          <p:nvPr/>
        </p:nvSpPr>
        <p:spPr>
          <a:xfrm>
            <a:off x="6160669" y="4389868"/>
            <a:ext cx="1052822" cy="48344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lvl="3" algn="ctr"/>
            <a:r>
              <a:rPr lang="en-IN" sz="800" dirty="0"/>
              <a:t>7.1% savings in energy consumption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99C86B-3CD6-06BF-18A2-4D890C41E900}"/>
              </a:ext>
            </a:extLst>
          </p:cNvPr>
          <p:cNvSpPr txBox="1"/>
          <p:nvPr/>
        </p:nvSpPr>
        <p:spPr>
          <a:xfrm>
            <a:off x="7277873" y="4389868"/>
            <a:ext cx="728419" cy="48344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lvl="3" algn="ctr"/>
            <a:r>
              <a:rPr lang="en-IN" sz="800" dirty="0"/>
              <a:t>118 tonnes CO2 saved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B55F21-62BC-65F9-BF31-68D0CEE572BE}"/>
              </a:ext>
            </a:extLst>
          </p:cNvPr>
          <p:cNvSpPr txBox="1"/>
          <p:nvPr/>
        </p:nvSpPr>
        <p:spPr>
          <a:xfrm>
            <a:off x="8070675" y="4391038"/>
            <a:ext cx="880819" cy="48344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lvl="3" algn="ctr"/>
            <a:r>
              <a:rPr lang="en-IN" sz="800" dirty="0"/>
              <a:t>INR 17.33 lakhs of energy cost saving</a:t>
            </a:r>
          </a:p>
        </p:txBody>
      </p:sp>
      <p:graphicFrame>
        <p:nvGraphicFramePr>
          <p:cNvPr id="237" name="Chart 236">
            <a:extLst>
              <a:ext uri="{FF2B5EF4-FFF2-40B4-BE49-F238E27FC236}">
                <a16:creationId xmlns:a16="http://schemas.microsoft.com/office/drawing/2014/main" id="{66F1215B-68EE-7C18-C189-E4C00A4171F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234611"/>
              </p:ext>
            </p:extLst>
          </p:nvPr>
        </p:nvGraphicFramePr>
        <p:xfrm>
          <a:off x="2984500" y="788988"/>
          <a:ext cx="1560513" cy="110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BCC09E6-A43D-B959-D810-112D4D62BFD9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3763963" y="704850"/>
            <a:ext cx="0" cy="2063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56C1308-7AB1-BB91-3884-21197925205D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3763963" y="704850"/>
            <a:ext cx="46513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EE1E4C7-CFDE-4716-87CA-85C616AB76D7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4229100" y="704850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7;p1">
            <a:extLst>
              <a:ext uri="{FF2B5EF4-FFF2-40B4-BE49-F238E27FC236}">
                <a16:creationId xmlns:a16="http://schemas.microsoft.com/office/drawing/2014/main" id="{38238E5A-120C-4140-CC7A-47A5D2573ABA}"/>
              </a:ext>
            </a:extLst>
          </p:cNvPr>
          <p:cNvSpPr txBox="1"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201988" y="1773238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97F8870-01D6-43C0-B3CC-A2C8B9FBB1B0}" type="datetime'''''''''F''''Y''''''''''22''''''''''''''''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FY22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Google Shape;7;p1">
            <a:extLst>
              <a:ext uri="{FF2B5EF4-FFF2-40B4-BE49-F238E27FC236}">
                <a16:creationId xmlns:a16="http://schemas.microsoft.com/office/drawing/2014/main" id="{D459AB14-B551-9FE0-8745-4517BD0EF7AA}"/>
              </a:ext>
            </a:extLst>
          </p:cNvPr>
          <p:cNvSpPr txBox="1"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667125" y="1773238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921A4D8-4692-4D64-8887-39E47D4F2C9C}" type="datetime'''''''''F''''''''''''''Y''''''''''''''''''''2''''3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FY23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Google Shape;7;p1">
            <a:extLst>
              <a:ext uri="{FF2B5EF4-FFF2-40B4-BE49-F238E27FC236}">
                <a16:creationId xmlns:a16="http://schemas.microsoft.com/office/drawing/2014/main" id="{5AB6C34D-7136-2E55-B7E4-0B1C53642C35}"/>
              </a:ext>
            </a:extLst>
          </p:cNvPr>
          <p:cNvSpPr txBox="1"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132263" y="1773238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6ACD42E-6FF5-4026-98E3-DC30387B1799}" type="datetime'''''''''F''''''''''''''Y''''''24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FY24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9" name="Google Shape;7;p1">
            <a:extLst>
              <a:ext uri="{FF2B5EF4-FFF2-40B4-BE49-F238E27FC236}">
                <a16:creationId xmlns:a16="http://schemas.microsoft.com/office/drawing/2014/main" id="{D92C3206-0229-5775-657A-D7F017BC6C38}"/>
              </a:ext>
            </a:extLst>
          </p:cNvPr>
          <p:cNvSpPr txBox="1"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886200" y="639763"/>
            <a:ext cx="220663" cy="13176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3C18C04-E184-427D-9F7A-1EF52E943B0D}" type="datetime'''+''''''''''''''8%'''''''''''''''''''''''''''''''''''''''''''">
              <a:rPr lang="en-IN" altLang="en-US" sz="6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+8%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B7848B4-682C-A140-FDC9-F6EF39BD8EEA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76789890"/>
              </p:ext>
            </p:extLst>
          </p:nvPr>
        </p:nvGraphicFramePr>
        <p:xfrm>
          <a:off x="4427538" y="846138"/>
          <a:ext cx="1560512" cy="1046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9413C12-4B26-1286-C617-E194F69770AA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 flipV="1">
            <a:off x="5207000" y="762001"/>
            <a:ext cx="0" cy="16986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A445EB3-1828-CD95-F230-BEC685371B41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5206999" y="762000"/>
            <a:ext cx="46513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19411F3-7C61-4B05-1DA5-B9894EFABF6B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5672138" y="762000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Google Shape;7;p1">
            <a:extLst>
              <a:ext uri="{FF2B5EF4-FFF2-40B4-BE49-F238E27FC236}">
                <a16:creationId xmlns:a16="http://schemas.microsoft.com/office/drawing/2014/main" id="{D6F8443B-BCEE-61DE-D47B-5C48F0E34765}"/>
              </a:ext>
            </a:extLst>
          </p:cNvPr>
          <p:cNvSpPr txBox="1"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645025" y="1773238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F2E624D-3F5B-490F-90B6-144B254EE3A5}" type="datetime'''''''''''''''''''F''''''Y2''''''''''''''''''''''''2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FY22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3" name="Google Shape;7;p1">
            <a:extLst>
              <a:ext uri="{FF2B5EF4-FFF2-40B4-BE49-F238E27FC236}">
                <a16:creationId xmlns:a16="http://schemas.microsoft.com/office/drawing/2014/main" id="{317AFC5E-5BC5-1647-50AB-F7533BB88FB5}"/>
              </a:ext>
            </a:extLst>
          </p:cNvPr>
          <p:cNvSpPr txBox="1"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110163" y="1773238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095BB17-479F-48B9-BC0B-02E899F07FC5}" type="datetime'''''''''''''''''''''''''''''''''''''''''F''''Y''''23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FY23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4" name="Google Shape;7;p1">
            <a:extLst>
              <a:ext uri="{FF2B5EF4-FFF2-40B4-BE49-F238E27FC236}">
                <a16:creationId xmlns:a16="http://schemas.microsoft.com/office/drawing/2014/main" id="{E0CE22CB-82FE-1882-7BE5-FA9B429F28E4}"/>
              </a:ext>
            </a:extLst>
          </p:cNvPr>
          <p:cNvSpPr txBox="1"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575300" y="1773238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72E5E90-D433-4CB7-9130-242F8B5493F9}" type="datetime'''''''''''''''''''''''''''''''''''F''''''Y''''''24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FY24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Google Shape;7;p1">
            <a:extLst>
              <a:ext uri="{FF2B5EF4-FFF2-40B4-BE49-F238E27FC236}">
                <a16:creationId xmlns:a16="http://schemas.microsoft.com/office/drawing/2014/main" id="{52B89A06-A7F6-C883-0E61-F7DF7430EC9B}"/>
              </a:ext>
            </a:extLst>
          </p:cNvPr>
          <p:cNvSpPr txBox="1"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703763" y="895350"/>
            <a:ext cx="77788" cy="8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1113" tIns="0" rIns="11113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alt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endParaRPr lang="en-IN" sz="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5" name="Google Shape;7;p1">
            <a:extLst>
              <a:ext uri="{FF2B5EF4-FFF2-40B4-BE49-F238E27FC236}">
                <a16:creationId xmlns:a16="http://schemas.microsoft.com/office/drawing/2014/main" id="{D4C81FD8-0CA6-3322-1564-699ED3ED458C}"/>
              </a:ext>
            </a:extLst>
          </p:cNvPr>
          <p:cNvSpPr txBox="1"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329238" y="696913"/>
            <a:ext cx="220663" cy="13176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BE06AC5-35E7-4960-A3C8-46DE3993277E}" type="datetime'+''''''''''''3''%'''''''''''''''''''''''''''''''''''">
              <a:rPr lang="en-IN" altLang="en-US" sz="6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/>
              <a:t>+3%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55" name="Chart 454">
            <a:extLst>
              <a:ext uri="{FF2B5EF4-FFF2-40B4-BE49-F238E27FC236}">
                <a16:creationId xmlns:a16="http://schemas.microsoft.com/office/drawing/2014/main" id="{01B8724E-CFF5-F77D-7460-AE7DB4058ACE}"/>
              </a:ext>
            </a:extLst>
          </p:cNvPr>
          <p:cNvGraphicFramePr/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4201014568"/>
              </p:ext>
            </p:extLst>
          </p:nvPr>
        </p:nvGraphicFramePr>
        <p:xfrm>
          <a:off x="2967038" y="2297113"/>
          <a:ext cx="1595437" cy="110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96DC43B-3AB9-D63F-21D4-24221B076F22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 flipV="1">
            <a:off x="3763963" y="2212975"/>
            <a:ext cx="0" cy="22066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F2CE2ACA-0BF9-992A-E2BC-F0A764DE8889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3763962" y="2212975"/>
            <a:ext cx="46513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BD99919B-0BDF-4353-3E03-E2363D6B9C97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4229100" y="2212975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Google Shape;7;p1">
            <a:extLst>
              <a:ext uri="{FF2B5EF4-FFF2-40B4-BE49-F238E27FC236}">
                <a16:creationId xmlns:a16="http://schemas.microsoft.com/office/drawing/2014/main" id="{CB4E1ED4-85C8-4B64-8697-E0579817B4FD}"/>
              </a:ext>
            </a:extLst>
          </p:cNvPr>
          <p:cNvSpPr txBox="1"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201988" y="3281363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D9F02AE-1A27-410B-AA86-DD886BE29B96}" type="datetime'''''''''''F''''''''Y''''''''''''''''''''''''2''''''''''''2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FY22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" name="Google Shape;7;p1">
            <a:extLst>
              <a:ext uri="{FF2B5EF4-FFF2-40B4-BE49-F238E27FC236}">
                <a16:creationId xmlns:a16="http://schemas.microsoft.com/office/drawing/2014/main" id="{D98B8BE8-B3D3-1A85-F9E2-9F3121590EB3}"/>
              </a:ext>
            </a:extLst>
          </p:cNvPr>
          <p:cNvSpPr txBox="1"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667125" y="3281363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23DE550-C549-4053-9E35-79361897D648}" type="datetime'''''''''''''''F''''''''Y''''2''3''''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FY23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" name="Google Shape;7;p1">
            <a:extLst>
              <a:ext uri="{FF2B5EF4-FFF2-40B4-BE49-F238E27FC236}">
                <a16:creationId xmlns:a16="http://schemas.microsoft.com/office/drawing/2014/main" id="{3CF27E89-8DC3-B731-2B76-37283BA029FC}"/>
              </a:ext>
            </a:extLst>
          </p:cNvPr>
          <p:cNvSpPr txBox="1"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4132263" y="3281363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44F73BF-B89D-4238-B65C-0BF79D7AAB57}" type="datetime'''''''''F''''Y''2''''''''''''''''''''''''''''''4''''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FY24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" name="Google Shape;7;p1">
            <a:extLst>
              <a:ext uri="{FF2B5EF4-FFF2-40B4-BE49-F238E27FC236}">
                <a16:creationId xmlns:a16="http://schemas.microsoft.com/office/drawing/2014/main" id="{20A67C03-292A-2B26-14D6-72C829370B10}"/>
              </a:ext>
            </a:extLst>
          </p:cNvPr>
          <p:cNvSpPr txBox="1"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3856038" y="2147888"/>
            <a:ext cx="280988" cy="13176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707CAC3-C02E-48E7-A2A7-A69AC00BB5B7}" type="datetime'''''''''''''+''''''1''0''''''''''%'''''''''''''''''''">
              <a:rPr lang="en-IN" altLang="en-US" sz="6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/>
              <a:t>+10%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56" name="Chart 455">
            <a:extLst>
              <a:ext uri="{FF2B5EF4-FFF2-40B4-BE49-F238E27FC236}">
                <a16:creationId xmlns:a16="http://schemas.microsoft.com/office/drawing/2014/main" id="{C1065B52-25B8-8B0D-2B7D-B988E69F9371}"/>
              </a:ext>
            </a:extLst>
          </p:cNvPr>
          <p:cNvGraphicFramePr/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870242792"/>
              </p:ext>
            </p:extLst>
          </p:nvPr>
        </p:nvGraphicFramePr>
        <p:xfrm>
          <a:off x="4462463" y="2297113"/>
          <a:ext cx="1560512" cy="110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B2E44332-CDDF-D95A-DB82-7A6B1C8A2B27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 flipV="1">
            <a:off x="5241925" y="2255838"/>
            <a:ext cx="0" cy="1301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B5CC7122-E244-9863-5DF0-E7A862DF77D0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5241925" y="2255838"/>
            <a:ext cx="46513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B7E703E5-5524-CDC2-C911-3E8897292AC5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5707063" y="2255838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Google Shape;7;p1">
            <a:extLst>
              <a:ext uri="{FF2B5EF4-FFF2-40B4-BE49-F238E27FC236}">
                <a16:creationId xmlns:a16="http://schemas.microsoft.com/office/drawing/2014/main" id="{ED620894-DFF1-D2A3-1DC2-DB684570055C}"/>
              </a:ext>
            </a:extLst>
          </p:cNvPr>
          <p:cNvSpPr txBox="1"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4679950" y="3281363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243A389-C123-4A48-BDEE-6A447CEC385C}" type="datetime'''''''''''F''''''''''''''''''''''''''''Y''''2''2''''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FY22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7" name="Google Shape;7;p1">
            <a:extLst>
              <a:ext uri="{FF2B5EF4-FFF2-40B4-BE49-F238E27FC236}">
                <a16:creationId xmlns:a16="http://schemas.microsoft.com/office/drawing/2014/main" id="{82C24A13-4B86-DA00-D0BA-25AB01FD2F62}"/>
              </a:ext>
            </a:extLst>
          </p:cNvPr>
          <p:cNvSpPr txBox="1"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145088" y="3281363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E84E350-6956-427C-B5D8-CD83D4C411C4}" type="datetime'''''''''''''''''''''''''''''F''Y''''2''''''3''''''''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FY23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8" name="Google Shape;7;p1">
            <a:extLst>
              <a:ext uri="{FF2B5EF4-FFF2-40B4-BE49-F238E27FC236}">
                <a16:creationId xmlns:a16="http://schemas.microsoft.com/office/drawing/2014/main" id="{49A568EB-BF97-1F51-5D8C-3C325FD3CB5C}"/>
              </a:ext>
            </a:extLst>
          </p:cNvPr>
          <p:cNvSpPr txBox="1"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5610225" y="3281363"/>
            <a:ext cx="1952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1FF8B7A-E842-44D2-A1C7-621BC5D2DC87}" type="datetime'F''''''''''''''''''''''''''''Y''2''''4'''''''''''">
              <a:rPr lang="en-IN" altLang="en-US" sz="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/>
              <a:t>FY24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9" name="Google Shape;7;p1">
            <a:extLst>
              <a:ext uri="{FF2B5EF4-FFF2-40B4-BE49-F238E27FC236}">
                <a16:creationId xmlns:a16="http://schemas.microsoft.com/office/drawing/2014/main" id="{F01653B8-90B1-0889-D148-EC3D9AF70715}"/>
              </a:ext>
            </a:extLst>
          </p:cNvPr>
          <p:cNvSpPr txBox="1"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5376863" y="2190750"/>
            <a:ext cx="193675" cy="13176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98D6F02-D426-4523-BEAD-8DCA561FC314}" type="datetime'''''''''''''''''''''''''''''''''''''''-''''''''''''''3%'''''''">
              <a:rPr lang="en-IN" altLang="en-US" sz="6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/>
              <a:t>-3%</a:t>
            </a:fld>
            <a:endParaRPr lang="en-IN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BDAD202-7D37-6202-8B5C-1825DA490EEB}"/>
              </a:ext>
            </a:extLst>
          </p:cNvPr>
          <p:cNvSpPr txBox="1"/>
          <p:nvPr/>
        </p:nvSpPr>
        <p:spPr>
          <a:xfrm>
            <a:off x="3157481" y="1880464"/>
            <a:ext cx="125310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/>
              <a:t>In-Patient volume (‘000)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5229D064-832E-BD75-4410-B38491788DE2}"/>
              </a:ext>
            </a:extLst>
          </p:cNvPr>
          <p:cNvSpPr txBox="1"/>
          <p:nvPr/>
        </p:nvSpPr>
        <p:spPr>
          <a:xfrm>
            <a:off x="3180648" y="3404060"/>
            <a:ext cx="128181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/>
              <a:t>Out-Patient volume (‘000)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E13AB7E4-C1E9-4261-C870-346D910D8E3B}"/>
              </a:ext>
            </a:extLst>
          </p:cNvPr>
          <p:cNvSpPr txBox="1"/>
          <p:nvPr/>
        </p:nvSpPr>
        <p:spPr>
          <a:xfrm>
            <a:off x="4609019" y="1880464"/>
            <a:ext cx="125310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/>
              <a:t>Occupancy Rate %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2330B48F-E6A3-607F-56A5-5ED7F6EEF56E}"/>
              </a:ext>
            </a:extLst>
          </p:cNvPr>
          <p:cNvSpPr txBox="1"/>
          <p:nvPr/>
        </p:nvSpPr>
        <p:spPr>
          <a:xfrm>
            <a:off x="4648707" y="3408078"/>
            <a:ext cx="125310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/>
              <a:t>ARPOB (‘000)</a:t>
            </a: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F3FF1FE5-7DA0-E97F-C183-E5CB72FFE61B}"/>
              </a:ext>
            </a:extLst>
          </p:cNvPr>
          <p:cNvSpPr/>
          <p:nvPr/>
        </p:nvSpPr>
        <p:spPr>
          <a:xfrm>
            <a:off x="101347" y="4182257"/>
            <a:ext cx="2854642" cy="149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M&amp;A developments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071E751E-2A4B-85AB-BB8B-9BBB13E3C544}"/>
              </a:ext>
            </a:extLst>
          </p:cNvPr>
          <p:cNvSpPr txBox="1"/>
          <p:nvPr/>
        </p:nvSpPr>
        <p:spPr>
          <a:xfrm>
            <a:off x="111402" y="4391038"/>
            <a:ext cx="2790825" cy="48344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pPr lvl="3"/>
            <a:r>
              <a:rPr lang="en-IN" sz="800" dirty="0"/>
              <a:t>Blackstone acquires stake in KIMS through its investments in CARE. </a:t>
            </a:r>
            <a:r>
              <a:rPr lang="en-IN" sz="800" dirty="0" err="1"/>
              <a:t>TrueNorth</a:t>
            </a:r>
            <a:r>
              <a:rPr lang="en-IN" sz="800" dirty="0"/>
              <a:t>, which entered in 2017 with $200 million stake, made an exit with ~ x33 returns. 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345735EC-E863-CE4B-7CEA-AC9C470891D6}"/>
              </a:ext>
            </a:extLst>
          </p:cNvPr>
          <p:cNvSpPr/>
          <p:nvPr/>
        </p:nvSpPr>
        <p:spPr>
          <a:xfrm>
            <a:off x="6209671" y="2817252"/>
            <a:ext cx="1110385" cy="247327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ROCE	</a:t>
            </a: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18A99D6E-EE50-BA2B-07C9-8DEA5AFCC0C3}"/>
              </a:ext>
            </a:extLst>
          </p:cNvPr>
          <p:cNvSpPr/>
          <p:nvPr/>
        </p:nvSpPr>
        <p:spPr>
          <a:xfrm>
            <a:off x="6685590" y="2816044"/>
            <a:ext cx="695155" cy="2462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16.9%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180E04EA-26A0-1CB6-6E70-AFFCE4B3689A}"/>
              </a:ext>
            </a:extLst>
          </p:cNvPr>
          <p:cNvSpPr/>
          <p:nvPr/>
        </p:nvSpPr>
        <p:spPr>
          <a:xfrm>
            <a:off x="7685544" y="2822547"/>
            <a:ext cx="1110385" cy="247327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Current</a:t>
            </a:r>
          </a:p>
          <a:p>
            <a:r>
              <a:rPr lang="en-IN" sz="800" dirty="0">
                <a:solidFill>
                  <a:schemeClr val="tx1"/>
                </a:solidFill>
              </a:rPr>
              <a:t>Ratio	</a:t>
            </a: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78029562-595F-8047-9395-F42F2D65A280}"/>
              </a:ext>
            </a:extLst>
          </p:cNvPr>
          <p:cNvSpPr/>
          <p:nvPr/>
        </p:nvSpPr>
        <p:spPr>
          <a:xfrm>
            <a:off x="8161462" y="2822547"/>
            <a:ext cx="695156" cy="2473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1.03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D0BDC3F-0C91-E4B9-2AB9-E67F2242D27F}"/>
              </a:ext>
            </a:extLst>
          </p:cNvPr>
          <p:cNvSpPr/>
          <p:nvPr/>
        </p:nvSpPr>
        <p:spPr>
          <a:xfrm>
            <a:off x="6209219" y="3231504"/>
            <a:ext cx="1110385" cy="247327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Stock </a:t>
            </a:r>
          </a:p>
          <a:p>
            <a:r>
              <a:rPr lang="en-IN" sz="800" dirty="0">
                <a:solidFill>
                  <a:schemeClr val="tx1"/>
                </a:solidFill>
              </a:rPr>
              <a:t>Price	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536A4443-F7C5-8229-0FA0-409A20A4E64A}"/>
              </a:ext>
            </a:extLst>
          </p:cNvPr>
          <p:cNvSpPr/>
          <p:nvPr/>
        </p:nvSpPr>
        <p:spPr>
          <a:xfrm>
            <a:off x="6665782" y="3231504"/>
            <a:ext cx="714511" cy="2473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30% CAGR (3yr)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ADC6E06-1526-903B-8645-161328F9ED45}"/>
              </a:ext>
            </a:extLst>
          </p:cNvPr>
          <p:cNvSpPr/>
          <p:nvPr/>
        </p:nvSpPr>
        <p:spPr>
          <a:xfrm>
            <a:off x="7692377" y="3235517"/>
            <a:ext cx="1110385" cy="247327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ROE	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B0AF2F89-DAE0-D202-536C-3B34759E3849}"/>
              </a:ext>
            </a:extLst>
          </p:cNvPr>
          <p:cNvSpPr/>
          <p:nvPr/>
        </p:nvSpPr>
        <p:spPr>
          <a:xfrm>
            <a:off x="8168295" y="3235517"/>
            <a:ext cx="695156" cy="2473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22% (3yr)</a:t>
            </a:r>
          </a:p>
        </p:txBody>
      </p:sp>
    </p:spTree>
    <p:extLst>
      <p:ext uri="{BB962C8B-B14F-4D97-AF65-F5344CB8AC3E}">
        <p14:creationId xmlns:p14="http://schemas.microsoft.com/office/powerpoint/2010/main" val="104189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C9836B9-73EB-E5F1-DE87-0E9C2F784F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3" progId="TCLayout.ActiveDocument.1">
                  <p:embed/>
                </p:oleObj>
              </mc:Choice>
              <mc:Fallback>
                <p:oleObj name="think-cell Slide" r:id="rId4" imgW="471" imgH="473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836B9-73EB-E5F1-DE87-0E9C2F784F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Google Shape;196;p23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53150" y="57599"/>
            <a:ext cx="82377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Peer Benchmarking</a:t>
            </a:r>
            <a:endParaRPr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DC1E59-7593-B3E6-BB60-0EA093E5DC91}"/>
              </a:ext>
            </a:extLst>
          </p:cNvPr>
          <p:cNvSpPr/>
          <p:nvPr/>
        </p:nvSpPr>
        <p:spPr>
          <a:xfrm>
            <a:off x="453150" y="431517"/>
            <a:ext cx="8053135" cy="236904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KIMS shows promising figures with respect to invested capital and equity resources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A872C9-371B-CA41-90FD-411918DC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91717"/>
              </p:ext>
            </p:extLst>
          </p:nvPr>
        </p:nvGraphicFramePr>
        <p:xfrm>
          <a:off x="453150" y="721361"/>
          <a:ext cx="8053136" cy="3471761"/>
        </p:xfrm>
        <a:graphic>
          <a:graphicData uri="http://schemas.openxmlformats.org/drawingml/2006/table">
            <a:tbl>
              <a:tblPr/>
              <a:tblGrid>
                <a:gridCol w="381039">
                  <a:extLst>
                    <a:ext uri="{9D8B030D-6E8A-4147-A177-3AD203B41FA5}">
                      <a16:colId xmlns:a16="http://schemas.microsoft.com/office/drawing/2014/main" val="4290967779"/>
                    </a:ext>
                  </a:extLst>
                </a:gridCol>
                <a:gridCol w="2680481">
                  <a:extLst>
                    <a:ext uri="{9D8B030D-6E8A-4147-A177-3AD203B41FA5}">
                      <a16:colId xmlns:a16="http://schemas.microsoft.com/office/drawing/2014/main" val="4240308020"/>
                    </a:ext>
                  </a:extLst>
                </a:gridCol>
                <a:gridCol w="623952">
                  <a:extLst>
                    <a:ext uri="{9D8B030D-6E8A-4147-A177-3AD203B41FA5}">
                      <a16:colId xmlns:a16="http://schemas.microsoft.com/office/drawing/2014/main" val="2196984659"/>
                    </a:ext>
                  </a:extLst>
                </a:gridCol>
                <a:gridCol w="623952">
                  <a:extLst>
                    <a:ext uri="{9D8B030D-6E8A-4147-A177-3AD203B41FA5}">
                      <a16:colId xmlns:a16="http://schemas.microsoft.com/office/drawing/2014/main" val="4174873117"/>
                    </a:ext>
                  </a:extLst>
                </a:gridCol>
                <a:gridCol w="623952">
                  <a:extLst>
                    <a:ext uri="{9D8B030D-6E8A-4147-A177-3AD203B41FA5}">
                      <a16:colId xmlns:a16="http://schemas.microsoft.com/office/drawing/2014/main" val="3296216211"/>
                    </a:ext>
                  </a:extLst>
                </a:gridCol>
                <a:gridCol w="623952">
                  <a:extLst>
                    <a:ext uri="{9D8B030D-6E8A-4147-A177-3AD203B41FA5}">
                      <a16:colId xmlns:a16="http://schemas.microsoft.com/office/drawing/2014/main" val="3451335825"/>
                    </a:ext>
                  </a:extLst>
                </a:gridCol>
                <a:gridCol w="623952">
                  <a:extLst>
                    <a:ext uri="{9D8B030D-6E8A-4147-A177-3AD203B41FA5}">
                      <a16:colId xmlns:a16="http://schemas.microsoft.com/office/drawing/2014/main" val="4200851173"/>
                    </a:ext>
                  </a:extLst>
                </a:gridCol>
                <a:gridCol w="623952">
                  <a:extLst>
                    <a:ext uri="{9D8B030D-6E8A-4147-A177-3AD203B41FA5}">
                      <a16:colId xmlns:a16="http://schemas.microsoft.com/office/drawing/2014/main" val="290940331"/>
                    </a:ext>
                  </a:extLst>
                </a:gridCol>
                <a:gridCol w="623952">
                  <a:extLst>
                    <a:ext uri="{9D8B030D-6E8A-4147-A177-3AD203B41FA5}">
                      <a16:colId xmlns:a16="http://schemas.microsoft.com/office/drawing/2014/main" val="811128683"/>
                    </a:ext>
                  </a:extLst>
                </a:gridCol>
                <a:gridCol w="623952">
                  <a:extLst>
                    <a:ext uri="{9D8B030D-6E8A-4147-A177-3AD203B41FA5}">
                      <a16:colId xmlns:a16="http://schemas.microsoft.com/office/drawing/2014/main" val="161908608"/>
                    </a:ext>
                  </a:extLst>
                </a:gridCol>
              </a:tblGrid>
              <a:tr h="231761">
                <a:tc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Indicator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41567"/>
                  </a:ext>
                </a:extLst>
              </a:tr>
              <a:tr h="16200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Financial Metrics</a:t>
                      </a:r>
                    </a:p>
                  </a:txBody>
                  <a:tcPr marL="4251" marR="4251" marT="4251" marB="0" vert="vert27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ROA (5yr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4.40%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5.24%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2.76%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8.63%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12.24%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1.61%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5.44%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5.39%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34225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Cash Conversion Cycle (5yr Avg)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-26.12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-166.97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-124.47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-169.45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-81.11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-126.77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673.37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-63.17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48412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Revenue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19727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5663.98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7094.41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5129.26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2580.52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1977.02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977.15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3350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62393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EBIDTA (5yr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1316.5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801.91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644.73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528.5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400.47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83.59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92.47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C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366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371682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Operating Profit Margin (5yr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13.39%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24.48%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16.41%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17.93%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28.01%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17.04%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20.43%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21.33%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0940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Net Profit 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1077.1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1053.83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695.25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807.08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344.55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51.3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77.41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482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64561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Net Profit CAGR 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2%**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934945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Net Profit Margin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388700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ROCE (5yr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846304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Current Ratio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1.13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1.03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1.46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2.44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247403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Debt to Equity Ratio (5yr Avg)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0.48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0.74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0.86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0.39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00022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ROE (5yr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90891"/>
                  </a:ext>
                </a:extLst>
              </a:tr>
              <a:tr h="162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 - Financial Metrics</a:t>
                      </a:r>
                    </a:p>
                  </a:txBody>
                  <a:tcPr marL="4251" marR="4251" marT="4251" marB="0" vert="vert27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Beds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3787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3787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4600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6254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3505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1932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1390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2354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30279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Occupancy Rate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49368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Daily Revenue/Occupied Bed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59073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77100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65924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41370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38458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44343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43365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64035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98250"/>
                  </a:ext>
                </a:extLst>
              </a:tr>
              <a:tr h="162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Market Performance</a:t>
                      </a:r>
                    </a:p>
                  </a:txBody>
                  <a:tcPr marL="4251" marR="4251" marT="4251" marB="0" vert="vert27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Market Capitalisation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100924.61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88250.88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44104.66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26714.04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22101.67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5894.42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3053.98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30166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9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078334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Share Price (52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wk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- H/L)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7100 / 4726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980 / 531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588 / 314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1445 / 980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580 / 325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425 / 310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340 / 210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1514/676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401959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to Earnings Ratio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97.4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68.7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131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39.4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62.5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54229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to Book Ratio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14.55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5.76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9.26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12.09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7.14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3.05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10.4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07388"/>
                  </a:ext>
                </a:extLst>
              </a:tr>
              <a:tr h="16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Major Promoter Holding</a:t>
                      </a:r>
                    </a:p>
                  </a:txBody>
                  <a:tcPr marL="4251" marR="4251" marT="4251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33%</a:t>
                      </a:r>
                    </a:p>
                  </a:txBody>
                  <a:tcPr marL="4251" marR="4251" marT="4251" marB="0" anchor="ctr">
                    <a:lnL>
                      <a:noFill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585338"/>
                  </a:ext>
                </a:extLst>
              </a:tr>
            </a:tbl>
          </a:graphicData>
        </a:graphic>
      </p:graphicFrame>
      <p:pic>
        <p:nvPicPr>
          <p:cNvPr id="21" name="Picture 20" descr="A blue and yellow logo&#10;&#10;Description automatically generated">
            <a:extLst>
              <a:ext uri="{FF2B5EF4-FFF2-40B4-BE49-F238E27FC236}">
                <a16:creationId xmlns:a16="http://schemas.microsoft.com/office/drawing/2014/main" id="{B8D4B8CA-84EF-E444-2D19-D0903E092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084" y="697539"/>
            <a:ext cx="341023" cy="292750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E09CB52E-2F8B-449D-46A1-FA6A8C67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817" y="768335"/>
            <a:ext cx="419952" cy="13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logo with green and red text&#10;&#10;Description automatically generated">
            <a:extLst>
              <a:ext uri="{FF2B5EF4-FFF2-40B4-BE49-F238E27FC236}">
                <a16:creationId xmlns:a16="http://schemas.microsoft.com/office/drawing/2014/main" id="{EBE2C8DD-0093-A76C-B1AB-F0DF892A2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479" y="698997"/>
            <a:ext cx="399118" cy="266079"/>
          </a:xfrm>
          <a:prstGeom prst="rect">
            <a:avLst/>
          </a:prstGeom>
        </p:spPr>
      </p:pic>
      <p:pic>
        <p:nvPicPr>
          <p:cNvPr id="24" name="Picture 10" descr="Narayana Hrudayalaya logo in transparent PNG and vectorized SVG formats">
            <a:extLst>
              <a:ext uri="{FF2B5EF4-FFF2-40B4-BE49-F238E27FC236}">
                <a16:creationId xmlns:a16="http://schemas.microsoft.com/office/drawing/2014/main" id="{CABB2FF3-D73C-DE2A-A16C-F018E9FB7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49" y="742003"/>
            <a:ext cx="490705" cy="1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logo with blue and red letters&#10;&#10;Description automatically generated">
            <a:extLst>
              <a:ext uri="{FF2B5EF4-FFF2-40B4-BE49-F238E27FC236}">
                <a16:creationId xmlns:a16="http://schemas.microsoft.com/office/drawing/2014/main" id="{15D41E05-03DE-DC6A-FD62-BF38A4F9A4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0329" y="706141"/>
            <a:ext cx="596861" cy="266302"/>
          </a:xfrm>
          <a:prstGeom prst="rect">
            <a:avLst/>
          </a:prstGeom>
        </p:spPr>
      </p:pic>
      <p:pic>
        <p:nvPicPr>
          <p:cNvPr id="26" name="Picture 25" descr="A logo on a black background&#10;&#10;Description automatically generated">
            <a:extLst>
              <a:ext uri="{FF2B5EF4-FFF2-40B4-BE49-F238E27FC236}">
                <a16:creationId xmlns:a16="http://schemas.microsoft.com/office/drawing/2014/main" id="{63FD67CD-C807-4E10-22F9-A8F73775F36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5032" r="49873" b="29041"/>
          <a:stretch/>
        </p:blipFill>
        <p:spPr>
          <a:xfrm>
            <a:off x="6740535" y="742003"/>
            <a:ext cx="384299" cy="195610"/>
          </a:xfrm>
          <a:prstGeom prst="rect">
            <a:avLst/>
          </a:prstGeom>
        </p:spPr>
      </p:pic>
      <p:pic>
        <p:nvPicPr>
          <p:cNvPr id="27" name="Picture 12" descr="Shalby Hospitals - Wikipedia">
            <a:extLst>
              <a:ext uri="{FF2B5EF4-FFF2-40B4-BE49-F238E27FC236}">
                <a16:creationId xmlns:a16="http://schemas.microsoft.com/office/drawing/2014/main" id="{C4D3893F-199B-4A80-1032-AC6D1AC6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922" y="752469"/>
            <a:ext cx="427632" cy="1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Global Health Limited (Medanta) logo in transparent PNG and vectorized SVG  formats">
            <a:extLst>
              <a:ext uri="{FF2B5EF4-FFF2-40B4-BE49-F238E27FC236}">
                <a16:creationId xmlns:a16="http://schemas.microsoft.com/office/drawing/2014/main" id="{565924E2-D0D5-829F-8062-2F083C01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43" y="757339"/>
            <a:ext cx="477322" cy="1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034F740-1C37-99DB-8A2A-6C036A7474EF}"/>
              </a:ext>
            </a:extLst>
          </p:cNvPr>
          <p:cNvSpPr/>
          <p:nvPr/>
        </p:nvSpPr>
        <p:spPr>
          <a:xfrm>
            <a:off x="453150" y="4265618"/>
            <a:ext cx="1482597" cy="486610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6E9892-8274-27C5-FA53-8B24B66AC0A2}"/>
              </a:ext>
            </a:extLst>
          </p:cNvPr>
          <p:cNvSpPr/>
          <p:nvPr/>
        </p:nvSpPr>
        <p:spPr>
          <a:xfrm>
            <a:off x="2735220" y="4265618"/>
            <a:ext cx="1482597" cy="486610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D6731-2553-EEE1-CE69-B840D113B114}"/>
              </a:ext>
            </a:extLst>
          </p:cNvPr>
          <p:cNvSpPr/>
          <p:nvPr/>
        </p:nvSpPr>
        <p:spPr>
          <a:xfrm>
            <a:off x="4806162" y="4263448"/>
            <a:ext cx="1482597" cy="486610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3E9DDB-B743-D5C7-7766-4EC2095BB11E}"/>
              </a:ext>
            </a:extLst>
          </p:cNvPr>
          <p:cNvSpPr/>
          <p:nvPr/>
        </p:nvSpPr>
        <p:spPr>
          <a:xfrm>
            <a:off x="7023688" y="4265618"/>
            <a:ext cx="1482597" cy="486610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6F0278-E411-1816-9A0A-2B088BB11681}"/>
              </a:ext>
            </a:extLst>
          </p:cNvPr>
          <p:cNvSpPr txBox="1"/>
          <p:nvPr/>
        </p:nvSpPr>
        <p:spPr>
          <a:xfrm>
            <a:off x="405714" y="4308868"/>
            <a:ext cx="157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KIMS has highest </a:t>
            </a:r>
            <a:r>
              <a:rPr lang="en-IN" sz="1000" dirty="0" err="1"/>
              <a:t>RoA</a:t>
            </a:r>
            <a:r>
              <a:rPr lang="en-IN" sz="1000" dirty="0"/>
              <a:t> amongst its peers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39344B-E6FB-F746-E7E5-A0D939CDC1CA}"/>
              </a:ext>
            </a:extLst>
          </p:cNvPr>
          <p:cNvSpPr txBox="1"/>
          <p:nvPr/>
        </p:nvSpPr>
        <p:spPr>
          <a:xfrm>
            <a:off x="2687784" y="4293480"/>
            <a:ext cx="15774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Has highest Operating Margin with </a:t>
            </a:r>
            <a:r>
              <a:rPr lang="el-GR" sz="1100" b="0" i="0" dirty="0">
                <a:solidFill>
                  <a:srgbClr val="1F1F1F"/>
                </a:solidFill>
                <a:effectLst/>
                <a:latin typeface="Google Sans"/>
              </a:rPr>
              <a:t>Δ </a:t>
            </a:r>
            <a:r>
              <a:rPr lang="en-IN" sz="1100" b="0" i="0" dirty="0">
                <a:solidFill>
                  <a:srgbClr val="1F1F1F"/>
                </a:solidFill>
                <a:effectLst/>
                <a:latin typeface="Google Sans"/>
              </a:rPr>
              <a:t>= 3.53%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4FBCD-77C1-E56F-3C4C-A9A2F7FC481E}"/>
              </a:ext>
            </a:extLst>
          </p:cNvPr>
          <p:cNvSpPr txBox="1"/>
          <p:nvPr/>
        </p:nvSpPr>
        <p:spPr>
          <a:xfrm>
            <a:off x="4758726" y="4224230"/>
            <a:ext cx="15774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High efficiency in capital utilisation, with industry leading ROCE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781F8-4C1B-DE30-3E91-26714EECC20F}"/>
              </a:ext>
            </a:extLst>
          </p:cNvPr>
          <p:cNvSpPr txBox="1"/>
          <p:nvPr/>
        </p:nvSpPr>
        <p:spPr>
          <a:xfrm>
            <a:off x="6971820" y="4293480"/>
            <a:ext cx="157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Highest ROE, with </a:t>
            </a:r>
            <a:r>
              <a:rPr lang="el-GR" sz="1000" dirty="0"/>
              <a:t>Δ</a:t>
            </a:r>
            <a:r>
              <a:rPr lang="en-IN" sz="1000" dirty="0"/>
              <a:t> = 3% amongst its peers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401F92-4B70-1112-88CA-35AC4E734108}"/>
              </a:ext>
            </a:extLst>
          </p:cNvPr>
          <p:cNvSpPr txBox="1"/>
          <p:nvPr/>
        </p:nvSpPr>
        <p:spPr>
          <a:xfrm>
            <a:off x="-1" y="4912668"/>
            <a:ext cx="895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– Screener,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Tijori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Finance, Bloomberg | ** Net profit CAGR calculated over 3 years for HCG due to negative profits in 2020 and 2021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B723FF-34BC-8089-1629-FF94E85AF0E2}"/>
              </a:ext>
            </a:extLst>
          </p:cNvPr>
          <p:cNvCxnSpPr/>
          <p:nvPr/>
        </p:nvCxnSpPr>
        <p:spPr>
          <a:xfrm>
            <a:off x="-1" y="491266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logo with blue and red letters&#10;&#10;Description automatically generated">
            <a:extLst>
              <a:ext uri="{FF2B5EF4-FFF2-40B4-BE49-F238E27FC236}">
                <a16:creationId xmlns:a16="http://schemas.microsoft.com/office/drawing/2014/main" id="{F21C2BF9-44BB-117C-E470-87314E4F20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9783" y="20220"/>
            <a:ext cx="722134" cy="3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4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C9836B9-73EB-E5F1-DE87-0E9C2F784F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40565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3" progId="TCLayout.ActiveDocument.1">
                  <p:embed/>
                </p:oleObj>
              </mc:Choice>
              <mc:Fallback>
                <p:oleObj name="think-cell Slide" r:id="rId4" imgW="471" imgH="473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836B9-73EB-E5F1-DE87-0E9C2F784F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Google Shape;196;p23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53150" y="57599"/>
            <a:ext cx="82377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Valuation</a:t>
            </a:r>
            <a:endParaRPr dirty="0"/>
          </a:p>
        </p:txBody>
      </p: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EF4F6817-1C49-8ACF-A6FF-350E93ECF197}"/>
              </a:ext>
            </a:extLst>
          </p:cNvPr>
          <p:cNvCxnSpPr/>
          <p:nvPr/>
        </p:nvCxnSpPr>
        <p:spPr>
          <a:xfrm>
            <a:off x="-1" y="491266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TextBox 1120">
            <a:extLst>
              <a:ext uri="{FF2B5EF4-FFF2-40B4-BE49-F238E27FC236}">
                <a16:creationId xmlns:a16="http://schemas.microsoft.com/office/drawing/2014/main" id="{AE487B77-0812-D495-2763-E3EAAF0D9347}"/>
              </a:ext>
            </a:extLst>
          </p:cNvPr>
          <p:cNvSpPr txBox="1"/>
          <p:nvPr/>
        </p:nvSpPr>
        <p:spPr>
          <a:xfrm>
            <a:off x="-1" y="4912668"/>
            <a:ext cx="895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– Annual Report FY 23-24,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Tijori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Finance, Bloomberg, Screener</a:t>
            </a:r>
          </a:p>
        </p:txBody>
      </p:sp>
      <p:pic>
        <p:nvPicPr>
          <p:cNvPr id="1124" name="Picture 1123" descr="A logo with blue and red letters&#10;&#10;Description automatically generated">
            <a:extLst>
              <a:ext uri="{FF2B5EF4-FFF2-40B4-BE49-F238E27FC236}">
                <a16:creationId xmlns:a16="http://schemas.microsoft.com/office/drawing/2014/main" id="{2744C195-5DC2-9E4E-F9BE-3E97E2F1F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783" y="20220"/>
            <a:ext cx="722134" cy="322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C0E9C5-9392-0674-023B-7741FCA43E82}"/>
              </a:ext>
            </a:extLst>
          </p:cNvPr>
          <p:cNvSpPr/>
          <p:nvPr/>
        </p:nvSpPr>
        <p:spPr>
          <a:xfrm>
            <a:off x="106680" y="465588"/>
            <a:ext cx="6365239" cy="25020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Football </a:t>
            </a:r>
            <a:r>
              <a:rPr lang="en-IN" sz="900"/>
              <a:t>Field Analysis</a:t>
            </a:r>
            <a:endParaRPr lang="en-IN" sz="90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476B9C3-9B02-89B9-97EF-730B04187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93086"/>
              </p:ext>
            </p:extLst>
          </p:nvPr>
        </p:nvGraphicFramePr>
        <p:xfrm>
          <a:off x="106681" y="747826"/>
          <a:ext cx="6365239" cy="1672449"/>
        </p:xfrm>
        <a:graphic>
          <a:graphicData uri="http://schemas.openxmlformats.org/drawingml/2006/table">
            <a:tbl>
              <a:tblPr firstRow="1" bandRow="1">
                <a:tableStyleId>{98C629C4-6431-425F-B77E-08276FAF528A}</a:tableStyleId>
              </a:tblPr>
              <a:tblGrid>
                <a:gridCol w="1396999">
                  <a:extLst>
                    <a:ext uri="{9D8B030D-6E8A-4147-A177-3AD203B41FA5}">
                      <a16:colId xmlns:a16="http://schemas.microsoft.com/office/drawing/2014/main" val="23107522"/>
                    </a:ext>
                  </a:extLst>
                </a:gridCol>
                <a:gridCol w="2096009">
                  <a:extLst>
                    <a:ext uri="{9D8B030D-6E8A-4147-A177-3AD203B41FA5}">
                      <a16:colId xmlns:a16="http://schemas.microsoft.com/office/drawing/2014/main" val="3382749299"/>
                    </a:ext>
                  </a:extLst>
                </a:gridCol>
                <a:gridCol w="2872231">
                  <a:extLst>
                    <a:ext uri="{9D8B030D-6E8A-4147-A177-3AD203B41FA5}">
                      <a16:colId xmlns:a16="http://schemas.microsoft.com/office/drawing/2014/main" val="421623005"/>
                    </a:ext>
                  </a:extLst>
                </a:gridCol>
              </a:tblGrid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Methodology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Comments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Valuation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8495"/>
                  </a:ext>
                </a:extLst>
              </a:tr>
              <a:tr h="257202"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Discounted Cash Flow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Base-Bear-Bull Case; 5 year DCF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637690"/>
                  </a:ext>
                </a:extLst>
              </a:tr>
              <a:tr h="257202"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52 Week Hi-Lo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Using Market Data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55991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Trading Comparable: P/B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Using peer-average multiple with ± 10% delta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313233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Trading Comparable: P/E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Using peer-average multiple with ± 10% delta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8463867"/>
                  </a:ext>
                </a:extLst>
              </a:tr>
              <a:tr h="25720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Broker Price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Aggregated from 15 brokers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353534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72D1549E-3599-714D-44D6-A7111926E59D}"/>
              </a:ext>
            </a:extLst>
          </p:cNvPr>
          <p:cNvSpPr/>
          <p:nvPr/>
        </p:nvSpPr>
        <p:spPr>
          <a:xfrm>
            <a:off x="4953000" y="1006557"/>
            <a:ext cx="1041400" cy="1574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EE1E1F-826E-B5CC-658E-049C0F3EB633}"/>
              </a:ext>
            </a:extLst>
          </p:cNvPr>
          <p:cNvSpPr/>
          <p:nvPr/>
        </p:nvSpPr>
        <p:spPr>
          <a:xfrm>
            <a:off x="4361021" y="1250371"/>
            <a:ext cx="792480" cy="1574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1BB45D-13EC-ADAA-A24D-CBBF320364F2}"/>
              </a:ext>
            </a:extLst>
          </p:cNvPr>
          <p:cNvSpPr/>
          <p:nvPr/>
        </p:nvSpPr>
        <p:spPr>
          <a:xfrm>
            <a:off x="4436751" y="1550416"/>
            <a:ext cx="297180" cy="1574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AAEB1C5-3E41-EA5B-C563-F95359AF87A8}"/>
              </a:ext>
            </a:extLst>
          </p:cNvPr>
          <p:cNvSpPr/>
          <p:nvPr/>
        </p:nvSpPr>
        <p:spPr>
          <a:xfrm>
            <a:off x="5017134" y="1894134"/>
            <a:ext cx="478155" cy="1574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7D20C0E-F080-2227-DB4C-B3D531187D7E}"/>
              </a:ext>
            </a:extLst>
          </p:cNvPr>
          <p:cNvSpPr/>
          <p:nvPr/>
        </p:nvSpPr>
        <p:spPr>
          <a:xfrm>
            <a:off x="4643437" y="2186779"/>
            <a:ext cx="919929" cy="1574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9C335C1-291D-C161-7235-5ED0C5E324B6}"/>
              </a:ext>
            </a:extLst>
          </p:cNvPr>
          <p:cNvCxnSpPr>
            <a:cxnSpLocks/>
          </p:cNvCxnSpPr>
          <p:nvPr/>
        </p:nvCxnSpPr>
        <p:spPr>
          <a:xfrm>
            <a:off x="5051425" y="990516"/>
            <a:ext cx="0" cy="14431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06656AB-7F91-BDE5-BE9C-82AB6489C22E}"/>
              </a:ext>
            </a:extLst>
          </p:cNvPr>
          <p:cNvCxnSpPr>
            <a:cxnSpLocks/>
          </p:cNvCxnSpPr>
          <p:nvPr/>
        </p:nvCxnSpPr>
        <p:spPr>
          <a:xfrm>
            <a:off x="5519104" y="990516"/>
            <a:ext cx="0" cy="144312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E6D00770-5E84-811F-BD20-6BFA556E233F}"/>
              </a:ext>
            </a:extLst>
          </p:cNvPr>
          <p:cNvSpPr txBox="1"/>
          <p:nvPr/>
        </p:nvSpPr>
        <p:spPr>
          <a:xfrm>
            <a:off x="4867275" y="2420277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rgbClr val="FF0000"/>
                </a:solidFill>
              </a:rPr>
              <a:t>CMP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5BEA99B-683D-4F96-AEB7-246AFEADB24F}"/>
              </a:ext>
            </a:extLst>
          </p:cNvPr>
          <p:cNvSpPr txBox="1"/>
          <p:nvPr/>
        </p:nvSpPr>
        <p:spPr>
          <a:xfrm>
            <a:off x="5314314" y="2420277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rgbClr val="00B050"/>
                </a:solidFill>
              </a:rPr>
              <a:t>TMP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6DBB372-DCAE-E1A2-62A4-1F59A90E7B80}"/>
              </a:ext>
            </a:extLst>
          </p:cNvPr>
          <p:cNvSpPr/>
          <p:nvPr/>
        </p:nvSpPr>
        <p:spPr>
          <a:xfrm>
            <a:off x="106680" y="465407"/>
            <a:ext cx="6365239" cy="21447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BFFB98D-54E0-8CD8-A907-7FCC89D3C4F2}"/>
              </a:ext>
            </a:extLst>
          </p:cNvPr>
          <p:cNvSpPr txBox="1"/>
          <p:nvPr/>
        </p:nvSpPr>
        <p:spPr>
          <a:xfrm>
            <a:off x="6566250" y="516180"/>
            <a:ext cx="24173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900" dirty="0"/>
              <a:t>As of 16</a:t>
            </a:r>
            <a:r>
              <a:rPr lang="en-IN" sz="900" baseline="30000" dirty="0"/>
              <a:t>th</a:t>
            </a:r>
            <a:r>
              <a:rPr lang="en-IN" sz="900" dirty="0"/>
              <a:t> September 2024, </a:t>
            </a:r>
            <a:r>
              <a:rPr lang="en-IN" sz="900" b="1" dirty="0">
                <a:solidFill>
                  <a:srgbClr val="FF0000"/>
                </a:solidFill>
              </a:rPr>
              <a:t>the Current Market Price (CMP) is INR 552.</a:t>
            </a:r>
            <a:r>
              <a:rPr lang="en-IN" sz="900" dirty="0">
                <a:solidFill>
                  <a:srgbClr val="FF0000"/>
                </a:solidFill>
              </a:rPr>
              <a:t> </a:t>
            </a:r>
          </a:p>
          <a:p>
            <a:endParaRPr lang="en-IN" sz="900" dirty="0"/>
          </a:p>
          <a:p>
            <a:r>
              <a:rPr lang="en-IN" sz="900" dirty="0"/>
              <a:t>As part of Discounted Cash Flow Model, the </a:t>
            </a:r>
            <a:r>
              <a:rPr lang="en-IN" sz="900" b="1" dirty="0">
                <a:solidFill>
                  <a:srgbClr val="00B050"/>
                </a:solidFill>
              </a:rPr>
              <a:t>Target Market Price is INR 658.</a:t>
            </a:r>
          </a:p>
          <a:p>
            <a:endParaRPr lang="en-IN" sz="900" dirty="0"/>
          </a:p>
          <a:p>
            <a:r>
              <a:rPr lang="en-IN" sz="900" dirty="0"/>
              <a:t>Thus, </a:t>
            </a:r>
            <a:r>
              <a:rPr lang="en-IN" sz="900" b="1" dirty="0"/>
              <a:t>the uptick in the valuation </a:t>
            </a:r>
            <a:r>
              <a:rPr lang="en-IN" sz="900" dirty="0"/>
              <a:t>suggested by the analysis </a:t>
            </a:r>
            <a:r>
              <a:rPr lang="en-IN" sz="900" b="1" dirty="0"/>
              <a:t>is around 17%.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C6DAD35-F639-8B40-7C7D-1934439D31BF}"/>
              </a:ext>
            </a:extLst>
          </p:cNvPr>
          <p:cNvSpPr txBox="1"/>
          <p:nvPr/>
        </p:nvSpPr>
        <p:spPr>
          <a:xfrm>
            <a:off x="4643437" y="990331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tx1"/>
                </a:solidFill>
              </a:rPr>
              <a:t>510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AF29C78-8860-C933-7390-E18845EF3423}"/>
              </a:ext>
            </a:extLst>
          </p:cNvPr>
          <p:cNvSpPr txBox="1"/>
          <p:nvPr/>
        </p:nvSpPr>
        <p:spPr>
          <a:xfrm>
            <a:off x="5950321" y="979789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tx1"/>
                </a:solidFill>
              </a:rPr>
              <a:t>849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8464E09-6D9B-E58A-9318-C198222029BC}"/>
              </a:ext>
            </a:extLst>
          </p:cNvPr>
          <p:cNvSpPr txBox="1"/>
          <p:nvPr/>
        </p:nvSpPr>
        <p:spPr>
          <a:xfrm>
            <a:off x="4050807" y="1227158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tx1"/>
                </a:solidFill>
              </a:rPr>
              <a:t>325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B808CDD-BE52-E7FD-9A18-9B1D392DE95E}"/>
              </a:ext>
            </a:extLst>
          </p:cNvPr>
          <p:cNvSpPr txBox="1"/>
          <p:nvPr/>
        </p:nvSpPr>
        <p:spPr>
          <a:xfrm>
            <a:off x="5519103" y="2157791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tx1"/>
                </a:solidFill>
              </a:rPr>
              <a:t>660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DDDBC77-ADE2-F5F4-9DBA-F7FC03712C64}"/>
              </a:ext>
            </a:extLst>
          </p:cNvPr>
          <p:cNvSpPr txBox="1"/>
          <p:nvPr/>
        </p:nvSpPr>
        <p:spPr>
          <a:xfrm>
            <a:off x="4119754" y="1531095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tx1"/>
                </a:solidFill>
              </a:rPr>
              <a:t>366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571B5B2-ADB4-16B6-AA64-180EA418D561}"/>
              </a:ext>
            </a:extLst>
          </p:cNvPr>
          <p:cNvSpPr txBox="1"/>
          <p:nvPr/>
        </p:nvSpPr>
        <p:spPr>
          <a:xfrm>
            <a:off x="4694426" y="1531113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tx1"/>
                </a:solidFill>
              </a:rPr>
              <a:t>448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D838B7-91D7-6A76-699C-F3227BC7BDF0}"/>
              </a:ext>
            </a:extLst>
          </p:cNvPr>
          <p:cNvSpPr txBox="1"/>
          <p:nvPr/>
        </p:nvSpPr>
        <p:spPr>
          <a:xfrm>
            <a:off x="4718609" y="1871008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tx1"/>
                </a:solidFill>
              </a:rPr>
              <a:t>532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A997290-AA60-DFF4-E85B-D1479BF82085}"/>
              </a:ext>
            </a:extLst>
          </p:cNvPr>
          <p:cNvSpPr txBox="1"/>
          <p:nvPr/>
        </p:nvSpPr>
        <p:spPr>
          <a:xfrm>
            <a:off x="5473042" y="1860370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tx1"/>
                </a:solidFill>
              </a:rPr>
              <a:t>650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AC18C87-528A-B345-D277-C945B7A831CA}"/>
              </a:ext>
            </a:extLst>
          </p:cNvPr>
          <p:cNvSpPr txBox="1"/>
          <p:nvPr/>
        </p:nvSpPr>
        <p:spPr>
          <a:xfrm>
            <a:off x="4349843" y="2167391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tx1"/>
                </a:solidFill>
              </a:rPr>
              <a:t>406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4C2D665-FA98-6DBA-51A2-69CE4D3CCF01}"/>
              </a:ext>
            </a:extLst>
          </p:cNvPr>
          <p:cNvSpPr txBox="1"/>
          <p:nvPr/>
        </p:nvSpPr>
        <p:spPr>
          <a:xfrm>
            <a:off x="5103401" y="1224433"/>
            <a:ext cx="4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tx1"/>
                </a:solidFill>
              </a:rPr>
              <a:t>580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217" name="Table 216">
            <a:extLst>
              <a:ext uri="{FF2B5EF4-FFF2-40B4-BE49-F238E27FC236}">
                <a16:creationId xmlns:a16="http://schemas.microsoft.com/office/drawing/2014/main" id="{0EE74912-4DF7-BB03-C2DD-2D6D0E81F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31882"/>
              </p:ext>
            </p:extLst>
          </p:nvPr>
        </p:nvGraphicFramePr>
        <p:xfrm>
          <a:off x="106680" y="2832741"/>
          <a:ext cx="5523990" cy="2045648"/>
        </p:xfrm>
        <a:graphic>
          <a:graphicData uri="http://schemas.openxmlformats.org/drawingml/2006/table">
            <a:tbl>
              <a:tblPr>
                <a:tableStyleId>{98C629C4-6431-425F-B77E-08276FAF528A}</a:tableStyleId>
              </a:tblPr>
              <a:tblGrid>
                <a:gridCol w="560574">
                  <a:extLst>
                    <a:ext uri="{9D8B030D-6E8A-4147-A177-3AD203B41FA5}">
                      <a16:colId xmlns:a16="http://schemas.microsoft.com/office/drawing/2014/main" val="244029348"/>
                    </a:ext>
                  </a:extLst>
                </a:gridCol>
                <a:gridCol w="2055438">
                  <a:extLst>
                    <a:ext uri="{9D8B030D-6E8A-4147-A177-3AD203B41FA5}">
                      <a16:colId xmlns:a16="http://schemas.microsoft.com/office/drawing/2014/main" val="4039310359"/>
                    </a:ext>
                  </a:extLst>
                </a:gridCol>
                <a:gridCol w="1062755">
                  <a:extLst>
                    <a:ext uri="{9D8B030D-6E8A-4147-A177-3AD203B41FA5}">
                      <a16:colId xmlns:a16="http://schemas.microsoft.com/office/drawing/2014/main" val="1874205204"/>
                    </a:ext>
                  </a:extLst>
                </a:gridCol>
                <a:gridCol w="817503">
                  <a:extLst>
                    <a:ext uri="{9D8B030D-6E8A-4147-A177-3AD203B41FA5}">
                      <a16:colId xmlns:a16="http://schemas.microsoft.com/office/drawing/2014/main" val="1381101346"/>
                    </a:ext>
                  </a:extLst>
                </a:gridCol>
                <a:gridCol w="1027720">
                  <a:extLst>
                    <a:ext uri="{9D8B030D-6E8A-4147-A177-3AD203B41FA5}">
                      <a16:colId xmlns:a16="http://schemas.microsoft.com/office/drawing/2014/main" val="2279476047"/>
                    </a:ext>
                  </a:extLst>
                </a:gridCol>
              </a:tblGrid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/>
                        </a:rPr>
                        <a:t>S.N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/>
                        </a:rPr>
                        <a:t>Firm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/>
                        </a:rPr>
                        <a:t>Recommendation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>
                          <a:effectLst/>
                        </a:rPr>
                        <a:t>Target Price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/>
                        </a:rPr>
                        <a:t>Date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045115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HSBC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buy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660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12-Sep-24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304030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ICICI Securities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add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480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27-Aug-24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161937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ULJK Financial Service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buy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553.6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26-Aug-24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1772684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JM Financial Institutional Securities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buy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571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25-Aug-24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974696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SMIFS Limited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accumulate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471.4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22-Aug-24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75595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Kotak Securities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add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485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09-Aug-24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723693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7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Dalal &amp; Broacha Stock Broking P. Ltd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hold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477.8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09-Aug-24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180929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8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Avendus Spark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buy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480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09-Aug-24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3470109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9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IIFL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buy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512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09-Aug-24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020500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10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Mirae Asset Securities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add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487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08-Aug-24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110816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11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Prabhudas Lilladher Pvt.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buy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480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08-Aug-24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1380592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12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Anand Rathi Securities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buy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474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08-Aug-24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265657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13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Ambit Capital Pvt Ltd.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buy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478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08-Aug-24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227627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Nuvama Wealth Management Limited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buy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512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08-Aug-24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745716"/>
                  </a:ext>
                </a:extLst>
              </a:tr>
              <a:tr h="1278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15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Asian Markets Securities Pvt Ltd.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accumulate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406.4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19-May-24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897908"/>
                  </a:ext>
                </a:extLst>
              </a:tr>
            </a:tbl>
          </a:graphicData>
        </a:graphic>
      </p:graphicFrame>
      <p:sp>
        <p:nvSpPr>
          <p:cNvPr id="218" name="Rectangle 217">
            <a:extLst>
              <a:ext uri="{FF2B5EF4-FFF2-40B4-BE49-F238E27FC236}">
                <a16:creationId xmlns:a16="http://schemas.microsoft.com/office/drawing/2014/main" id="{9736D503-8881-6FBF-C7BB-91FCDB9C5FDF}"/>
              </a:ext>
            </a:extLst>
          </p:cNvPr>
          <p:cNvSpPr/>
          <p:nvPr/>
        </p:nvSpPr>
        <p:spPr>
          <a:xfrm>
            <a:off x="111634" y="2651054"/>
            <a:ext cx="6359727" cy="1526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Broker Estimates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BBD7B46-363B-3C66-E389-49A5D5D2AA73}"/>
              </a:ext>
            </a:extLst>
          </p:cNvPr>
          <p:cNvSpPr/>
          <p:nvPr/>
        </p:nvSpPr>
        <p:spPr>
          <a:xfrm>
            <a:off x="5676782" y="3250411"/>
            <a:ext cx="774481" cy="247327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07B2619-FD5D-F66D-0C58-6CA3BDAEA14B}"/>
              </a:ext>
            </a:extLst>
          </p:cNvPr>
          <p:cNvSpPr/>
          <p:nvPr/>
        </p:nvSpPr>
        <p:spPr>
          <a:xfrm>
            <a:off x="6084120" y="3250410"/>
            <a:ext cx="367143" cy="2462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502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0D4B4C9-072F-A3BB-4756-75C914138F63}"/>
              </a:ext>
            </a:extLst>
          </p:cNvPr>
          <p:cNvSpPr/>
          <p:nvPr/>
        </p:nvSpPr>
        <p:spPr>
          <a:xfrm>
            <a:off x="5679270" y="3860015"/>
            <a:ext cx="774481" cy="247327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1F60C05-879A-8B0B-EF3D-612FED277459}"/>
              </a:ext>
            </a:extLst>
          </p:cNvPr>
          <p:cNvSpPr/>
          <p:nvPr/>
        </p:nvSpPr>
        <p:spPr>
          <a:xfrm>
            <a:off x="6086608" y="3860014"/>
            <a:ext cx="367143" cy="2462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660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D2777FB-2498-14E7-9177-8C571DD08C2A}"/>
              </a:ext>
            </a:extLst>
          </p:cNvPr>
          <p:cNvSpPr/>
          <p:nvPr/>
        </p:nvSpPr>
        <p:spPr>
          <a:xfrm>
            <a:off x="5688367" y="4468513"/>
            <a:ext cx="774481" cy="247327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B8FF1E5-53B3-A8AD-02DD-070F63B554D4}"/>
              </a:ext>
            </a:extLst>
          </p:cNvPr>
          <p:cNvSpPr/>
          <p:nvPr/>
        </p:nvSpPr>
        <p:spPr>
          <a:xfrm>
            <a:off x="6095705" y="4468512"/>
            <a:ext cx="367143" cy="2462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406</a:t>
            </a:r>
          </a:p>
        </p:txBody>
      </p:sp>
      <p:graphicFrame>
        <p:nvGraphicFramePr>
          <p:cNvPr id="227" name="Table 226">
            <a:extLst>
              <a:ext uri="{FF2B5EF4-FFF2-40B4-BE49-F238E27FC236}">
                <a16:creationId xmlns:a16="http://schemas.microsoft.com/office/drawing/2014/main" id="{1338F354-4F45-E713-552E-2FFAAFBA4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91001"/>
              </p:ext>
            </p:extLst>
          </p:nvPr>
        </p:nvGraphicFramePr>
        <p:xfrm>
          <a:off x="6566250" y="2003236"/>
          <a:ext cx="2466116" cy="2761237"/>
        </p:xfrm>
        <a:graphic>
          <a:graphicData uri="http://schemas.openxmlformats.org/drawingml/2006/table">
            <a:tbl>
              <a:tblPr>
                <a:tableStyleId>{98C629C4-6431-425F-B77E-08276FAF528A}</a:tableStyleId>
              </a:tblPr>
              <a:tblGrid>
                <a:gridCol w="933125">
                  <a:extLst>
                    <a:ext uri="{9D8B030D-6E8A-4147-A177-3AD203B41FA5}">
                      <a16:colId xmlns:a16="http://schemas.microsoft.com/office/drawing/2014/main" val="466947913"/>
                    </a:ext>
                  </a:extLst>
                </a:gridCol>
                <a:gridCol w="1059023">
                  <a:extLst>
                    <a:ext uri="{9D8B030D-6E8A-4147-A177-3AD203B41FA5}">
                      <a16:colId xmlns:a16="http://schemas.microsoft.com/office/drawing/2014/main" val="2445744808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952116740"/>
                    </a:ext>
                  </a:extLst>
                </a:gridCol>
              </a:tblGrid>
              <a:tr h="1723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Cost of Equity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58789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Risk Free Rate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7.37%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528792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Beta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39.00%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14628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Equity Risk Premium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8.33%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5240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US ERP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5.00%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55683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Country risk premium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3.33%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98067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Ke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10.61%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3101259"/>
                  </a:ext>
                </a:extLst>
              </a:tr>
              <a:tr h="2306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Equity Proportion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57.47%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9943"/>
                  </a:ext>
                </a:extLst>
              </a:tr>
              <a:tr h="1723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Cost of Debt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530337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Pre-tax cost of debt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8.13%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60113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Tax Rate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24.13%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340933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 err="1">
                          <a:effectLst/>
                        </a:rPr>
                        <a:t>Kd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6.17%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125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Debt Proportion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42.53%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517924"/>
                  </a:ext>
                </a:extLst>
              </a:tr>
              <a:tr h="1780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WACC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 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8.72%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82911"/>
                  </a:ext>
                </a:extLst>
              </a:tr>
            </a:tbl>
          </a:graphicData>
        </a:graphic>
      </p:graphicFrame>
      <p:sp>
        <p:nvSpPr>
          <p:cNvPr id="228" name="Rectangle 227">
            <a:extLst>
              <a:ext uri="{FF2B5EF4-FFF2-40B4-BE49-F238E27FC236}">
                <a16:creationId xmlns:a16="http://schemas.microsoft.com/office/drawing/2014/main" id="{A6226D27-2D63-558F-7939-42F107801399}"/>
              </a:ext>
            </a:extLst>
          </p:cNvPr>
          <p:cNvSpPr/>
          <p:nvPr/>
        </p:nvSpPr>
        <p:spPr>
          <a:xfrm>
            <a:off x="6566250" y="1815476"/>
            <a:ext cx="2466116" cy="1526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WACC Calculation</a:t>
            </a:r>
          </a:p>
        </p:txBody>
      </p:sp>
    </p:spTree>
    <p:extLst>
      <p:ext uri="{BB962C8B-B14F-4D97-AF65-F5344CB8AC3E}">
        <p14:creationId xmlns:p14="http://schemas.microsoft.com/office/powerpoint/2010/main" val="277108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C9836B9-73EB-E5F1-DE87-0E9C2F784F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1" imgH="473" progId="TCLayout.ActiveDocument.1">
                  <p:embed/>
                </p:oleObj>
              </mc:Choice>
              <mc:Fallback>
                <p:oleObj name="think-cell Slide" r:id="rId4" imgW="471" imgH="473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9836B9-73EB-E5F1-DE87-0E9C2F784F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Google Shape;196;p23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53150" y="57599"/>
            <a:ext cx="82377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Valuation</a:t>
            </a:r>
            <a:endParaRPr dirty="0"/>
          </a:p>
        </p:txBody>
      </p: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EF4F6817-1C49-8ACF-A6FF-350E93ECF197}"/>
              </a:ext>
            </a:extLst>
          </p:cNvPr>
          <p:cNvCxnSpPr/>
          <p:nvPr/>
        </p:nvCxnSpPr>
        <p:spPr>
          <a:xfrm>
            <a:off x="-1" y="491266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TextBox 1120">
            <a:extLst>
              <a:ext uri="{FF2B5EF4-FFF2-40B4-BE49-F238E27FC236}">
                <a16:creationId xmlns:a16="http://schemas.microsoft.com/office/drawing/2014/main" id="{AE487B77-0812-D495-2763-E3EAAF0D9347}"/>
              </a:ext>
            </a:extLst>
          </p:cNvPr>
          <p:cNvSpPr txBox="1"/>
          <p:nvPr/>
        </p:nvSpPr>
        <p:spPr>
          <a:xfrm>
            <a:off x="-1" y="4912668"/>
            <a:ext cx="895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– Annual Report FY 23-24,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Tijori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Finance, Bloomberg, Screener, Refinitiv, Broker Reports - Credit Suisse, ICICI Securities, JM Financial</a:t>
            </a:r>
          </a:p>
        </p:txBody>
      </p:sp>
      <p:pic>
        <p:nvPicPr>
          <p:cNvPr id="1124" name="Picture 1123" descr="A logo with blue and red letters&#10;&#10;Description automatically generated">
            <a:extLst>
              <a:ext uri="{FF2B5EF4-FFF2-40B4-BE49-F238E27FC236}">
                <a16:creationId xmlns:a16="http://schemas.microsoft.com/office/drawing/2014/main" id="{2744C195-5DC2-9E4E-F9BE-3E97E2F1F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783" y="20220"/>
            <a:ext cx="722134" cy="322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C0E9C5-9392-0674-023B-7741FCA43E82}"/>
              </a:ext>
            </a:extLst>
          </p:cNvPr>
          <p:cNvSpPr/>
          <p:nvPr/>
        </p:nvSpPr>
        <p:spPr>
          <a:xfrm>
            <a:off x="106680" y="465588"/>
            <a:ext cx="6278879" cy="25020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Multiples comparison across industry peers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7C8E5E-4EC3-55B4-C1F5-7F1A58EFB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47579"/>
              </p:ext>
            </p:extLst>
          </p:nvPr>
        </p:nvGraphicFramePr>
        <p:xfrm>
          <a:off x="106680" y="749699"/>
          <a:ext cx="6278879" cy="1382047"/>
        </p:xfrm>
        <a:graphic>
          <a:graphicData uri="http://schemas.openxmlformats.org/drawingml/2006/table">
            <a:tbl>
              <a:tblPr>
                <a:tableStyleId>{98C629C4-6431-425F-B77E-08276FAF528A}</a:tableStyleId>
              </a:tblPr>
              <a:tblGrid>
                <a:gridCol w="1869614">
                  <a:extLst>
                    <a:ext uri="{9D8B030D-6E8A-4147-A177-3AD203B41FA5}">
                      <a16:colId xmlns:a16="http://schemas.microsoft.com/office/drawing/2014/main" val="734781611"/>
                    </a:ext>
                  </a:extLst>
                </a:gridCol>
                <a:gridCol w="1167159">
                  <a:extLst>
                    <a:ext uri="{9D8B030D-6E8A-4147-A177-3AD203B41FA5}">
                      <a16:colId xmlns:a16="http://schemas.microsoft.com/office/drawing/2014/main" val="3063932181"/>
                    </a:ext>
                  </a:extLst>
                </a:gridCol>
                <a:gridCol w="1145544">
                  <a:extLst>
                    <a:ext uri="{9D8B030D-6E8A-4147-A177-3AD203B41FA5}">
                      <a16:colId xmlns:a16="http://schemas.microsoft.com/office/drawing/2014/main" val="800054418"/>
                    </a:ext>
                  </a:extLst>
                </a:gridCol>
                <a:gridCol w="518738">
                  <a:extLst>
                    <a:ext uri="{9D8B030D-6E8A-4147-A177-3AD203B41FA5}">
                      <a16:colId xmlns:a16="http://schemas.microsoft.com/office/drawing/2014/main" val="2715260064"/>
                    </a:ext>
                  </a:extLst>
                </a:gridCol>
                <a:gridCol w="864562">
                  <a:extLst>
                    <a:ext uri="{9D8B030D-6E8A-4147-A177-3AD203B41FA5}">
                      <a16:colId xmlns:a16="http://schemas.microsoft.com/office/drawing/2014/main" val="1693517326"/>
                    </a:ext>
                  </a:extLst>
                </a:gridCol>
                <a:gridCol w="713262">
                  <a:extLst>
                    <a:ext uri="{9D8B030D-6E8A-4147-A177-3AD203B41FA5}">
                      <a16:colId xmlns:a16="http://schemas.microsoft.com/office/drawing/2014/main" val="4127578069"/>
                    </a:ext>
                  </a:extLst>
                </a:gridCol>
              </a:tblGrid>
              <a:tr h="2896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dirty="0">
                          <a:effectLst/>
                        </a:rPr>
                        <a:t>Company Name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Market Cap</a:t>
                      </a:r>
                      <a:br>
                        <a:rPr lang="en-US" sz="800" b="1" u="none" strike="noStrike" dirty="0">
                          <a:effectLst/>
                        </a:rPr>
                      </a:br>
                      <a:r>
                        <a:rPr lang="en-US" sz="800" b="1" u="none" strike="noStrike" dirty="0">
                          <a:effectLst/>
                        </a:rPr>
                        <a:t>(Cr INR)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dirty="0">
                          <a:effectLst/>
                        </a:rPr>
                        <a:t>Enterprise Value</a:t>
                      </a:r>
                      <a:br>
                        <a:rPr lang="en-GB" sz="800" b="1" u="none" strike="noStrike" dirty="0">
                          <a:effectLst/>
                        </a:rPr>
                      </a:br>
                      <a:r>
                        <a:rPr lang="en-GB" sz="800" b="1" u="none" strike="noStrike" dirty="0">
                          <a:effectLst/>
                        </a:rPr>
                        <a:t>(Cr INR)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dirty="0">
                          <a:effectLst/>
                        </a:rPr>
                        <a:t>P/E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dirty="0">
                          <a:effectLst/>
                        </a:rPr>
                        <a:t>P/B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dirty="0">
                          <a:effectLst/>
                        </a:rPr>
                        <a:t>EV/EBITDA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32150"/>
                  </a:ext>
                </a:extLst>
              </a:tr>
              <a:tr h="9947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KIMS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22101.67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23407.99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69.95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12.09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44.69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060222"/>
                  </a:ext>
                </a:extLst>
              </a:tr>
              <a:tr h="9947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Max Healthcare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88250.88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88450.56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83.74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10.50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61.10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508257"/>
                  </a:ext>
                </a:extLst>
              </a:tr>
              <a:tr h="9947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Narayana Hrudayalaya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26714.04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27924.27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33.12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9.26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27.26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769486"/>
                  </a:ext>
                </a:extLst>
              </a:tr>
              <a:tr h="9947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Apollo Hospitals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100924.61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105323.41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97.41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14.55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52.71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269863"/>
                  </a:ext>
                </a:extLst>
              </a:tr>
              <a:tr h="9947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Fortis Healthcare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44104.66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44661.27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68.70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5.76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43.06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3261321"/>
                  </a:ext>
                </a:extLst>
              </a:tr>
              <a:tr h="19454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Healthcare Global Enterprises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5894.42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6865.71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131.08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7.14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36.29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525868"/>
                  </a:ext>
                </a:extLst>
              </a:tr>
              <a:tr h="9947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Shalby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3053.98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3404.62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39.45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3.05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23.16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004600"/>
                  </a:ext>
                </a:extLst>
              </a:tr>
              <a:tr h="99472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Average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 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 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74.78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8.91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41.18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9066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80F890-F258-E123-F1EA-8F787F66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82267"/>
              </p:ext>
            </p:extLst>
          </p:nvPr>
        </p:nvGraphicFramePr>
        <p:xfrm>
          <a:off x="6563360" y="662034"/>
          <a:ext cx="2291614" cy="1469712"/>
        </p:xfrm>
        <a:graphic>
          <a:graphicData uri="http://schemas.openxmlformats.org/drawingml/2006/table">
            <a:tbl>
              <a:tblPr>
                <a:tableStyleId>{98C629C4-6431-425F-B77E-08276FAF528A}</a:tableStyleId>
              </a:tblPr>
              <a:tblGrid>
                <a:gridCol w="1410851">
                  <a:extLst>
                    <a:ext uri="{9D8B030D-6E8A-4147-A177-3AD203B41FA5}">
                      <a16:colId xmlns:a16="http://schemas.microsoft.com/office/drawing/2014/main" val="681939017"/>
                    </a:ext>
                  </a:extLst>
                </a:gridCol>
                <a:gridCol w="880763">
                  <a:extLst>
                    <a:ext uri="{9D8B030D-6E8A-4147-A177-3AD203B41FA5}">
                      <a16:colId xmlns:a16="http://schemas.microsoft.com/office/drawing/2014/main" val="3864386806"/>
                    </a:ext>
                  </a:extLst>
                </a:gridCol>
              </a:tblGrid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Number of shares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44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858735"/>
                  </a:ext>
                </a:extLst>
              </a:tr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Book Price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45.7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6858029"/>
                  </a:ext>
                </a:extLst>
              </a:tr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EBIDTA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524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929320"/>
                  </a:ext>
                </a:extLst>
              </a:tr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Revenue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2581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907305"/>
                  </a:ext>
                </a:extLst>
              </a:tr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Revenue/Share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59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7512"/>
                  </a:ext>
                </a:extLst>
              </a:tr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Net Profit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344.55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909313"/>
                  </a:ext>
                </a:extLst>
              </a:tr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EPS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7.9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1549800"/>
                  </a:ext>
                </a:extLst>
              </a:tr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Price using P/B ratio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/>
                        </a:rPr>
                        <a:t>407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496964"/>
                  </a:ext>
                </a:extLst>
              </a:tr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Price using P/E ratio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/>
                        </a:rPr>
                        <a:t>591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47739"/>
                  </a:ext>
                </a:extLst>
              </a:tr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Enterprise Value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21570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351566"/>
                  </a:ext>
                </a:extLst>
              </a:tr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Debt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1355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5138"/>
                  </a:ext>
                </a:extLst>
              </a:tr>
              <a:tr h="1133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Equity Value (EV - Debt)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20215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3393357"/>
                  </a:ext>
                </a:extLst>
              </a:tr>
              <a:tr h="948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/>
                        </a:rPr>
                        <a:t>Price using Enterprise Value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/>
                        </a:rPr>
                        <a:t>464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4043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E0D80AF-E1FA-DDE5-DED0-2B2953DD3962}"/>
              </a:ext>
            </a:extLst>
          </p:cNvPr>
          <p:cNvSpPr/>
          <p:nvPr/>
        </p:nvSpPr>
        <p:spPr>
          <a:xfrm>
            <a:off x="6563360" y="465588"/>
            <a:ext cx="2291614" cy="1583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CCM valuation for KIMS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471645-E0EF-3083-6FD0-71540C708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28583"/>
              </p:ext>
            </p:extLst>
          </p:nvPr>
        </p:nvGraphicFramePr>
        <p:xfrm>
          <a:off x="106680" y="2386021"/>
          <a:ext cx="6241735" cy="1349724"/>
        </p:xfrm>
        <a:graphic>
          <a:graphicData uri="http://schemas.openxmlformats.org/drawingml/2006/table">
            <a:tbl>
              <a:tblPr>
                <a:tableStyleId>{98C629C4-6431-425F-B77E-08276FAF528A}</a:tableStyleId>
              </a:tblPr>
              <a:tblGrid>
                <a:gridCol w="1256839">
                  <a:extLst>
                    <a:ext uri="{9D8B030D-6E8A-4147-A177-3AD203B41FA5}">
                      <a16:colId xmlns:a16="http://schemas.microsoft.com/office/drawing/2014/main" val="3742727659"/>
                    </a:ext>
                  </a:extLst>
                </a:gridCol>
                <a:gridCol w="475561">
                  <a:extLst>
                    <a:ext uri="{9D8B030D-6E8A-4147-A177-3AD203B41FA5}">
                      <a16:colId xmlns:a16="http://schemas.microsoft.com/office/drawing/2014/main" val="1178234388"/>
                    </a:ext>
                  </a:extLst>
                </a:gridCol>
                <a:gridCol w="501037">
                  <a:extLst>
                    <a:ext uri="{9D8B030D-6E8A-4147-A177-3AD203B41FA5}">
                      <a16:colId xmlns:a16="http://schemas.microsoft.com/office/drawing/2014/main" val="2794737883"/>
                    </a:ext>
                  </a:extLst>
                </a:gridCol>
                <a:gridCol w="518022">
                  <a:extLst>
                    <a:ext uri="{9D8B030D-6E8A-4147-A177-3AD203B41FA5}">
                      <a16:colId xmlns:a16="http://schemas.microsoft.com/office/drawing/2014/main" val="4217552408"/>
                    </a:ext>
                  </a:extLst>
                </a:gridCol>
                <a:gridCol w="475561">
                  <a:extLst>
                    <a:ext uri="{9D8B030D-6E8A-4147-A177-3AD203B41FA5}">
                      <a16:colId xmlns:a16="http://schemas.microsoft.com/office/drawing/2014/main" val="3868304288"/>
                    </a:ext>
                  </a:extLst>
                </a:gridCol>
                <a:gridCol w="475561">
                  <a:extLst>
                    <a:ext uri="{9D8B030D-6E8A-4147-A177-3AD203B41FA5}">
                      <a16:colId xmlns:a16="http://schemas.microsoft.com/office/drawing/2014/main" val="495745774"/>
                    </a:ext>
                  </a:extLst>
                </a:gridCol>
                <a:gridCol w="467068">
                  <a:extLst>
                    <a:ext uri="{9D8B030D-6E8A-4147-A177-3AD203B41FA5}">
                      <a16:colId xmlns:a16="http://schemas.microsoft.com/office/drawing/2014/main" val="3439271942"/>
                    </a:ext>
                  </a:extLst>
                </a:gridCol>
                <a:gridCol w="602942">
                  <a:extLst>
                    <a:ext uri="{9D8B030D-6E8A-4147-A177-3AD203B41FA5}">
                      <a16:colId xmlns:a16="http://schemas.microsoft.com/office/drawing/2014/main" val="1513880874"/>
                    </a:ext>
                  </a:extLst>
                </a:gridCol>
                <a:gridCol w="475561">
                  <a:extLst>
                    <a:ext uri="{9D8B030D-6E8A-4147-A177-3AD203B41FA5}">
                      <a16:colId xmlns:a16="http://schemas.microsoft.com/office/drawing/2014/main" val="2479110442"/>
                    </a:ext>
                  </a:extLst>
                </a:gridCol>
                <a:gridCol w="475561">
                  <a:extLst>
                    <a:ext uri="{9D8B030D-6E8A-4147-A177-3AD203B41FA5}">
                      <a16:colId xmlns:a16="http://schemas.microsoft.com/office/drawing/2014/main" val="2472979762"/>
                    </a:ext>
                  </a:extLst>
                </a:gridCol>
                <a:gridCol w="518022">
                  <a:extLst>
                    <a:ext uri="{9D8B030D-6E8A-4147-A177-3AD203B41FA5}">
                      <a16:colId xmlns:a16="http://schemas.microsoft.com/office/drawing/2014/main" val="824886669"/>
                    </a:ext>
                  </a:extLst>
                </a:gridCol>
              </a:tblGrid>
              <a:tr h="8113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Financial Head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FY20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FY21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FY22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FY23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FY24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FY25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FY26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FY27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FY28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FY29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11734"/>
                  </a:ext>
                </a:extLst>
              </a:tr>
              <a:tr h="811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u="none" strike="noStrike" dirty="0">
                          <a:effectLst/>
                        </a:rPr>
                        <a:t>Revenue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  1,123.00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   1,330.00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1,651.00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2,198.00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2,498.00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3,361.58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4,523.70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6,087.58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8,192.11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11,024.18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948845"/>
                  </a:ext>
                </a:extLst>
              </a:tr>
              <a:tr h="811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u="none" strike="noStrike" dirty="0">
                          <a:effectLst/>
                        </a:rPr>
                        <a:t>Operating Expenses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873.00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954.00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1,129.00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1,598.00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1,853.00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2,452.15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3,299.88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4,440.67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5,975.85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8,041.75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988174"/>
                  </a:ext>
                </a:extLst>
              </a:tr>
              <a:tr h="811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u="none" strike="noStrike">
                          <a:effectLst/>
                        </a:rPr>
                        <a:t>Operating Profit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250.00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376.00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522.00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600.00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645.00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909.43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1,223.82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1,646.91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2,216.26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2,982.44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6860097"/>
                  </a:ext>
                </a:extLst>
              </a:tr>
              <a:tr h="811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u="none" strike="noStrike" dirty="0">
                          <a:effectLst/>
                        </a:rPr>
                        <a:t>Other Income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6.08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10.16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20.26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37.41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16.16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13.66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31.53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20.34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48.30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20.43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941367"/>
                  </a:ext>
                </a:extLst>
              </a:tr>
              <a:tr h="811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u="none" strike="noStrike" dirty="0">
                          <a:effectLst/>
                        </a:rPr>
                        <a:t>EBIDTA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256.08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386.16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542.26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637.41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661.16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923.08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1,255.35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1,667.25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2,264.56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3,002.86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537857"/>
                  </a:ext>
                </a:extLst>
              </a:tr>
              <a:tr h="811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u="none" strike="noStrike" dirty="0">
                          <a:effectLst/>
                        </a:rPr>
                        <a:t>EBIDA = EBIDTA (1-Tax Rate)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209.86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284.37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408.18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481.01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482.93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700.39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952.49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1,265.02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1,718.23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2,278.41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976640"/>
                  </a:ext>
                </a:extLst>
              </a:tr>
              <a:tr h="811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u="none" strike="noStrike" dirty="0">
                          <a:effectLst/>
                        </a:rPr>
                        <a:t>Add: Depreciation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70.61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69.54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72.67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129.00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147.00 </a:t>
                      </a:r>
                      <a:endParaRPr lang="en-GB" sz="700" b="0" i="0" u="none" strike="noStrike" dirty="0">
                        <a:solidFill>
                          <a:srgbClr val="35343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167.51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190.89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217.52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247.87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u="none" strike="noStrike" dirty="0">
                          <a:effectLst/>
                        </a:rPr>
                        <a:t>282.46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662684"/>
                  </a:ext>
                </a:extLst>
              </a:tr>
              <a:tr h="811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u="none" strike="noStrike" dirty="0">
                          <a:effectLst/>
                        </a:rPr>
                        <a:t>Less: Changes in WC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-0.12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-14.15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74.47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69.28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-15.43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-18.30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-28.00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-35.84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-44.95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-55.51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344845"/>
                  </a:ext>
                </a:extLst>
              </a:tr>
              <a:tr h="81130"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u="none" strike="noStrike" dirty="0">
                          <a:effectLst/>
                        </a:rPr>
                        <a:t>Less: Capital Expenditures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-51.47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-93.58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-170.00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-572.00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-646.00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-710.60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-781.66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-859.83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-945.81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-1,040.39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364841"/>
                  </a:ext>
                </a:extLst>
              </a:tr>
              <a:tr h="811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FCFF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228.88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246.18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385.32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107.29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-31.50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139.00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333.71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586.87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975.34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1,464.96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460583"/>
                  </a:ext>
                </a:extLst>
              </a:tr>
              <a:tr h="111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Terminal Value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41,307.87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97" marR="5797" marT="5797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1622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31EFF5A-9201-298C-4667-FF4AECBA919A}"/>
              </a:ext>
            </a:extLst>
          </p:cNvPr>
          <p:cNvSpPr/>
          <p:nvPr/>
        </p:nvSpPr>
        <p:spPr>
          <a:xfrm>
            <a:off x="106680" y="2175440"/>
            <a:ext cx="6241735" cy="1582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Free Cash Flows (Discounted Cash Flow Model)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2EBDE9-D75D-0AE0-D0E2-7FD327FE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25816"/>
              </p:ext>
            </p:extLst>
          </p:nvPr>
        </p:nvGraphicFramePr>
        <p:xfrm>
          <a:off x="6500812" y="2376500"/>
          <a:ext cx="2581382" cy="1349724"/>
        </p:xfrm>
        <a:graphic>
          <a:graphicData uri="http://schemas.openxmlformats.org/drawingml/2006/table">
            <a:tbl>
              <a:tblPr>
                <a:tableStyleId>{98C629C4-6431-425F-B77E-08276FAF528A}</a:tableStyleId>
              </a:tblPr>
              <a:tblGrid>
                <a:gridCol w="162455">
                  <a:extLst>
                    <a:ext uri="{9D8B030D-6E8A-4147-A177-3AD203B41FA5}">
                      <a16:colId xmlns:a16="http://schemas.microsoft.com/office/drawing/2014/main" val="3080854642"/>
                    </a:ext>
                  </a:extLst>
                </a:gridCol>
                <a:gridCol w="345561">
                  <a:extLst>
                    <a:ext uri="{9D8B030D-6E8A-4147-A177-3AD203B41FA5}">
                      <a16:colId xmlns:a16="http://schemas.microsoft.com/office/drawing/2014/main" val="957019268"/>
                    </a:ext>
                  </a:extLst>
                </a:gridCol>
                <a:gridCol w="345561">
                  <a:extLst>
                    <a:ext uri="{9D8B030D-6E8A-4147-A177-3AD203B41FA5}">
                      <a16:colId xmlns:a16="http://schemas.microsoft.com/office/drawing/2014/main" val="4258019902"/>
                    </a:ext>
                  </a:extLst>
                </a:gridCol>
                <a:gridCol w="345561">
                  <a:extLst>
                    <a:ext uri="{9D8B030D-6E8A-4147-A177-3AD203B41FA5}">
                      <a16:colId xmlns:a16="http://schemas.microsoft.com/office/drawing/2014/main" val="2689800037"/>
                    </a:ext>
                  </a:extLst>
                </a:gridCol>
                <a:gridCol w="345561">
                  <a:extLst>
                    <a:ext uri="{9D8B030D-6E8A-4147-A177-3AD203B41FA5}">
                      <a16:colId xmlns:a16="http://schemas.microsoft.com/office/drawing/2014/main" val="3672681457"/>
                    </a:ext>
                  </a:extLst>
                </a:gridCol>
                <a:gridCol w="345561">
                  <a:extLst>
                    <a:ext uri="{9D8B030D-6E8A-4147-A177-3AD203B41FA5}">
                      <a16:colId xmlns:a16="http://schemas.microsoft.com/office/drawing/2014/main" val="2137885698"/>
                    </a:ext>
                  </a:extLst>
                </a:gridCol>
                <a:gridCol w="345561">
                  <a:extLst>
                    <a:ext uri="{9D8B030D-6E8A-4147-A177-3AD203B41FA5}">
                      <a16:colId xmlns:a16="http://schemas.microsoft.com/office/drawing/2014/main" val="1022989950"/>
                    </a:ext>
                  </a:extLst>
                </a:gridCol>
                <a:gridCol w="345561">
                  <a:extLst>
                    <a:ext uri="{9D8B030D-6E8A-4147-A177-3AD203B41FA5}">
                      <a16:colId xmlns:a16="http://schemas.microsoft.com/office/drawing/2014/main" val="997604783"/>
                    </a:ext>
                  </a:extLst>
                </a:gridCol>
              </a:tblGrid>
              <a:tr h="14927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/>
                        </a:rPr>
                        <a:t>WACC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53042"/>
                  </a:ext>
                </a:extLst>
              </a:tr>
              <a:tr h="2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8.32%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8.52%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8.72%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8.92%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9.12%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9.32%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9258"/>
                  </a:ext>
                </a:extLst>
              </a:tr>
              <a:tr h="20007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</a:rPr>
                        <a:t>Terminal Growth Rate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5%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848.90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789.38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737.06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690.71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649.36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612.26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6763901"/>
                  </a:ext>
                </a:extLst>
              </a:tr>
              <a:tr h="2000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5.20%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795.34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742.62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695.91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654.25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616.87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583.13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8880917"/>
                  </a:ext>
                </a:extLst>
              </a:tr>
              <a:tr h="2000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5.00%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748.23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701.17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659.19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621.52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587.53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556.71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057597"/>
                  </a:ext>
                </a:extLst>
              </a:tr>
              <a:tr h="2000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4.80%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706.47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664.18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626.22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591.97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560.91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532.62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7483264"/>
                  </a:ext>
                </a:extLst>
              </a:tr>
              <a:tr h="2000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4.60%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669.20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630.96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596.45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565.15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536.64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510.57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675992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ACC984C-6ACD-615B-879B-1C467930E23E}"/>
              </a:ext>
            </a:extLst>
          </p:cNvPr>
          <p:cNvSpPr/>
          <p:nvPr/>
        </p:nvSpPr>
        <p:spPr>
          <a:xfrm>
            <a:off x="6500812" y="2165919"/>
            <a:ext cx="2581382" cy="1582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Sensitivity Analysis (DCF)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4F1C21D-6A75-7668-F0B0-535254FC6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800492"/>
              </p:ext>
            </p:extLst>
          </p:nvPr>
        </p:nvGraphicFramePr>
        <p:xfrm>
          <a:off x="106680" y="4040298"/>
          <a:ext cx="1613535" cy="532614"/>
        </p:xfrm>
        <a:graphic>
          <a:graphicData uri="http://schemas.openxmlformats.org/drawingml/2006/table">
            <a:tbl>
              <a:tblPr>
                <a:tableStyleId>{98C629C4-6431-425F-B77E-08276FAF528A}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896896238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4173135692"/>
                    </a:ext>
                  </a:extLst>
                </a:gridCol>
              </a:tblGrid>
              <a:tr h="1775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PV of Future FCFF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2497.59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73943"/>
                  </a:ext>
                </a:extLst>
              </a:tr>
              <a:tr h="1775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PV of Terminal Value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27190.05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108615"/>
                  </a:ext>
                </a:extLst>
              </a:tr>
              <a:tr h="1775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Enterprise Value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29687.64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7081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7BB2B56-CFD2-862D-FC52-2DB46281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12579"/>
              </p:ext>
            </p:extLst>
          </p:nvPr>
        </p:nvGraphicFramePr>
        <p:xfrm>
          <a:off x="2392181" y="4040304"/>
          <a:ext cx="1484631" cy="532608"/>
        </p:xfrm>
        <a:graphic>
          <a:graphicData uri="http://schemas.openxmlformats.org/drawingml/2006/table">
            <a:tbl>
              <a:tblPr>
                <a:tableStyleId>{98C629C4-6431-425F-B77E-08276FAF528A}</a:tableStyleId>
              </a:tblPr>
              <a:tblGrid>
                <a:gridCol w="804015">
                  <a:extLst>
                    <a:ext uri="{9D8B030D-6E8A-4147-A177-3AD203B41FA5}">
                      <a16:colId xmlns:a16="http://schemas.microsoft.com/office/drawing/2014/main" val="410173371"/>
                    </a:ext>
                  </a:extLst>
                </a:gridCol>
                <a:gridCol w="680616">
                  <a:extLst>
                    <a:ext uri="{9D8B030D-6E8A-4147-A177-3AD203B41FA5}">
                      <a16:colId xmlns:a16="http://schemas.microsoft.com/office/drawing/2014/main" val="3439060302"/>
                    </a:ext>
                  </a:extLst>
                </a:gridCol>
              </a:tblGrid>
              <a:tr h="177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Less: Debt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-1019.37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01675"/>
                  </a:ext>
                </a:extLst>
              </a:tr>
              <a:tr h="177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Add: Cash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49.01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37730"/>
                  </a:ext>
                </a:extLst>
              </a:tr>
              <a:tr h="177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Equity Value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28717.28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4843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E8AF4C-13FC-843F-D028-DD94FE132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73019"/>
              </p:ext>
            </p:extLst>
          </p:nvPr>
        </p:nvGraphicFramePr>
        <p:xfrm>
          <a:off x="4570072" y="3990274"/>
          <a:ext cx="1613535" cy="595868"/>
        </p:xfrm>
        <a:graphic>
          <a:graphicData uri="http://schemas.openxmlformats.org/drawingml/2006/table">
            <a:tbl>
              <a:tblPr>
                <a:tableStyleId>{98C629C4-6431-425F-B77E-08276FAF528A}</a:tableStyleId>
              </a:tblPr>
              <a:tblGrid>
                <a:gridCol w="1170604">
                  <a:extLst>
                    <a:ext uri="{9D8B030D-6E8A-4147-A177-3AD203B41FA5}">
                      <a16:colId xmlns:a16="http://schemas.microsoft.com/office/drawing/2014/main" val="2605315106"/>
                    </a:ext>
                  </a:extLst>
                </a:gridCol>
                <a:gridCol w="442931">
                  <a:extLst>
                    <a:ext uri="{9D8B030D-6E8A-4147-A177-3AD203B41FA5}">
                      <a16:colId xmlns:a16="http://schemas.microsoft.com/office/drawing/2014/main" val="3984201713"/>
                    </a:ext>
                  </a:extLst>
                </a:gridCol>
              </a:tblGrid>
              <a:tr h="1464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# of Shares (M)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605149"/>
                  </a:ext>
                </a:extLst>
              </a:tr>
              <a:tr h="1514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Value per Share (INR)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658.44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7068"/>
                  </a:ext>
                </a:extLst>
              </a:tr>
              <a:tr h="1464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CMP (13th Sep 2024)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552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330984"/>
                  </a:ext>
                </a:extLst>
              </a:tr>
              <a:tr h="1514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Upside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19%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1816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681141B-0125-1F6E-5FE0-E9E5D4FFF281}"/>
              </a:ext>
            </a:extLst>
          </p:cNvPr>
          <p:cNvCxnSpPr>
            <a:cxnSpLocks/>
          </p:cNvCxnSpPr>
          <p:nvPr/>
        </p:nvCxnSpPr>
        <p:spPr>
          <a:xfrm flipV="1">
            <a:off x="1725280" y="4146406"/>
            <a:ext cx="647198" cy="370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31DD174-0392-BA39-E703-456441605926}"/>
              </a:ext>
            </a:extLst>
          </p:cNvPr>
          <p:cNvCxnSpPr>
            <a:cxnSpLocks/>
          </p:cNvCxnSpPr>
          <p:nvPr/>
        </p:nvCxnSpPr>
        <p:spPr>
          <a:xfrm flipV="1">
            <a:off x="3876812" y="4237410"/>
            <a:ext cx="673557" cy="275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93F428-C44D-CA66-653E-99D094C3B632}"/>
              </a:ext>
            </a:extLst>
          </p:cNvPr>
          <p:cNvSpPr txBox="1"/>
          <p:nvPr/>
        </p:nvSpPr>
        <p:spPr>
          <a:xfrm>
            <a:off x="2138817" y="4673225"/>
            <a:ext cx="199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Terminal Growth Rate = 5%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D48F0-5C81-27FC-17A9-80B06F6C8905}"/>
              </a:ext>
            </a:extLst>
          </p:cNvPr>
          <p:cNvSpPr/>
          <p:nvPr/>
        </p:nvSpPr>
        <p:spPr>
          <a:xfrm>
            <a:off x="106679" y="3773273"/>
            <a:ext cx="6189345" cy="1582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Derivation of DCF Valuation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D31863-7489-11A0-0AED-58105D106C7B}"/>
              </a:ext>
            </a:extLst>
          </p:cNvPr>
          <p:cNvSpPr/>
          <p:nvPr/>
        </p:nvSpPr>
        <p:spPr>
          <a:xfrm rot="18696046">
            <a:off x="1987417" y="4718261"/>
            <a:ext cx="200896" cy="121406"/>
          </a:xfrm>
          <a:prstGeom prst="rightArrow">
            <a:avLst/>
          </a:prstGeom>
          <a:ln w="127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B1DEE-3CFA-B892-C218-AB867988E6EB}"/>
              </a:ext>
            </a:extLst>
          </p:cNvPr>
          <p:cNvSpPr/>
          <p:nvPr/>
        </p:nvSpPr>
        <p:spPr>
          <a:xfrm>
            <a:off x="6348415" y="3773273"/>
            <a:ext cx="2749548" cy="1582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Key Risks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7478B-F40B-7589-D9CC-FF8B8F5E0A1A}"/>
              </a:ext>
            </a:extLst>
          </p:cNvPr>
          <p:cNvSpPr txBox="1"/>
          <p:nvPr/>
        </p:nvSpPr>
        <p:spPr>
          <a:xfrm>
            <a:off x="6349602" y="3950047"/>
            <a:ext cx="2735242" cy="91956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noAutofit/>
          </a:bodyPr>
          <a:lstStyle/>
          <a:p>
            <a:pPr marL="228600" lvl="3" indent="-228600">
              <a:buAutoNum type="arabicPeriod"/>
            </a:pPr>
            <a:r>
              <a:rPr lang="en-IN" sz="800" dirty="0"/>
              <a:t>Decline of utilisation in AP hospitals.</a:t>
            </a:r>
          </a:p>
          <a:p>
            <a:pPr marL="228600" lvl="3" indent="-228600">
              <a:buAutoNum type="arabicPeriod"/>
            </a:pPr>
            <a:r>
              <a:rPr lang="en-IN" sz="800" dirty="0"/>
              <a:t>Exodus of key doctors from the flagship hospital in </a:t>
            </a:r>
            <a:r>
              <a:rPr lang="en-IN" sz="800" dirty="0" err="1"/>
              <a:t>Secunderabad</a:t>
            </a:r>
            <a:r>
              <a:rPr lang="en-IN" sz="800" dirty="0"/>
              <a:t>.</a:t>
            </a:r>
          </a:p>
          <a:p>
            <a:pPr marL="228600" lvl="3" indent="-228600">
              <a:buAutoNum type="arabicPeriod"/>
            </a:pPr>
            <a:r>
              <a:rPr lang="en-IN" sz="800" dirty="0"/>
              <a:t>Impact on gross margin from inflation in medical consumables.</a:t>
            </a:r>
          </a:p>
          <a:p>
            <a:pPr marL="228600" lvl="3" indent="-228600">
              <a:buAutoNum type="arabicPeriod"/>
            </a:pPr>
            <a:r>
              <a:rPr lang="en-IN" sz="800" dirty="0"/>
              <a:t>Decline in ARPOB from Hyderabad cluster due to declining demand for complex procedures.  </a:t>
            </a:r>
          </a:p>
        </p:txBody>
      </p:sp>
    </p:spTree>
    <p:extLst>
      <p:ext uri="{BB962C8B-B14F-4D97-AF65-F5344CB8AC3E}">
        <p14:creationId xmlns:p14="http://schemas.microsoft.com/office/powerpoint/2010/main" val="44474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3288988-0255-97E8-9344-348E204C04A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7781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1" imgH="473" progId="TCLayout.ActiveDocument.1">
                  <p:embed/>
                </p:oleObj>
              </mc:Choice>
              <mc:Fallback>
                <p:oleObj name="think-cell Slide" r:id="rId3" imgW="471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Google Shape;618;p45">
            <a:extLst>
              <a:ext uri="{FF2B5EF4-FFF2-40B4-BE49-F238E27FC236}">
                <a16:creationId xmlns:a16="http://schemas.microsoft.com/office/drawing/2014/main" id="{BE27BA80-77CB-6AC7-1ABE-702EC3CFEF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513" y="871762"/>
            <a:ext cx="4947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8" name="Google Shape;617;p45">
            <a:extLst>
              <a:ext uri="{FF2B5EF4-FFF2-40B4-BE49-F238E27FC236}">
                <a16:creationId xmlns:a16="http://schemas.microsoft.com/office/drawing/2014/main" id="{2AE31C31-935B-0D7E-4F0B-9A99776E6B7F}"/>
              </a:ext>
            </a:extLst>
          </p:cNvPr>
          <p:cNvSpPr txBox="1">
            <a:spLocks/>
          </p:cNvSpPr>
          <p:nvPr/>
        </p:nvSpPr>
        <p:spPr>
          <a:xfrm>
            <a:off x="767513" y="1739656"/>
            <a:ext cx="49515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GB" dirty="0">
              <a:solidFill>
                <a:schemeClr val="tx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tx1"/>
                </a:solidFill>
              </a:rPr>
              <a:t>Aryan Rastogi</a:t>
            </a:r>
          </a:p>
          <a:p>
            <a:pPr>
              <a:buClr>
                <a:schemeClr val="dk1"/>
              </a:buClr>
              <a:buSzPts val="1100"/>
            </a:pPr>
            <a:endParaRPr lang="en-GB" dirty="0">
              <a:solidFill>
                <a:schemeClr val="tx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tx1"/>
                </a:solidFill>
              </a:rPr>
              <a:t>PGP – 1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tx1"/>
                </a:solidFill>
              </a:rPr>
              <a:t>IIM AHMEDABAD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tx1"/>
                </a:solidFill>
              </a:rPr>
              <a:t>Roll Number – PGPGC202400213</a:t>
            </a:r>
          </a:p>
          <a:p>
            <a:pPr>
              <a:buSzPts val="1100"/>
            </a:pPr>
            <a:r>
              <a:rPr lang="en-GB" dirty="0">
                <a:solidFill>
                  <a:schemeClr val="tx1"/>
                </a:solidFill>
              </a:rPr>
              <a:t>Email: p24aryan@iima.ac.in</a:t>
            </a:r>
          </a:p>
          <a:p>
            <a:pPr>
              <a:buSzPts val="1100"/>
            </a:pP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6" descr="linkedin&quot; Icon - Download for free – Iconduck">
            <a:hlinkClick r:id="rId5"/>
            <a:extLst>
              <a:ext uri="{FF2B5EF4-FFF2-40B4-BE49-F238E27FC236}">
                <a16:creationId xmlns:a16="http://schemas.microsoft.com/office/drawing/2014/main" id="{83BAE3A1-A454-A10F-AB7C-6C0831D4D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2" y="3414699"/>
            <a:ext cx="196833" cy="1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logo with blue and red letters&#10;&#10;Description automatically generated">
            <a:extLst>
              <a:ext uri="{FF2B5EF4-FFF2-40B4-BE49-F238E27FC236}">
                <a16:creationId xmlns:a16="http://schemas.microsoft.com/office/drawing/2014/main" id="{4C47C5F2-3412-1873-5CCD-FC60CC3AD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7282" y="1420462"/>
            <a:ext cx="3882501" cy="17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6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550&quot;/&gt;&lt;CPresentation id=&quot;1&quot;&gt;&lt;m_precDefaultNumber&gt;&lt;m_bNumberIsYear val=&quot;1&quot;/&gt;&lt;m_chMinusSymbol&gt;-&lt;/m_chMinusSymbol&gt;&lt;m_chDecimalSymbol17909&gt;.&lt;/m_chDecimalSymbol17909&gt;&lt;m_nGroupingDigits17909 val=&quot;2147483647&quot;/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2147483647&quot;/&gt;&lt;m_strSuffix17909&gt;%&lt;/m_strSuffix17909&gt;&lt;m_yearfmt&gt;&lt;begin val=&quot;0&quot;/&gt;&lt;end val=&quot;4&quot;/&gt;&lt;/m_yearfmt&gt;&lt;/m_precDefaultPercent&gt;&lt;m_precDefaultDate&gt;&lt;m_bNumberIsYear val=&quot;0&quot;/&gt;&lt;m_strFormatTime&gt;%d-%m-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HgbwZlZCRhAO_Ph9GN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v4GzuthOtU8lisTkja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uiMBneDBO6nkHpKl4EI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1HIFCmTrqnAwP1576ZV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kL0qazrPuh6dpQ910zx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n6uSJ.HbDXw7X.e3tpA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TZymRIEjsJJkLzAa1Kg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xi5vB6LjooD50JXZed2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X4xxfqWfyHrwisQYQw5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GdSCkl1jMOjXa_lDmo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RDV9GjK.Hpg8EcXK4Z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XbEDvD13Yp9S8OAMWmu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n5c7HqM8x3SUJADNRDK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ztI0HeL.reTdqu0hnSL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dYU_AOYtMucrbXwLpzk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TEwlkzDZ.E9V7P3FzH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dwW546W4B79sI.eUOUg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DN4fAsuXX8WHLPMtesT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a2t1sOV66wRni08VM8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BB.JQ9XwS6h2v.dP1I6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vsWgtEvkklzmol0LOlu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YHo83VItFd27JaZN826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507DM3yQoeEsIT5U.n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u9MIz3e6DD0TF5Hu1Nr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Knhn4L4_tMwQRKm5GZf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r1ScjriHbN446Z4WlD5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.Ht9Iu23dotByBDNUV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5w4FtPMZP8jLtHjfFaD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KLx9pqWX27AvWkAlj1u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Cq7c8HrV97rw8c8Z8.1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qmWALYOUPK7JEIkBPFR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ES19PSCZvaLBEHKxqJk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B2Aoi5l3xtD5Pv2xEfr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SvIiRkoxgOzFHQQ9XF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iWdneHaw.lLHv01MWS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xupDneB3sLnHc3C.Aj_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UCjPSx4.VvkY6mm1Hi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8dA5z_huNovEQH_kY4h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l.Yvh0yuCj.7wIgsm3b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8GQKQ2vHxeHcZdl7OH6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ZE6jB9zH28od1RJ5nn8B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_tIKpQPjFyTWknNtG0s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Dcf0tBtfqLfM_g4Cm.h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SpNRw9pyc6UPi3mS40c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KPgauII4iP6I0NKSgy3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KGe8wnysAwotk330snB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8EiSyJFXqpfun2DcS8tT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pDVCdX84q.lJ4nlVduN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AbgG0dn8sWkJ.oE0FDs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qMcmNqQVw4IU.uibAd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t_ecqEUEl8z8A2nLFPZ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GZG_2fMT9TYPWAUkhH7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KbMOM_d4F2PCrtf.FtM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_rSYMNOiSK2_9wRrx_k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xVgfaoxhTKiiqCwg5Fq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fVzJEO4A0AvYxFVHvxX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YJKK6GzF4vJmMFOImSt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j3gl8e3_gsbe._sCoj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cePE54CrUrKGqCCjfeD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a2tJaxQWlW_D5HqnFP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6_AYaW5OXV7ZjMyJVYJ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ZHz50_KEDYW5R6HdbWF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1gn2_3tPFzfGWtLYolg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TFhYViS4938e58lvi3Z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yppPiEabk9vEnq62wYM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CZgzM.jiSjlsLGs5eUr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5TRAq8.ze50m9tYdN6Kr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7vXIKNy55XF3hGQ2dPjh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auomUyVowfCdSWAz8Sx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W.ELNRGx6vOQuZxPe89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zqjE8U2EKlZ9Sk9lMVj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IIO3l75bFsGwo505gtq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zksrHBNV0eWHc9Pj8bT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12I0aHfoLPD6ZV54nkq_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5Ka1plrJq8ehYa7y6Y0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4T4465PnOdS7yZJ4PON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nqewAiNUa8oyg7gG.Vc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buXgSyco2N_eBhYOT74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g8A3bQqEbMd7rpS5PLO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AsuUMFIqjqU2Zo4lXZ5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n80XGa17i5vyt0FrTXb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rnational Trade Infographics by Slidesgo">
  <a:themeElements>
    <a:clrScheme name="Simple Light">
      <a:dk1>
        <a:srgbClr val="000000"/>
      </a:dk1>
      <a:lt1>
        <a:srgbClr val="FFFFFF"/>
      </a:lt1>
      <a:dk2>
        <a:srgbClr val="6541CE"/>
      </a:dk2>
      <a:lt2>
        <a:srgbClr val="8B7CFD"/>
      </a:lt2>
      <a:accent1>
        <a:srgbClr val="B0A1FF"/>
      </a:accent1>
      <a:accent2>
        <a:srgbClr val="C5B8F1"/>
      </a:accent2>
      <a:accent3>
        <a:srgbClr val="ECBC92"/>
      </a:accent3>
      <a:accent4>
        <a:srgbClr val="EC9B5B"/>
      </a:accent4>
      <a:accent5>
        <a:srgbClr val="D66E2D"/>
      </a:accent5>
      <a:accent6>
        <a:srgbClr val="E6D6C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1979</Words>
  <Application>Microsoft Office PowerPoint</Application>
  <PresentationFormat>On-screen Show (16:9)</PresentationFormat>
  <Paragraphs>822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Fira Sans Extra Condensed Medium</vt:lpstr>
      <vt:lpstr>Century Gothic</vt:lpstr>
      <vt:lpstr>Google Sans</vt:lpstr>
      <vt:lpstr>Times New Roman</vt:lpstr>
      <vt:lpstr>Roboto</vt:lpstr>
      <vt:lpstr>Fira Sans Extra Condensed</vt:lpstr>
      <vt:lpstr>Fira Sans Extra Condensed SemiBold</vt:lpstr>
      <vt:lpstr>Aptos Narrow</vt:lpstr>
      <vt:lpstr>International Trade Infographics by Slidesgo</vt:lpstr>
      <vt:lpstr>think-cell Slide</vt:lpstr>
      <vt:lpstr>Stock Analysis  Krishna Institute of Medical Sciences Ltd (KIMS)</vt:lpstr>
      <vt:lpstr>Industry Overview</vt:lpstr>
      <vt:lpstr>Company Overview</vt:lpstr>
      <vt:lpstr>Peer Benchmarking</vt:lpstr>
      <vt:lpstr>Valuation</vt:lpstr>
      <vt:lpstr>Valuation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Rastogi A</dc:creator>
  <cp:lastModifiedBy>Aryan Rastogi</cp:lastModifiedBy>
  <cp:revision>8</cp:revision>
  <dcterms:modified xsi:type="dcterms:W3CDTF">2024-09-17T08:36:27Z</dcterms:modified>
</cp:coreProperties>
</file>