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71" r:id="rId6"/>
    <p:sldId id="259" r:id="rId7"/>
    <p:sldId id="263" r:id="rId8"/>
    <p:sldId id="272" r:id="rId9"/>
    <p:sldId id="264" r:id="rId10"/>
    <p:sldId id="273" r:id="rId11"/>
    <p:sldId id="266" r:id="rId12"/>
    <p:sldId id="274" r:id="rId13"/>
    <p:sldId id="276" r:id="rId14"/>
    <p:sldId id="270" r:id="rId15"/>
    <p:sldId id="275" r:id="rId16"/>
    <p:sldId id="269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3B49A6-C9C4-400A-BA82-39DC04E20AF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96A4A-A5DE-4210-BB86-5DCB2238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96A4A-A5DE-4210-BB86-5DCB22387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1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1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C947-91F7-3255-56E0-3B7E9FEE3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5000" dirty="0"/>
              <a:t>Emotion Classifier using </a:t>
            </a:r>
            <a:r>
              <a:rPr lang="en-US" sz="5000"/>
              <a:t>nanogpt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B921-F81A-922A-8A92-1C9FF0A65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Aryan Shrestha</a:t>
            </a:r>
          </a:p>
          <a:p>
            <a:r>
              <a:rPr lang="en-US" dirty="0"/>
              <a:t>Roshan Kandel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rawing of a person's face with different emotions&#10;&#10;Description automatically generated">
            <a:extLst>
              <a:ext uri="{FF2B5EF4-FFF2-40B4-BE49-F238E27FC236}">
                <a16:creationId xmlns:a16="http://schemas.microsoft.com/office/drawing/2014/main" id="{A97D3645-130C-370C-F934-54593F8AC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9" r="11478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19C7E-7424-8CF7-5761-8D0083C0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B3FB-FE44-3813-A258-5042206C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6961-F197-BEB0-19F9-F955321C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Batch Preparation</a:t>
            </a:r>
            <a:r>
              <a:rPr lang="en-US" dirty="0"/>
              <a:t>: Generate padded and truncated sequences, converted into tensors</a:t>
            </a:r>
          </a:p>
          <a:p>
            <a:r>
              <a:rPr lang="en-US" b="1" dirty="0"/>
              <a:t>Forward Pass</a:t>
            </a:r>
            <a:r>
              <a:rPr lang="en-US" dirty="0"/>
              <a:t>: Inputs processed through transformer blocks and classification head</a:t>
            </a:r>
          </a:p>
          <a:p>
            <a:r>
              <a:rPr lang="en-US" b="1" dirty="0"/>
              <a:t>Loss Calculation</a:t>
            </a:r>
            <a:r>
              <a:rPr lang="en-US" dirty="0"/>
              <a:t>: Weighted cross-entropy loss handles class imbalance</a:t>
            </a:r>
          </a:p>
          <a:p>
            <a:r>
              <a:rPr lang="en-US" b="1" dirty="0"/>
              <a:t>Backward Pass</a:t>
            </a:r>
            <a:r>
              <a:rPr lang="en-US" dirty="0"/>
              <a:t>: Gradients calculated and optimized using </a:t>
            </a:r>
            <a:r>
              <a:rPr lang="en-US" dirty="0" err="1"/>
              <a:t>AdamW</a:t>
            </a:r>
            <a:r>
              <a:rPr lang="en-US" dirty="0"/>
              <a:t> with gradient clipping</a:t>
            </a:r>
          </a:p>
          <a:p>
            <a:r>
              <a:rPr lang="en-US" b="1" dirty="0"/>
              <a:t>Learning Rate</a:t>
            </a:r>
            <a:r>
              <a:rPr lang="en-US" dirty="0"/>
              <a:t>: Warmup phase followed by cosine decay for smooth training</a:t>
            </a:r>
          </a:p>
          <a:p>
            <a:r>
              <a:rPr lang="en-US" b="1" dirty="0"/>
              <a:t>Validation &amp; Checkpointing</a:t>
            </a:r>
            <a:r>
              <a:rPr lang="en-US" dirty="0"/>
              <a:t>: Evaluate periodically, save the best model based on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9761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FE8E-50B6-E673-F8B7-72829292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3590-1416-2678-93EC-9DB1AE7C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05B9-8592-EC65-68EC-B41BDE00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12195" cy="3450613"/>
          </a:xfrm>
        </p:spPr>
        <p:txBody>
          <a:bodyPr>
            <a:normAutofit/>
          </a:bodyPr>
          <a:lstStyle/>
          <a:p>
            <a:r>
              <a:rPr lang="en-US" dirty="0"/>
              <a:t>After training for 10,000 iterations, the model was able to successfully classify emotions on test dataset.</a:t>
            </a:r>
          </a:p>
          <a:p>
            <a:r>
              <a:rPr lang="en-US" dirty="0"/>
              <a:t>High for sadness and fear due to distinct patterns but low for love and surprise due to semantic overlap.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E236C-2879-07A2-C8F9-E4BB10E3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50" y="1880388"/>
            <a:ext cx="3790978" cy="4219241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0260949-0664-887B-5AE6-55AD2FA7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26" y="3891301"/>
            <a:ext cx="3419500" cy="1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E8A4-C83B-1213-C8DB-59C08FDB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2DE4-F5A1-E78D-CA8B-AF5B856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BA95-22FE-79BF-B8CF-0EDDB81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Short vs Long Sentences:  </a:t>
            </a:r>
          </a:p>
          <a:p>
            <a:r>
              <a:rPr lang="en-US" dirty="0"/>
              <a:t>Separated test data by token length to analyze performance differences on short and long sentences</a:t>
            </a:r>
          </a:p>
          <a:p>
            <a:r>
              <a:rPr lang="en-US" dirty="0"/>
              <a:t>Evaluated the model on both types of sentences</a:t>
            </a:r>
          </a:p>
          <a:p>
            <a:r>
              <a:rPr lang="en-US" dirty="0"/>
              <a:t>Short sentences: Higher accuracy (0.87) for short sentences due to lower complexity.</a:t>
            </a:r>
          </a:p>
          <a:p>
            <a:r>
              <a:rPr lang="en-US" dirty="0"/>
              <a:t>Long sentences: Slightly lower performance (0.83) for long sentences due to increased contextual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78747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E8A4-C83B-1213-C8DB-59C08FDB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2DE4-F5A1-E78D-CA8B-AF5B856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BA95-22FE-79BF-B8CF-0EDDB81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Diary Dataset</a:t>
            </a:r>
          </a:p>
          <a:p>
            <a:r>
              <a:rPr lang="en-US" dirty="0"/>
              <a:t>Created a synthetic diary dataset for testing and got 48%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4C80B-0B96-4AFD-B1CD-C0B225E1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2" y="2989693"/>
            <a:ext cx="5317724" cy="306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2B434-12D8-4332-BE67-688339452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989693"/>
            <a:ext cx="5175212" cy="30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A628D-0F03-2427-C938-DC8A6EADD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29F3-CD5D-8205-C3C0-01D359DB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021E-411B-A8D8-8921-6A418391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class weights, rare emotions like "love" and "surprise" are harder to predict accurately</a:t>
            </a:r>
          </a:p>
          <a:p>
            <a:r>
              <a:rPr lang="en-US" dirty="0"/>
              <a:t>Performance drop on very long or highly ambiguous sentences</a:t>
            </a:r>
          </a:p>
          <a:p>
            <a:r>
              <a:rPr lang="en-US" dirty="0"/>
              <a:t>Increasing the iterations doesn’t improve model performance</a:t>
            </a:r>
          </a:p>
          <a:p>
            <a:r>
              <a:rPr lang="en-US" dirty="0"/>
              <a:t>Even with optimization, processing large datasets can strain resources</a:t>
            </a:r>
          </a:p>
        </p:txBody>
      </p:sp>
    </p:spTree>
    <p:extLst>
      <p:ext uri="{BB962C8B-B14F-4D97-AF65-F5344CB8AC3E}">
        <p14:creationId xmlns:p14="http://schemas.microsoft.com/office/powerpoint/2010/main" val="425739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A35E-6A12-E1B4-C1FB-BCF72384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918-806F-E937-B553-297F6AA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2E55-C06D-A094-947E-197D7AE5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Successful Adaptation</a:t>
            </a:r>
            <a:r>
              <a:rPr lang="en-US" dirty="0"/>
              <a:t>: GPT architecture modified effectively for emotion classification and achieved high accuracy</a:t>
            </a:r>
          </a:p>
          <a:p>
            <a:r>
              <a:rPr lang="en-US" b="1" dirty="0"/>
              <a:t>Robust Performance</a:t>
            </a:r>
            <a:r>
              <a:rPr lang="en-US" dirty="0"/>
              <a:t>: Demonstrates reliable predictions with balanced data and optimized training</a:t>
            </a:r>
          </a:p>
          <a:p>
            <a:r>
              <a:rPr lang="en-US" b="1" dirty="0"/>
              <a:t>Scalable Framework</a:t>
            </a:r>
            <a:r>
              <a:rPr lang="en-US" dirty="0"/>
              <a:t>: The model can be extended to other classification tasks with minimal changes</a:t>
            </a:r>
          </a:p>
          <a:p>
            <a:r>
              <a:rPr lang="en-US" b="1" dirty="0"/>
              <a:t>Less Computational Resources</a:t>
            </a:r>
            <a:r>
              <a:rPr lang="en-US" dirty="0"/>
              <a:t>: Optimized for MPS backend, making it efficient for Mac devices with limited GPU power</a:t>
            </a:r>
          </a:p>
        </p:txBody>
      </p:sp>
    </p:spTree>
    <p:extLst>
      <p:ext uri="{BB962C8B-B14F-4D97-AF65-F5344CB8AC3E}">
        <p14:creationId xmlns:p14="http://schemas.microsoft.com/office/powerpoint/2010/main" val="212741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BEB7-3157-4A21-00E9-F8565365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6E73-639E-C35A-AAA3-D0FEE2B8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EAB8-DB9D-003C-6F7A-23E1F99E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dataset imbalance through data augmentation</a:t>
            </a:r>
          </a:p>
          <a:p>
            <a:r>
              <a:rPr lang="en-US" dirty="0"/>
              <a:t>Optimize hyperparameters for improved performance</a:t>
            </a:r>
          </a:p>
          <a:p>
            <a:r>
              <a:rPr lang="en-US" dirty="0"/>
              <a:t>Experiment with deeper architectures or attention mechanisms like Transformer-XL</a:t>
            </a:r>
          </a:p>
          <a:p>
            <a:r>
              <a:rPr lang="en-US" dirty="0"/>
              <a:t>Incorporate hierarchical models for long sequences to avoid truncation losses</a:t>
            </a:r>
          </a:p>
          <a:p>
            <a:r>
              <a:rPr lang="en-US" dirty="0"/>
              <a:t>Develop interpretable attention maps to understand model predictions better</a:t>
            </a:r>
          </a:p>
        </p:txBody>
      </p:sp>
    </p:spTree>
    <p:extLst>
      <p:ext uri="{BB962C8B-B14F-4D97-AF65-F5344CB8AC3E}">
        <p14:creationId xmlns:p14="http://schemas.microsoft.com/office/powerpoint/2010/main" val="23584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7807-7995-6F0E-1458-EEC1215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235B-2EE1-6765-1F0B-8D030D14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This project adapts </a:t>
            </a:r>
            <a:r>
              <a:rPr lang="en-US" dirty="0" err="1"/>
              <a:t>NanoGPT</a:t>
            </a:r>
            <a:r>
              <a:rPr lang="en-US" dirty="0"/>
              <a:t>, a lightweight GPT implementation, modified to classify emotions in text data.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project will investigate how smaller models, such as </a:t>
            </a:r>
            <a:r>
              <a:rPr lang="en-US" dirty="0" err="1"/>
              <a:t>NanoGPT</a:t>
            </a:r>
            <a:r>
              <a:rPr lang="en-US" dirty="0"/>
              <a:t>, can be efficiently trained for multi-class emotion classification without the need for massive computational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7423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4C8C-65AC-9316-4E21-FCD1E02C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E806-32B3-6C00-75C8-6BB1AEA0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Transformers (Vaswani et al., 2017) introduced self-attention for sequence modeling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GPT models (GPT-2, GPT-3) excel in text generation but are computationally intensive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/>
              <a:t>nanoGPT</a:t>
            </a:r>
            <a:r>
              <a:rPr lang="en-US" dirty="0"/>
              <a:t> (</a:t>
            </a:r>
            <a:r>
              <a:rPr lang="en-US" dirty="0" err="1"/>
              <a:t>Karpathy</a:t>
            </a:r>
            <a:r>
              <a:rPr lang="en-US" dirty="0"/>
              <a:t>, 2023) offers a lightweight, scalable version of GPT for fine-tuning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21DD-A1D3-4125-7098-9204D926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6EDD-7BF1-DB67-A4B5-3B7A721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48876" cy="40377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Aft>
                <a:spcPts val="500"/>
              </a:spcAft>
            </a:pPr>
            <a:r>
              <a:rPr lang="en-US" sz="2900" dirty="0"/>
              <a:t>The dataset used is Twitter Emotion Classification available in Kaggle which contains thousands of text sequences extracted from Twitter (X).</a:t>
            </a:r>
          </a:p>
          <a:p>
            <a:pPr>
              <a:lnSpc>
                <a:spcPct val="170000"/>
              </a:lnSpc>
              <a:spcAft>
                <a:spcPts val="500"/>
              </a:spcAft>
            </a:pPr>
            <a:r>
              <a:rPr lang="en-US" sz="2900" dirty="0"/>
              <a:t>Each text has a corresponding label which includes six emotion categories: sadness (0), joy (1), love (2), anger (3), fear (4), and surprise (5).</a:t>
            </a:r>
          </a:p>
          <a:p>
            <a:pPr>
              <a:lnSpc>
                <a:spcPct val="170000"/>
              </a:lnSpc>
              <a:spcAft>
                <a:spcPts val="500"/>
              </a:spcAft>
            </a:pPr>
            <a:r>
              <a:rPr lang="en-US" sz="2900" dirty="0"/>
              <a:t>There are 16,000 samples in the training dataset and 2000 samples in the validation and test dataset respectively.</a:t>
            </a:r>
          </a:p>
          <a:p>
            <a:pPr>
              <a:lnSpc>
                <a:spcPct val="170000"/>
              </a:lnSpc>
              <a:spcAft>
                <a:spcPts val="1200"/>
              </a:spcAft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6B8A3E-6B5B-2857-36FE-DAB3C8D5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6" y="2129135"/>
            <a:ext cx="4999783" cy="45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F7B8-823F-BF44-AF64-1186CF3C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9308-94FE-F0F4-BFF7-A4704301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99975A-87B1-1A0E-D9FD-42149269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197052"/>
            <a:ext cx="9603275" cy="795039"/>
          </a:xfrm>
        </p:spPr>
        <p:txBody>
          <a:bodyPr>
            <a:normAutofit/>
          </a:bodyPr>
          <a:lstStyle/>
          <a:p>
            <a:r>
              <a:rPr lang="en-US" dirty="0"/>
              <a:t>The class imbalance problem is addressed through oversampling.</a:t>
            </a:r>
          </a:p>
        </p:txBody>
      </p:sp>
      <p:pic>
        <p:nvPicPr>
          <p:cNvPr id="16" name="Picture 15" descr="A graph of 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86F5B62-31B6-7D01-6E14-2809FDE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9" y="1910329"/>
            <a:ext cx="4644421" cy="3286723"/>
          </a:xfrm>
          <a:prstGeom prst="rect">
            <a:avLst/>
          </a:prstGeom>
        </p:spPr>
      </p:pic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AD32389-FE31-CFA3-4A46-1C5028FC9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91" y="1905854"/>
            <a:ext cx="4773428" cy="32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6077-5A54-2E0F-F732-AF4FC10F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48DF-B95E-999F-ABA6-5D8ADDE1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b="1" dirty="0"/>
              <a:t>Tokenization:</a:t>
            </a:r>
            <a:r>
              <a:rPr lang="en-US" dirty="0"/>
              <a:t> The text was tokenized using GPT-2 tokenizer from Hugging Face </a:t>
            </a:r>
            <a:r>
              <a:rPr lang="en-US" i="1" dirty="0" err="1"/>
              <a:t>tiktoken</a:t>
            </a:r>
            <a:r>
              <a:rPr lang="en-US" dirty="0"/>
              <a:t> library, truncating at 128 tokens.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b="1" dirty="0"/>
              <a:t>Padding: </a:t>
            </a:r>
            <a:r>
              <a:rPr lang="en-US" dirty="0"/>
              <a:t>The tokenized sequences was padded for uniform batch processing during training.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b="1" dirty="0"/>
              <a:t>Saved Format: </a:t>
            </a:r>
            <a:r>
              <a:rPr lang="en-US" dirty="0"/>
              <a:t>The preprocessed data are stored as </a:t>
            </a:r>
            <a:r>
              <a:rPr lang="en-US" i="1" dirty="0"/>
              <a:t>.</a:t>
            </a:r>
            <a:r>
              <a:rPr lang="en-US" i="1" dirty="0" err="1"/>
              <a:t>npz</a:t>
            </a:r>
            <a:r>
              <a:rPr lang="en-US" i="1" dirty="0"/>
              <a:t> </a:t>
            </a:r>
            <a:r>
              <a:rPr lang="en-US" dirty="0"/>
              <a:t>files for quick loading.</a:t>
            </a:r>
            <a:endParaRPr lang="en-US" b="1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3379-1B78-C8A6-5FCB-F4D482CF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13E3-9617-4031-A618-8C4B495B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Nanogpt</a:t>
            </a:r>
            <a:r>
              <a:rPr lang="en-US" dirty="0"/>
              <a:t>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60C0-7F5E-B4CE-20C9-CAD872499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692421" cy="3450613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architecture is </a:t>
            </a:r>
            <a:r>
              <a:rPr lang="en-US" dirty="0"/>
              <a:t>Transformer-based GPT model with multiple layers (N blocks) which includes following core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Multi-Head </a:t>
            </a:r>
            <a:r>
              <a:rPr lang="en-US" b="1" dirty="0"/>
              <a:t>Causal Self-Attention</a:t>
            </a:r>
            <a:r>
              <a:rPr lang="en-US" dirty="0"/>
              <a:t>: Captures dependencies between tokens, ensuring only previous tokens influence predictions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 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Stabilizes training and accelerates convergence by normalizing inputs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 Forward Network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Processes intermediate representations to enhance model capacity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 Connections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Enhance gradient flow across layers, helping with optimization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BEC4043-C614-95F7-5884-BF9947B3F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15731"/>
            <a:ext cx="2743199" cy="41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7C83-B6B0-E154-4010-F9E022FB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CA79-0DD7-DABC-12C6-32CE785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E3C9-B569-F08F-87EC-36C7131C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original model was made only for text inputs, so we had to modify the architecture slightly to accommodate both text and emotion labels.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C</a:t>
            </a:r>
            <a:r>
              <a:rPr lang="en-US" sz="1800" b="1" dirty="0"/>
              <a:t>lassification Head</a:t>
            </a:r>
            <a:r>
              <a:rPr lang="en-US" sz="1800" dirty="0"/>
              <a:t>:  Added a linear layer for emotion prediction across 6 classes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lang="en-US" sz="1800" b="1" dirty="0"/>
              <a:t>eighted Cross-Entropy Loss</a:t>
            </a:r>
            <a:r>
              <a:rPr lang="en-US" sz="1800" dirty="0"/>
              <a:t>:  Handles class imbalance by assigning higher weights to minority classes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874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3F0F-EE94-F315-9DF3-DC6B556C7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CAC-F7D4-3AA4-FE36-D8AA5B64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68B26-3564-13A1-03B2-D8834E29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Batch Size</a:t>
                </a:r>
                <a:r>
                  <a:rPr lang="en-US" dirty="0"/>
                  <a:t>: 16 (optimized for MPS device constraints)</a:t>
                </a:r>
              </a:p>
              <a:p>
                <a:r>
                  <a:rPr lang="en-US" b="1" dirty="0"/>
                  <a:t>Learning Rate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with a warmup phase and cosine decay</a:t>
                </a:r>
              </a:p>
              <a:p>
                <a:r>
                  <a:rPr lang="en-US" b="1" dirty="0"/>
                  <a:t>Max Iterations</a:t>
                </a:r>
                <a:r>
                  <a:rPr lang="en-US" dirty="0"/>
                  <a:t>: 10,000 steps for training</a:t>
                </a:r>
              </a:p>
              <a:p>
                <a:r>
                  <a:rPr lang="en-US" b="1" dirty="0"/>
                  <a:t>Gradient Clipping</a:t>
                </a:r>
                <a:r>
                  <a:rPr lang="en-US" dirty="0"/>
                  <a:t>: Max gradient norm of 1.0 to stabilize training</a:t>
                </a:r>
              </a:p>
              <a:p>
                <a:r>
                  <a:rPr lang="en-US" b="1" dirty="0"/>
                  <a:t>Class Weights</a:t>
                </a:r>
                <a:r>
                  <a:rPr lang="en-US" dirty="0"/>
                  <a:t>: Applied to loss function to handle class imbalance</a:t>
                </a:r>
              </a:p>
              <a:p>
                <a:r>
                  <a:rPr lang="en-US" b="1" dirty="0"/>
                  <a:t>Device</a:t>
                </a:r>
                <a:r>
                  <a:rPr lang="en-US" dirty="0"/>
                  <a:t>: MPS (Metal Performance Shaders) for Mac devices</a:t>
                </a:r>
              </a:p>
              <a:p>
                <a:r>
                  <a:rPr lang="en-US" b="1" dirty="0"/>
                  <a:t>Training Time: </a:t>
                </a:r>
                <a:r>
                  <a:rPr lang="en-US" dirty="0"/>
                  <a:t>5 hours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68B26-3564-13A1-03B2-D8834E29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b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1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</TotalTime>
  <Words>784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Cambria Math</vt:lpstr>
      <vt:lpstr>Gill Sans MT</vt:lpstr>
      <vt:lpstr>Gallery</vt:lpstr>
      <vt:lpstr>Emotion Classifier using nanogpt</vt:lpstr>
      <vt:lpstr>Introduction</vt:lpstr>
      <vt:lpstr>Related work </vt:lpstr>
      <vt:lpstr>Dataset Description</vt:lpstr>
      <vt:lpstr>Class imbalance problem</vt:lpstr>
      <vt:lpstr>Dataset preprocessing</vt:lpstr>
      <vt:lpstr>Nanogpt model architecture</vt:lpstr>
      <vt:lpstr>Modified architecture</vt:lpstr>
      <vt:lpstr>Training parameters</vt:lpstr>
      <vt:lpstr>Training Process</vt:lpstr>
      <vt:lpstr>Evaluation </vt:lpstr>
      <vt:lpstr>Evaluation </vt:lpstr>
      <vt:lpstr>Evaluation </vt:lpstr>
      <vt:lpstr>Limitations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Classifier using nanogpt</dc:title>
  <dc:creator>Aryan Shrestha</dc:creator>
  <cp:lastModifiedBy>Aryan Shrestha</cp:lastModifiedBy>
  <cp:revision>10</cp:revision>
  <cp:lastPrinted>2024-12-09T14:08:31Z</cp:lastPrinted>
  <dcterms:created xsi:type="dcterms:W3CDTF">2024-12-08T21:51:35Z</dcterms:created>
  <dcterms:modified xsi:type="dcterms:W3CDTF">2024-12-09T14:22:16Z</dcterms:modified>
</cp:coreProperties>
</file>