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8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64CF-F250-440E-B1FD-D24A74B1BB1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40866-C489-49E2-BCBC-9F1BFF9AD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01B8-0C52-4F6D-B1ED-6B58A324DFFF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56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98F1-D80D-465F-9267-C885D6040FDD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56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DB80-FA3F-463D-AFDA-63014FD63160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56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8AB9-4E96-49C7-B427-8C1AAE3CFC38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42BE-7CAB-43B2-98BF-F6666B432CB7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6570" y="689228"/>
            <a:ext cx="457885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856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765" y="1718586"/>
            <a:ext cx="10364469" cy="373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75B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31714" y="6464680"/>
            <a:ext cx="153162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A9E9-A7DD-4B93-A035-2BBA48DD92C1}" type="datetime3">
              <a:rPr lang="en-US" smtClean="0"/>
              <a:t>6 September 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ly.com/diagram/example/jhix8fel1/Foreign%20Key%20in%20ER%20Diagr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vekmchawla.com/erd-crows-foot-relationship-symbols-cheat-she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creately.com/diagram-type/objects/database-design/multivalued-attribu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530" y="1934032"/>
            <a:ext cx="8785225" cy="11988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DATABASE</a:t>
            </a:r>
            <a:r>
              <a:rPr spc="-35" dirty="0"/>
              <a:t> </a:t>
            </a:r>
            <a:r>
              <a:rPr dirty="0">
                <a:solidFill>
                  <a:srgbClr val="006600"/>
                </a:solidFill>
              </a:rPr>
              <a:t>MANAGEMENT</a:t>
            </a:r>
            <a:r>
              <a:rPr spc="-25" dirty="0">
                <a:solidFill>
                  <a:srgbClr val="006600"/>
                </a:solidFill>
              </a:rPr>
              <a:t> </a:t>
            </a:r>
            <a:r>
              <a:rPr spc="-5" dirty="0">
                <a:solidFill>
                  <a:srgbClr val="006600"/>
                </a:solidFill>
              </a:rPr>
              <a:t>SYSTEM</a:t>
            </a:r>
          </a:p>
          <a:p>
            <a:pPr marR="302260" algn="ctr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006600"/>
                </a:solidFill>
              </a:rPr>
              <a:t>BCSC0003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384" y="4186016"/>
            <a:ext cx="5808345" cy="16071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70"/>
              </a:spcBef>
            </a:pP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 marL="1251585" marR="1242695" algn="ctr">
              <a:lnSpc>
                <a:spcPts val="3120"/>
              </a:lnSpc>
              <a:spcBef>
                <a:spcPts val="175"/>
              </a:spcBef>
            </a:pP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Suman</a:t>
            </a:r>
            <a:r>
              <a:rPr sz="2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Kumar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Bhattacharyya </a:t>
            </a:r>
            <a:r>
              <a:rPr sz="2200" spc="-5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Assistant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Professor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Computer</a:t>
            </a:r>
            <a:r>
              <a:rPr sz="22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Engineering</a:t>
            </a:r>
            <a:r>
              <a:rPr sz="2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2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Department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888" y="274477"/>
            <a:ext cx="2106146" cy="94771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59659-6506-474E-AE3F-0E551E43414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GLA</a:t>
            </a:r>
            <a:r>
              <a:rPr lang="en-IN" spc="-10"/>
              <a:t> </a:t>
            </a:r>
            <a:r>
              <a:rPr lang="en-IN" spc="-15"/>
              <a:t>University,</a:t>
            </a:r>
            <a:r>
              <a:rPr lang="en-IN" spc="-20"/>
              <a:t> </a:t>
            </a:r>
            <a:r>
              <a:rPr lang="en-IN" spc="-10"/>
              <a:t>Mathura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9002D-2502-42DE-A530-5A6313FEF5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10741"/>
            <a:ext cx="9324340" cy="2071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Derived</a:t>
            </a:r>
            <a:r>
              <a:rPr sz="2800" spc="-17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  <a:p>
            <a:pPr marL="12700" marR="3739515">
              <a:lnSpc>
                <a:spcPct val="119600"/>
              </a:lnSpc>
              <a:spcBef>
                <a:spcPts val="15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attribute</a:t>
            </a:r>
            <a:r>
              <a:rPr sz="28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based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on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another attribute.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This is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found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rarely in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ER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diagrams.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For example,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circle,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area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be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derived from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the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radius.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5399" y="3832161"/>
            <a:ext cx="3437376" cy="2018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0694" y="463677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18586"/>
            <a:ext cx="10136505" cy="3096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Primary</a:t>
            </a:r>
            <a:r>
              <a:rPr sz="2800" b="1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D75B6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12700" marR="784860">
              <a:lnSpc>
                <a:spcPts val="3030"/>
              </a:lnSpc>
              <a:spcBef>
                <a:spcPts val="1045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Primary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Key*</a:t>
            </a:r>
            <a:r>
              <a:rPr sz="2800" spc="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or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identifier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 an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or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 set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attributes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that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uniquely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identifies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 instance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the 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entity.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950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For example,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student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entity,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student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number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the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primary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since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no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students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have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same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student 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number.</a:t>
            </a:r>
            <a:r>
              <a:rPr sz="2800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2D75B6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spc="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have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only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one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primary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table.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identify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uniquely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every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row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it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cannot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null.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694" y="463677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18586"/>
            <a:ext cx="10306685" cy="4119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2100" indent="-280035" algn="just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b="1" spc="-10" dirty="0">
                <a:solidFill>
                  <a:srgbClr val="2D75B6"/>
                </a:solidFill>
                <a:latin typeface="Times New Roman"/>
                <a:cs typeface="Times New Roman"/>
              </a:rPr>
              <a:t>Foreign</a:t>
            </a:r>
            <a:r>
              <a:rPr sz="2800" b="1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2D75B6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12700" marR="520700" algn="just">
              <a:lnSpc>
                <a:spcPts val="3030"/>
              </a:lnSpc>
              <a:spcBef>
                <a:spcPts val="1045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foreign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key+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(sometimes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called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referencing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key)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used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to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link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tables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together.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994"/>
              </a:spcBef>
            </a:pP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Typically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you take the primary key field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one table and insert it into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other table where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becomes a foreign key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(it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remains a primary key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original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table).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800" spc="-120" dirty="0">
                <a:solidFill>
                  <a:srgbClr val="2D75B6"/>
                </a:solidFill>
                <a:latin typeface="Times New Roman"/>
                <a:cs typeface="Times New Roman"/>
              </a:rPr>
              <a:t>We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can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have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more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than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one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foreign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 a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12700" marR="175895" algn="just">
              <a:lnSpc>
                <a:spcPts val="3020"/>
              </a:lnSpc>
              <a:spcBef>
                <a:spcPts val="1060"/>
              </a:spcBef>
            </a:pPr>
            <a:r>
              <a:rPr sz="2800" spc="-65" dirty="0">
                <a:solidFill>
                  <a:srgbClr val="2D75B6"/>
                </a:solidFill>
                <a:latin typeface="Times New Roman"/>
                <a:cs typeface="Times New Roman"/>
              </a:rPr>
              <a:t>Weak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entity uses a </a:t>
            </a:r>
            <a:r>
              <a:rPr sz="2800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foreign key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combined with its attributed to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form the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primary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D75B6"/>
                </a:solidFill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694" y="463677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0565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Example,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451" y="1951186"/>
            <a:ext cx="7119573" cy="40687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845" y="463677"/>
            <a:ext cx="629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Notation</a:t>
            </a:r>
            <a:r>
              <a:rPr spc="-50" dirty="0"/>
              <a:t> </a:t>
            </a:r>
            <a:r>
              <a:rPr spc="-5" dirty="0"/>
              <a:t>for</a:t>
            </a:r>
            <a:r>
              <a:rPr spc="-35" dirty="0"/>
              <a:t> </a:t>
            </a:r>
            <a:r>
              <a:rPr spc="-5" dirty="0"/>
              <a:t>ER</a:t>
            </a:r>
            <a:r>
              <a:rPr spc="-40" dirty="0"/>
              <a:t> </a:t>
            </a:r>
            <a:r>
              <a:rPr spc="-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976" y="2423995"/>
            <a:ext cx="4920089" cy="33329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5848"/>
            <a:ext cx="8839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How</a:t>
            </a:r>
            <a:r>
              <a:rPr spc="-1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pc="-2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to</a:t>
            </a:r>
            <a:r>
              <a:rPr spc="-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pc="5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D</a:t>
            </a:r>
            <a:r>
              <a:rPr lang="en-US" spc="5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r</a:t>
            </a:r>
            <a:r>
              <a:rPr spc="5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aw</a:t>
            </a:r>
            <a:r>
              <a:rPr spc="-2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pc="-1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ER</a:t>
            </a:r>
            <a:r>
              <a:rPr spc="-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 </a:t>
            </a:r>
            <a:r>
              <a:rPr spc="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Diag</a:t>
            </a:r>
            <a:r>
              <a:rPr lang="en-US" spc="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r</a:t>
            </a:r>
            <a:r>
              <a:rPr spc="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</a:rPr>
              <a:t>ams</a:t>
            </a:r>
            <a:endParaRPr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516340"/>
            <a:ext cx="10589261" cy="36208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3</a:t>
            </a:r>
            <a:r>
              <a:rPr sz="2800" b="1" spc="-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D75B6"/>
                </a:solidFill>
                <a:latin typeface="Times New Roman"/>
                <a:cs typeface="Times New Roman"/>
              </a:rPr>
              <a:t>steps,</a:t>
            </a:r>
            <a:endParaRPr sz="28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ts val="3020"/>
              </a:lnSpc>
              <a:spcBef>
                <a:spcPts val="1060"/>
              </a:spcBef>
              <a:buFont typeface="Wingdings" panose="05000000000000000000" pitchFamily="2" charset="2"/>
              <a:buChar char="ü"/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Identify</a:t>
            </a:r>
            <a:r>
              <a:rPr sz="2800" b="1" spc="484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D75B6"/>
                </a:solidFill>
                <a:latin typeface="Times New Roman"/>
                <a:cs typeface="Times New Roman"/>
              </a:rPr>
              <a:t>all</a:t>
            </a:r>
            <a:r>
              <a:rPr sz="2800" b="1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b="1" spc="459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D75B6"/>
                </a:solidFill>
                <a:latin typeface="Times New Roman"/>
                <a:cs typeface="Times New Roman"/>
              </a:rPr>
              <a:t>entities</a:t>
            </a:r>
            <a:r>
              <a:rPr sz="2800" b="1" spc="46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800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4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system.</a:t>
            </a:r>
            <a:r>
              <a:rPr sz="2800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An</a:t>
            </a:r>
            <a:r>
              <a:rPr sz="2800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entity</a:t>
            </a:r>
            <a:r>
              <a:rPr sz="2800" spc="48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should</a:t>
            </a:r>
            <a:r>
              <a:rPr sz="2800" spc="48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appear</a:t>
            </a:r>
            <a:r>
              <a:rPr sz="2800" spc="47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only </a:t>
            </a:r>
            <a:r>
              <a:rPr sz="2800" spc="-69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once in a particular diagram. Create rectangles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all entities and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name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them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properly.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spcBef>
                <a:spcPts val="1010"/>
              </a:spcBef>
              <a:buFont typeface="Wingdings" panose="05000000000000000000" pitchFamily="2" charset="2"/>
              <a:buChar char="ü"/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Identify </a:t>
            </a:r>
            <a:r>
              <a:rPr sz="2800" b="1" spc="-10" dirty="0">
                <a:solidFill>
                  <a:srgbClr val="2D75B6"/>
                </a:solidFill>
                <a:latin typeface="Times New Roman"/>
                <a:cs typeface="Times New Roman"/>
              </a:rPr>
              <a:t>relationships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between entities. Connect them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 line and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add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diamond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the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middle describing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relationship.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spcBef>
                <a:spcPts val="1005"/>
              </a:spcBef>
              <a:buFont typeface="Wingdings" panose="05000000000000000000" pitchFamily="2" charset="2"/>
              <a:buChar char="ü"/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Add</a:t>
            </a:r>
            <a:r>
              <a:rPr sz="2800" b="1" spc="484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D75B6"/>
                </a:solidFill>
                <a:latin typeface="Times New Roman"/>
                <a:cs typeface="Times New Roman"/>
              </a:rPr>
              <a:t>attributes</a:t>
            </a:r>
            <a:r>
              <a:rPr sz="2800" b="1" spc="48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</a:t>
            </a:r>
            <a:r>
              <a:rPr sz="2800" spc="49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entities.</a:t>
            </a:r>
            <a:r>
              <a:rPr sz="2800" spc="46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Give</a:t>
            </a:r>
            <a:r>
              <a:rPr sz="2800" spc="47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meaningful</a:t>
            </a:r>
            <a:r>
              <a:rPr sz="2800" spc="48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</a:t>
            </a:r>
            <a:r>
              <a:rPr sz="2800" spc="47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names</a:t>
            </a:r>
            <a:r>
              <a:rPr sz="2800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so</a:t>
            </a:r>
            <a:r>
              <a:rPr sz="2800" spc="4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they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be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understood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D75B6"/>
                </a:solidFill>
                <a:latin typeface="Times New Roman"/>
                <a:cs typeface="Times New Roman"/>
              </a:rPr>
              <a:t>easily.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925" y="641680"/>
            <a:ext cx="7298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</a:t>
            </a:r>
            <a:r>
              <a:rPr sz="4400" spc="-55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dirty="0"/>
              <a:t>ER</a:t>
            </a:r>
            <a:r>
              <a:rPr sz="4400" spc="-40" dirty="0"/>
              <a:t> </a:t>
            </a:r>
            <a:r>
              <a:rPr sz="4400" spc="-5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286001"/>
            <a:ext cx="6248400" cy="2743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734568"/>
            <a:ext cx="7901940" cy="52288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5285" y="641680"/>
            <a:ext cx="2284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Thanks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81778" y="6426504"/>
            <a:ext cx="20288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GLA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University,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CAE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Department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508" y="1909572"/>
            <a:ext cx="5396484" cy="40421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66785-CB18-4130-BEBE-062FB1C7F9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44093"/>
            <a:ext cx="4989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Today</a:t>
            </a:r>
            <a:r>
              <a:rPr sz="3200" spc="-5" dirty="0"/>
              <a:t> </a:t>
            </a:r>
            <a:r>
              <a:rPr sz="3200" dirty="0"/>
              <a:t>we</a:t>
            </a:r>
            <a:r>
              <a:rPr sz="3200" spc="-15" dirty="0"/>
              <a:t> </a:t>
            </a:r>
            <a:r>
              <a:rPr sz="3200" dirty="0"/>
              <a:t>will </a:t>
            </a:r>
            <a:r>
              <a:rPr sz="3200" spc="-5" dirty="0"/>
              <a:t>discuss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8" y="1983993"/>
            <a:ext cx="10383648" cy="355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80035">
              <a:lnSpc>
                <a:spcPct val="150000"/>
              </a:lnSpc>
              <a:spcBef>
                <a:spcPts val="268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ER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Model</a:t>
            </a:r>
            <a:r>
              <a:rPr sz="28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Concepts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92100" indent="-280035">
              <a:lnSpc>
                <a:spcPct val="150000"/>
              </a:lnSpc>
              <a:spcBef>
                <a:spcPts val="268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Notation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ER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 Diagram</a:t>
            </a:r>
            <a:endParaRPr lang="en-US" sz="2800" spc="-5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92100" indent="-280035">
              <a:lnSpc>
                <a:spcPct val="150000"/>
              </a:lnSpc>
              <a:spcBef>
                <a:spcPts val="268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lang="en-IN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Mapping Constraints</a:t>
            </a:r>
          </a:p>
          <a:p>
            <a:pPr marL="292100" indent="-280035">
              <a:lnSpc>
                <a:spcPct val="150000"/>
              </a:lnSpc>
              <a:spcBef>
                <a:spcPts val="268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/>
              </a:rPr>
              <a:t>Key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80797"/>
            <a:ext cx="8929370" cy="38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95"/>
              </a:spcBef>
            </a:pPr>
            <a:r>
              <a:rPr sz="25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2895600"/>
            <a:ext cx="8622792" cy="1761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1283E-754B-4CD1-AD39-D590ECD85C2C}"/>
              </a:ext>
            </a:extLst>
          </p:cNvPr>
          <p:cNvSpPr txBox="1"/>
          <p:nvPr/>
        </p:nvSpPr>
        <p:spPr>
          <a:xfrm>
            <a:off x="2057400" y="664877"/>
            <a:ext cx="7152146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50000"/>
              </a:lnSpc>
              <a:spcBef>
                <a:spcPts val="2680"/>
              </a:spcBef>
              <a:buSzPct val="96428"/>
              <a:tabLst>
                <a:tab pos="292735" algn="l"/>
              </a:tabLst>
            </a:pPr>
            <a:r>
              <a:rPr lang="en-IN" sz="3600" b="1" spc="-1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ER</a:t>
            </a:r>
            <a:r>
              <a:rPr lang="en-IN" sz="3600" b="1" spc="-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IN" sz="3600" b="1" spc="-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Model</a:t>
            </a:r>
            <a:r>
              <a:rPr lang="en-IN" sz="3600" b="1" spc="-2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IN" sz="3600" b="1" spc="-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Concepts</a:t>
            </a:r>
            <a:endParaRPr lang="en-IN" sz="3600" b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23515120-4156-4A93-83F5-0C693BC3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133600"/>
            <a:ext cx="5700191" cy="1437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B195D6-F1A6-486E-9650-5CD37C878A81}"/>
              </a:ext>
            </a:extLst>
          </p:cNvPr>
          <p:cNvSpPr txBox="1"/>
          <p:nvPr/>
        </p:nvSpPr>
        <p:spPr>
          <a:xfrm>
            <a:off x="2057400" y="557405"/>
            <a:ext cx="7152146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50000"/>
              </a:lnSpc>
              <a:spcBef>
                <a:spcPts val="2680"/>
              </a:spcBef>
              <a:buSzPct val="96428"/>
              <a:tabLst>
                <a:tab pos="292735" algn="l"/>
              </a:tabLst>
            </a:pPr>
            <a:r>
              <a:rPr lang="en-IN" sz="3600" b="1" spc="-1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ER</a:t>
            </a:r>
            <a:r>
              <a:rPr lang="en-IN" sz="3600" b="1" spc="-1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IN" sz="3600" b="1" spc="-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Model</a:t>
            </a:r>
            <a:r>
              <a:rPr lang="en-IN" sz="3600" b="1" spc="-2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lang="en-IN" sz="3600" b="1" spc="-5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Concepts</a:t>
            </a:r>
            <a:endParaRPr lang="en-IN" sz="3600" b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6D9A4-AD3F-42E1-AB9C-EFB72D1D4945}"/>
              </a:ext>
            </a:extLst>
          </p:cNvPr>
          <p:cNvSpPr txBox="1"/>
          <p:nvPr/>
        </p:nvSpPr>
        <p:spPr>
          <a:xfrm>
            <a:off x="1143000" y="4292732"/>
            <a:ext cx="998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lang="en-US" sz="28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this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example,</a:t>
            </a:r>
            <a:endParaRPr lang="en-US"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One</a:t>
            </a:r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student</a:t>
            </a:r>
            <a:r>
              <a:rPr lang="en-US"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can</a:t>
            </a:r>
            <a:r>
              <a:rPr lang="en-US"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enroll</a:t>
            </a:r>
            <a:r>
              <a:rPr lang="en-US"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lang="en-US"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any</a:t>
            </a:r>
            <a:r>
              <a:rPr lang="en-US"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number</a:t>
            </a:r>
            <a:r>
              <a:rPr lang="en-US" sz="2800" spc="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(zero</a:t>
            </a:r>
            <a:r>
              <a:rPr lang="en-US" sz="2800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lang="en-US"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more)</a:t>
            </a:r>
            <a:r>
              <a:rPr lang="en-US" sz="2800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lang="en-US"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courses.</a:t>
            </a:r>
            <a:endParaRPr lang="en-US"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One</a:t>
            </a:r>
            <a:r>
              <a:rPr lang="en-US"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course</a:t>
            </a:r>
            <a:r>
              <a:rPr lang="en-US"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can</a:t>
            </a:r>
            <a:r>
              <a:rPr lang="en-US"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</a:t>
            </a:r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enrolled</a:t>
            </a:r>
            <a:r>
              <a:rPr lang="en-US" sz="2800" spc="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by</a:t>
            </a:r>
            <a:r>
              <a:rPr lang="en-US"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any</a:t>
            </a:r>
            <a:r>
              <a:rPr lang="en-US"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number</a:t>
            </a:r>
            <a:r>
              <a:rPr lang="en-US" sz="2800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(zero</a:t>
            </a:r>
            <a:r>
              <a:rPr lang="en-US" sz="2800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lang="en-US"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more)</a:t>
            </a:r>
            <a:r>
              <a:rPr lang="en-US" sz="2800" spc="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lang="en-US"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students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855AF-9B7A-4418-87C7-48C4241477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GLA</a:t>
            </a:r>
            <a:r>
              <a:rPr lang="en-IN" spc="-10"/>
              <a:t> </a:t>
            </a:r>
            <a:r>
              <a:rPr lang="en-IN" spc="-15"/>
              <a:t>University,</a:t>
            </a:r>
            <a:r>
              <a:rPr lang="en-IN" spc="-20"/>
              <a:t> </a:t>
            </a:r>
            <a:r>
              <a:rPr lang="en-IN" spc="-10"/>
              <a:t>Mathura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25521-780C-40AA-ABC4-F4C7507BE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9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</a:t>
            </a:r>
            <a:r>
              <a:rPr spc="-105" dirty="0"/>
              <a:t> </a:t>
            </a:r>
            <a:r>
              <a:rPr dirty="0"/>
              <a:t>Ratios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One</a:t>
            </a:r>
            <a:r>
              <a:rPr dirty="0"/>
              <a:t> </a:t>
            </a:r>
            <a:r>
              <a:rPr spc="-5" dirty="0"/>
              <a:t>to One</a:t>
            </a:r>
            <a:r>
              <a:rPr dirty="0"/>
              <a:t> </a:t>
            </a:r>
            <a:r>
              <a:rPr spc="-5" dirty="0"/>
              <a:t>Relationship</a:t>
            </a:r>
            <a:r>
              <a:rPr spc="15" dirty="0"/>
              <a:t> </a:t>
            </a:r>
            <a:r>
              <a:rPr dirty="0"/>
              <a:t>(1:1)</a:t>
            </a:r>
          </a:p>
          <a:p>
            <a:pPr marL="15240" marR="5080">
              <a:lnSpc>
                <a:spcPts val="3030"/>
              </a:lnSpc>
              <a:spcBef>
                <a:spcPts val="1045"/>
              </a:spcBef>
            </a:pP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single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</a:t>
            </a:r>
            <a:r>
              <a:rPr b="0" spc="3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instance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one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3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related</a:t>
            </a:r>
            <a:r>
              <a:rPr b="0" spc="3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to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3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single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instance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another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class.</a:t>
            </a:r>
          </a:p>
          <a:p>
            <a:pPr marL="294640" indent="-280035">
              <a:lnSpc>
                <a:spcPct val="100000"/>
              </a:lnSpc>
              <a:spcBef>
                <a:spcPts val="610"/>
              </a:spcBef>
              <a:buSzPct val="96428"/>
              <a:buFont typeface="Wingdings"/>
              <a:buChar char=""/>
              <a:tabLst>
                <a:tab pos="295910" algn="l"/>
              </a:tabLst>
            </a:pP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example:</a:t>
            </a:r>
          </a:p>
          <a:p>
            <a:pPr marL="15240" marR="259079">
              <a:lnSpc>
                <a:spcPts val="4029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Each student fills </a:t>
            </a:r>
            <a:r>
              <a:rPr b="0" dirty="0">
                <a:latin typeface="Times New Roman"/>
                <a:cs typeface="Times New Roman"/>
              </a:rPr>
              <a:t>one </a:t>
            </a:r>
            <a:r>
              <a:rPr b="0" spc="-5" dirty="0">
                <a:latin typeface="Times New Roman"/>
                <a:cs typeface="Times New Roman"/>
              </a:rPr>
              <a:t>seat and </a:t>
            </a:r>
            <a:r>
              <a:rPr b="0" dirty="0">
                <a:latin typeface="Times New Roman"/>
                <a:cs typeface="Times New Roman"/>
              </a:rPr>
              <a:t>one </a:t>
            </a:r>
            <a:r>
              <a:rPr b="0" spc="-5" dirty="0">
                <a:latin typeface="Times New Roman"/>
                <a:cs typeface="Times New Roman"/>
              </a:rPr>
              <a:t>seat is assigned </a:t>
            </a:r>
            <a:r>
              <a:rPr b="0" dirty="0">
                <a:latin typeface="Times New Roman"/>
                <a:cs typeface="Times New Roman"/>
              </a:rPr>
              <a:t>to </a:t>
            </a:r>
            <a:r>
              <a:rPr b="0" spc="-5" dirty="0">
                <a:latin typeface="Times New Roman"/>
                <a:cs typeface="Times New Roman"/>
              </a:rPr>
              <a:t>only </a:t>
            </a:r>
            <a:r>
              <a:rPr b="0" dirty="0">
                <a:latin typeface="Times New Roman"/>
                <a:cs typeface="Times New Roman"/>
              </a:rPr>
              <a:t>one student.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Each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professor has</a:t>
            </a:r>
            <a:r>
              <a:rPr b="0" dirty="0">
                <a:latin typeface="Times New Roman"/>
                <a:cs typeface="Times New Roman"/>
              </a:rPr>
              <a:t> one</a:t>
            </a:r>
            <a:r>
              <a:rPr b="0" spc="-10" dirty="0">
                <a:latin typeface="Times New Roman"/>
                <a:cs typeface="Times New Roman"/>
              </a:rPr>
              <a:t> office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One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Many</a:t>
            </a:r>
            <a:r>
              <a:rPr dirty="0"/>
              <a:t> </a:t>
            </a: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(1:M)</a:t>
            </a:r>
          </a:p>
          <a:p>
            <a:pPr marL="15240" marR="6985">
              <a:lnSpc>
                <a:spcPts val="3030"/>
              </a:lnSpc>
              <a:spcBef>
                <a:spcPts val="1045"/>
              </a:spcBef>
            </a:pP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single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</a:t>
            </a:r>
            <a:r>
              <a:rPr b="0" spc="9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instance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one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</a:t>
            </a:r>
            <a:r>
              <a:rPr b="0" spc="9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class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(parent)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related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to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multiple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entity instances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another entity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 (child)</a:t>
            </a:r>
          </a:p>
          <a:p>
            <a:pPr marL="294640" indent="-280035">
              <a:lnSpc>
                <a:spcPct val="100000"/>
              </a:lnSpc>
              <a:spcBef>
                <a:spcPts val="610"/>
              </a:spcBef>
              <a:buSzPct val="96428"/>
              <a:buFont typeface="Wingdings"/>
              <a:buChar char=""/>
              <a:tabLst>
                <a:tab pos="295910" algn="l"/>
              </a:tabLst>
            </a:pP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example:</a:t>
            </a:r>
          </a:p>
          <a:p>
            <a:pPr marL="15240" marR="5080">
              <a:lnSpc>
                <a:spcPts val="3020"/>
              </a:lnSpc>
              <a:spcBef>
                <a:spcPts val="1045"/>
              </a:spcBef>
              <a:tabLst>
                <a:tab pos="773430" algn="l"/>
                <a:tab pos="2305050" algn="l"/>
                <a:tab pos="2964815" algn="l"/>
                <a:tab pos="3881120" algn="l"/>
                <a:tab pos="4834890" algn="l"/>
                <a:tab pos="6156325" algn="l"/>
                <a:tab pos="6778625" algn="l"/>
                <a:tab pos="7459980" algn="l"/>
                <a:tab pos="8555990" algn="l"/>
                <a:tab pos="9213850" algn="l"/>
                <a:tab pos="10014585" algn="l"/>
              </a:tabLst>
            </a:pPr>
            <a:r>
              <a:rPr b="0" spc="-5" dirty="0">
                <a:latin typeface="Times New Roman"/>
                <a:cs typeface="Times New Roman"/>
              </a:rPr>
              <a:t>One	i</a:t>
            </a:r>
            <a:r>
              <a:rPr b="0" dirty="0">
                <a:latin typeface="Times New Roman"/>
                <a:cs typeface="Times New Roman"/>
              </a:rPr>
              <a:t>n</a:t>
            </a:r>
            <a:r>
              <a:rPr b="0" spc="-5" dirty="0">
                <a:latin typeface="Times New Roman"/>
                <a:cs typeface="Times New Roman"/>
              </a:rPr>
              <a:t>st</a:t>
            </a:r>
            <a:r>
              <a:rPr b="0" dirty="0">
                <a:latin typeface="Times New Roman"/>
                <a:cs typeface="Times New Roman"/>
              </a:rPr>
              <a:t>r</a:t>
            </a:r>
            <a:r>
              <a:rPr b="0" spc="-5" dirty="0">
                <a:latin typeface="Times New Roman"/>
                <a:cs typeface="Times New Roman"/>
              </a:rPr>
              <a:t>uct</a:t>
            </a:r>
            <a:r>
              <a:rPr b="0" dirty="0">
                <a:latin typeface="Times New Roman"/>
                <a:cs typeface="Times New Roman"/>
              </a:rPr>
              <a:t>o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5" dirty="0">
                <a:latin typeface="Times New Roman"/>
                <a:cs typeface="Times New Roman"/>
              </a:rPr>
              <a:t>ca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tea</a:t>
            </a:r>
            <a:r>
              <a:rPr b="0" spc="-20" dirty="0">
                <a:latin typeface="Times New Roman"/>
                <a:cs typeface="Times New Roman"/>
              </a:rPr>
              <a:t>c</a:t>
            </a:r>
            <a:r>
              <a:rPr b="0" spc="-5" dirty="0">
                <a:latin typeface="Times New Roman"/>
                <a:cs typeface="Times New Roman"/>
              </a:rPr>
              <a:t>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m</a:t>
            </a:r>
            <a:r>
              <a:rPr b="0" spc="-5" dirty="0">
                <a:latin typeface="Times New Roman"/>
                <a:cs typeface="Times New Roman"/>
              </a:rPr>
              <a:t>any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co</a:t>
            </a:r>
            <a:r>
              <a:rPr b="0" spc="5" dirty="0">
                <a:latin typeface="Times New Roman"/>
                <a:cs typeface="Times New Roman"/>
              </a:rPr>
              <a:t>u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spc="5" dirty="0">
                <a:latin typeface="Times New Roman"/>
                <a:cs typeface="Times New Roman"/>
              </a:rPr>
              <a:t>s</a:t>
            </a:r>
            <a:r>
              <a:rPr b="0" spc="-5" dirty="0">
                <a:latin typeface="Times New Roman"/>
                <a:cs typeface="Times New Roman"/>
              </a:rPr>
              <a:t>es,</a:t>
            </a:r>
            <a:r>
              <a:rPr b="0" dirty="0">
                <a:latin typeface="Times New Roman"/>
                <a:cs typeface="Times New Roman"/>
              </a:rPr>
              <a:t>	bu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	on</a:t>
            </a:r>
            <a:r>
              <a:rPr b="0" spc="-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cou</a:t>
            </a:r>
            <a:r>
              <a:rPr b="0" dirty="0">
                <a:latin typeface="Times New Roman"/>
                <a:cs typeface="Times New Roman"/>
              </a:rPr>
              <a:t>r</a:t>
            </a:r>
            <a:r>
              <a:rPr b="0" spc="-5" dirty="0">
                <a:latin typeface="Times New Roman"/>
                <a:cs typeface="Times New Roman"/>
              </a:rPr>
              <a:t>se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spc="-30" dirty="0">
                <a:latin typeface="Times New Roman"/>
                <a:cs typeface="Times New Roman"/>
              </a:rPr>
              <a:t>a</a:t>
            </a:r>
            <a:r>
              <a:rPr b="0" spc="-5" dirty="0">
                <a:latin typeface="Times New Roman"/>
                <a:cs typeface="Times New Roman"/>
              </a:rPr>
              <a:t>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5" dirty="0">
                <a:latin typeface="Times New Roman"/>
                <a:cs typeface="Times New Roman"/>
              </a:rPr>
              <a:t>only</a:t>
            </a:r>
            <a:r>
              <a:rPr b="0" dirty="0">
                <a:latin typeface="Times New Roman"/>
                <a:cs typeface="Times New Roman"/>
              </a:rPr>
              <a:t>	be  taught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by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one</a:t>
            </a:r>
            <a:r>
              <a:rPr b="0" spc="-15" dirty="0">
                <a:latin typeface="Times New Roman"/>
                <a:cs typeface="Times New Roman"/>
              </a:rPr>
              <a:t> instructor.</a:t>
            </a:r>
          </a:p>
          <a:p>
            <a:pPr marL="15240" marR="6985">
              <a:lnSpc>
                <a:spcPts val="3020"/>
              </a:lnSpc>
              <a:spcBef>
                <a:spcPts val="1019"/>
              </a:spcBef>
            </a:pPr>
            <a:r>
              <a:rPr b="0" spc="-5" dirty="0">
                <a:latin typeface="Times New Roman"/>
                <a:cs typeface="Times New Roman"/>
              </a:rPr>
              <a:t>One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instructor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may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teach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many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students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class,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but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all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students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have</a:t>
            </a:r>
            <a:r>
              <a:rPr b="0" dirty="0">
                <a:latin typeface="Times New Roman"/>
                <a:cs typeface="Times New Roman"/>
              </a:rPr>
              <a:t> one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instructor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 </a:t>
            </a:r>
            <a:r>
              <a:rPr b="0" spc="-5" dirty="0">
                <a:latin typeface="Times New Roman"/>
                <a:cs typeface="Times New Roman"/>
              </a:rPr>
              <a:t>that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</a:t>
            </a:r>
            <a:r>
              <a:rPr spc="-105" dirty="0"/>
              <a:t> </a:t>
            </a:r>
            <a:r>
              <a:rPr dirty="0"/>
              <a:t>Ratios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583549"/>
            <a:ext cx="10358755" cy="4203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Many</a:t>
            </a:r>
            <a:r>
              <a:rPr sz="2800" b="1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to</a:t>
            </a:r>
            <a:r>
              <a:rPr sz="2800" b="1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Many</a:t>
            </a:r>
            <a:r>
              <a:rPr sz="2800" b="1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Relationship</a:t>
            </a:r>
            <a:r>
              <a:rPr sz="2800" b="1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D75B6"/>
                </a:solidFill>
                <a:latin typeface="Times New Roman"/>
                <a:cs typeface="Times New Roman"/>
              </a:rPr>
              <a:t>(M:M)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spcBef>
                <a:spcPts val="980"/>
              </a:spcBef>
              <a:tabLst>
                <a:tab pos="893444" algn="l"/>
                <a:tab pos="1875155" algn="l"/>
                <a:tab pos="3208655" algn="l"/>
                <a:tab pos="3658235" algn="l"/>
                <a:tab pos="4344035" algn="l"/>
                <a:tab pos="5324475" algn="l"/>
                <a:tab pos="6183630" algn="l"/>
                <a:tab pos="6593840" algn="l"/>
                <a:tab pos="7731125" algn="l"/>
                <a:tab pos="8180705" algn="l"/>
                <a:tab pos="9535795" algn="l"/>
              </a:tabLst>
            </a:pP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Eac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instance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one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ntity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cl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relat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ul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iple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entity  instances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another entity class;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vice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versa.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</a:t>
            </a:r>
            <a:r>
              <a:rPr sz="2800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ts val="2690"/>
              </a:lnSpc>
              <a:spcBef>
                <a:spcPts val="969"/>
              </a:spcBef>
              <a:tabLst>
                <a:tab pos="875030" algn="l"/>
                <a:tab pos="2056130" algn="l"/>
                <a:tab pos="2702560" algn="l"/>
                <a:tab pos="3446779" algn="l"/>
                <a:tab pos="4389755" algn="l"/>
                <a:tab pos="5618480" algn="l"/>
                <a:tab pos="6284595" algn="l"/>
                <a:tab pos="7087870" algn="l"/>
                <a:tab pos="7932420" algn="l"/>
                <a:tab pos="8578215" algn="l"/>
                <a:tab pos="9065895" algn="l"/>
                <a:tab pos="9989820" algn="l"/>
              </a:tabLst>
            </a:pP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Eac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nt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ca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ke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any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cl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sses,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eac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cl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ca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taken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by 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many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students.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spcBef>
                <a:spcPts val="1005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Each</a:t>
            </a:r>
            <a:r>
              <a:rPr sz="2800" spc="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consumer</a:t>
            </a:r>
            <a:r>
              <a:rPr sz="2800" spc="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spc="6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buy</a:t>
            </a:r>
            <a:r>
              <a:rPr sz="2800" spc="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many</a:t>
            </a:r>
            <a:r>
              <a:rPr sz="2800" spc="6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products,</a:t>
            </a:r>
            <a:r>
              <a:rPr sz="2800" spc="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and</a:t>
            </a:r>
            <a:r>
              <a:rPr sz="2800" spc="5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each</a:t>
            </a:r>
            <a:r>
              <a:rPr sz="2800" spc="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product</a:t>
            </a:r>
            <a:r>
              <a:rPr sz="2800" spc="5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spc="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be</a:t>
            </a:r>
            <a:r>
              <a:rPr sz="2800" spc="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bought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by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many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consumers.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spcBef>
                <a:spcPts val="994"/>
              </a:spcBef>
              <a:tabLst>
                <a:tab pos="861694" algn="l"/>
                <a:tab pos="2283460" algn="l"/>
                <a:tab pos="3571240" algn="l"/>
                <a:tab pos="4521200" algn="l"/>
                <a:tab pos="6613525" algn="l"/>
                <a:tab pos="8095615" algn="l"/>
                <a:tab pos="8884920" algn="l"/>
                <a:tab pos="9515475" algn="l"/>
              </a:tabLst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The	detail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Crow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'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Foot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lationship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y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ls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ca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und  here.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Crow's</a:t>
            </a:r>
            <a:r>
              <a:rPr sz="2800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 Foot </a:t>
            </a:r>
            <a:r>
              <a:rPr sz="2800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Relationship</a:t>
            </a:r>
            <a:r>
              <a:rPr sz="2800" u="heavy" spc="-2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800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Symbols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</a:t>
            </a:r>
            <a:r>
              <a:rPr spc="-105" dirty="0"/>
              <a:t> </a:t>
            </a:r>
            <a:r>
              <a:rPr dirty="0"/>
              <a:t>Ratios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694" y="463677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01851"/>
            <a:ext cx="9907270" cy="1945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Attributes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facts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or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description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entities.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They are also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often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nouns</a:t>
            </a:r>
            <a:r>
              <a:rPr sz="28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become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columns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30"/>
              </a:lnSpc>
              <a:spcBef>
                <a:spcPts val="103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example,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entity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student, the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attributes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first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 name,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last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name,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email, address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phone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69999"/>
            <a:ext cx="9975215" cy="2839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77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Mul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alued</a:t>
            </a:r>
            <a:r>
              <a:rPr sz="2800" spc="-18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If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an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attribute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can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have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more</a:t>
            </a:r>
            <a:r>
              <a:rPr sz="2800" spc="2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than one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value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it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is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called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sz="2800" spc="40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u="heavy" spc="-5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multi-valued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800" u="heavy" dirty="0">
                <a:solidFill>
                  <a:srgbClr val="2D75B6"/>
                </a:solidFill>
                <a:uFill>
                  <a:solidFill>
                    <a:srgbClr val="2D75B6"/>
                  </a:solidFill>
                </a:uFill>
                <a:latin typeface="Times New Roman"/>
                <a:cs typeface="Times New Roman"/>
                <a:hlinkClick r:id="rId2"/>
              </a:rPr>
              <a:t>attribute.</a:t>
            </a:r>
            <a:endParaRPr sz="2800">
              <a:latin typeface="Times New Roman"/>
              <a:cs typeface="Times New Roman"/>
            </a:endParaRPr>
          </a:p>
          <a:p>
            <a:pPr marL="12700" marR="69850">
              <a:lnSpc>
                <a:spcPts val="3020"/>
              </a:lnSpc>
              <a:spcBef>
                <a:spcPts val="1000"/>
              </a:spcBef>
            </a:pP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It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important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to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note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that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this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is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different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from</a:t>
            </a:r>
            <a:r>
              <a:rPr sz="28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an</a:t>
            </a:r>
            <a:r>
              <a:rPr sz="2800" spc="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</a:t>
            </a:r>
            <a:r>
              <a:rPr sz="28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having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its </a:t>
            </a:r>
            <a:r>
              <a:rPr sz="2800" spc="-6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own</a:t>
            </a:r>
            <a:r>
              <a:rPr sz="28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attributes.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For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example,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teacher</a:t>
            </a:r>
            <a:r>
              <a:rPr sz="2800" spc="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entity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can have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multiple</a:t>
            </a:r>
            <a:r>
              <a:rPr sz="2800" dirty="0">
                <a:solidFill>
                  <a:srgbClr val="2D75B6"/>
                </a:solidFill>
                <a:latin typeface="Times New Roman"/>
                <a:cs typeface="Times New Roman"/>
              </a:rPr>
              <a:t> subject</a:t>
            </a:r>
            <a:r>
              <a:rPr sz="28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D75B6"/>
                </a:solidFill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1040" y="4864269"/>
            <a:ext cx="3485137" cy="7017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0694" y="377444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GLA</a:t>
            </a:r>
            <a:r>
              <a:rPr spc="-10" dirty="0"/>
              <a:t> </a:t>
            </a:r>
            <a:r>
              <a:rPr spc="-15" dirty="0"/>
              <a:t>University,</a:t>
            </a:r>
            <a:r>
              <a:rPr spc="-20" dirty="0"/>
              <a:t> </a:t>
            </a:r>
            <a:r>
              <a:rPr spc="-10" dirty="0"/>
              <a:t>Mathura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794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Times New Roman</vt:lpstr>
      <vt:lpstr>Verdana</vt:lpstr>
      <vt:lpstr>Wingdings</vt:lpstr>
      <vt:lpstr>Office Theme</vt:lpstr>
      <vt:lpstr>DATABASE MANAGEMENT SYSTEM BCSC0003</vt:lpstr>
      <vt:lpstr>Today we will discuss</vt:lpstr>
      <vt:lpstr>PowerPoint Presentation</vt:lpstr>
      <vt:lpstr>PowerPoint Presentation</vt:lpstr>
      <vt:lpstr>Cardinality Ratios</vt:lpstr>
      <vt:lpstr>Cardinality Ratios</vt:lpstr>
      <vt:lpstr>Cardinality Ratios</vt:lpstr>
      <vt:lpstr>Attributes</vt:lpstr>
      <vt:lpstr>Attributes</vt:lpstr>
      <vt:lpstr>Attributes</vt:lpstr>
      <vt:lpstr>Attributes</vt:lpstr>
      <vt:lpstr>Attributes</vt:lpstr>
      <vt:lpstr>Example,</vt:lpstr>
      <vt:lpstr>Notation for ER Diagram</vt:lpstr>
      <vt:lpstr>How to Draw ER Diagrams</vt:lpstr>
      <vt:lpstr>Example of ER diagram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BCSC0003</dc:title>
  <dc:creator>Suman Kumar Bhattacharyya</dc:creator>
  <cp:lastModifiedBy>Suman Kumar Bhattacharyya</cp:lastModifiedBy>
  <cp:revision>9</cp:revision>
  <dcterms:created xsi:type="dcterms:W3CDTF">2021-09-06T03:20:33Z</dcterms:created>
  <dcterms:modified xsi:type="dcterms:W3CDTF">2021-09-06T15:38:30Z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2021-09-06T00:00:00Z</vt:filetime>
  </property>
</Properties>
</file>