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6858000" cx="9144000"/>
  <p:notesSz cx="6858000" cy="9144000"/>
  <p:embeddedFontLst>
    <p:embeddedFont>
      <p:font typeface="Libre Franklin"/>
      <p:regular r:id="rId30"/>
      <p:bold r:id="rId31"/>
      <p:italic r:id="rId32"/>
      <p:boldItalic r:id="rId33"/>
    </p:embeddedFont>
    <p:embeddedFont>
      <p:font typeface="Libre Baskerville"/>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jFsnL7Jb4EcdamvtAhDL74s75m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2.xml"/><Relationship Id="rId33" Type="http://schemas.openxmlformats.org/officeDocument/2006/relationships/font" Target="fonts/LibreFranklin-boldItalic.fntdata"/><Relationship Id="rId10" Type="http://schemas.openxmlformats.org/officeDocument/2006/relationships/slide" Target="slides/slide1.xml"/><Relationship Id="rId32" Type="http://schemas.openxmlformats.org/officeDocument/2006/relationships/font" Target="fonts/LibreFranklin-italic.fntdata"/><Relationship Id="rId13" Type="http://schemas.openxmlformats.org/officeDocument/2006/relationships/slide" Target="slides/slide4.xml"/><Relationship Id="rId35" Type="http://schemas.openxmlformats.org/officeDocument/2006/relationships/font" Target="fonts/LibreBaskerville-bold.fntdata"/><Relationship Id="rId12" Type="http://schemas.openxmlformats.org/officeDocument/2006/relationships/slide" Target="slides/slide3.xml"/><Relationship Id="rId34" Type="http://schemas.openxmlformats.org/officeDocument/2006/relationships/font" Target="fonts/LibreBaskerville-regular.fntdata"/><Relationship Id="rId15" Type="http://schemas.openxmlformats.org/officeDocument/2006/relationships/slide" Target="slides/slide6.xml"/><Relationship Id="rId37" Type="http://customschemas.google.com/relationships/presentationmetadata" Target="metadata"/><Relationship Id="rId14" Type="http://schemas.openxmlformats.org/officeDocument/2006/relationships/slide" Target="slides/slide5.xml"/><Relationship Id="rId36" Type="http://schemas.openxmlformats.org/officeDocument/2006/relationships/font" Target="fonts/LibreBaskerville-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3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3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36"/>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36"/>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25"/>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2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29"/>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29"/>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29"/>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30"/>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3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2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2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2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2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2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2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3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1"/>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0" name="Google Shape;80;p31"/>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1"/>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31"/>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3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3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3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3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3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3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3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3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3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35"/>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35"/>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35"/>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3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3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914400" y="1676400"/>
            <a:ext cx="7543800" cy="1257300"/>
          </a:xfrm>
          <a:prstGeom prst="rect">
            <a:avLst/>
          </a:prstGeom>
          <a:noFill/>
          <a:ln>
            <a:noFill/>
          </a:ln>
        </p:spPr>
        <p:txBody>
          <a:bodyPr anchorCtr="0" anchor="ctr" bIns="91425" lIns="91425" spcFirstLastPara="1" rIns="91425" wrap="square" tIns="45700">
            <a:noAutofit/>
          </a:bodyPr>
          <a:lstStyle/>
          <a:p>
            <a:pPr indent="0" lvl="0" marL="0" rtl="0" algn="ctr">
              <a:lnSpc>
                <a:spcPct val="80000"/>
              </a:lnSpc>
              <a:spcBef>
                <a:spcPts val="0"/>
              </a:spcBef>
              <a:spcAft>
                <a:spcPts val="0"/>
              </a:spcAft>
              <a:buClr>
                <a:srgbClr val="FFFFFF"/>
              </a:buClr>
              <a:buSzPts val="3200"/>
              <a:buFont typeface="Libre Franklin"/>
              <a:buNone/>
            </a:pPr>
            <a:br>
              <a:rPr b="0" i="0" lang="en-US" sz="3200" u="none">
                <a:solidFill>
                  <a:srgbClr val="FFFFFF"/>
                </a:solidFill>
                <a:latin typeface="Libre Franklin"/>
                <a:ea typeface="Libre Franklin"/>
                <a:cs typeface="Libre Franklin"/>
                <a:sym typeface="Libre Franklin"/>
              </a:rPr>
            </a:br>
            <a:br>
              <a:rPr b="0" i="0" lang="en-US" sz="3200" u="none">
                <a:solidFill>
                  <a:srgbClr val="FFFFFF"/>
                </a:solidFill>
                <a:latin typeface="Libre Franklin"/>
                <a:ea typeface="Libre Franklin"/>
                <a:cs typeface="Libre Franklin"/>
                <a:sym typeface="Libre Franklin"/>
              </a:rPr>
            </a:br>
            <a:br>
              <a:rPr b="0" i="0" lang="en-US" sz="3200" u="none">
                <a:solidFill>
                  <a:srgbClr val="FFFFFF"/>
                </a:solidFill>
                <a:latin typeface="Libre Franklin"/>
                <a:ea typeface="Libre Franklin"/>
                <a:cs typeface="Libre Franklin"/>
                <a:sym typeface="Libre Franklin"/>
              </a:rPr>
            </a:br>
            <a:r>
              <a:rPr b="0" i="0" lang="en-US" sz="3600" u="none">
                <a:solidFill>
                  <a:srgbClr val="FFFFFF"/>
                </a:solidFill>
                <a:latin typeface="Libre Franklin"/>
                <a:ea typeface="Libre Franklin"/>
                <a:cs typeface="Libre Franklin"/>
                <a:sym typeface="Libre Franklin"/>
              </a:rPr>
              <a:t>Data Models, Data Instances and Schema</a:t>
            </a:r>
            <a:br>
              <a:rPr b="0" i="0" lang="en-US" sz="3200" u="none">
                <a:solidFill>
                  <a:srgbClr val="FFFFFF"/>
                </a:solidFill>
                <a:latin typeface="Libre Franklin"/>
                <a:ea typeface="Libre Franklin"/>
                <a:cs typeface="Libre Franklin"/>
                <a:sym typeface="Libre Franklin"/>
              </a:rPr>
            </a:br>
            <a:br>
              <a:rPr b="1" i="0" lang="en-US" sz="3200" u="none">
                <a:solidFill>
                  <a:srgbClr val="FFFFFF"/>
                </a:solidFill>
                <a:latin typeface="Libre Franklin"/>
                <a:ea typeface="Libre Franklin"/>
                <a:cs typeface="Libre Franklin"/>
                <a:sym typeface="Libre Franklin"/>
              </a:rPr>
            </a:br>
            <a:br>
              <a:rPr b="0" i="0" lang="en-US" sz="3200" u="none">
                <a:solidFill>
                  <a:schemeClr val="dk1"/>
                </a:solidFill>
                <a:latin typeface="Arial"/>
                <a:ea typeface="Arial"/>
                <a:cs typeface="Arial"/>
                <a:sym typeface="Arial"/>
              </a:rPr>
            </a:br>
            <a:endParaRPr/>
          </a:p>
        </p:txBody>
      </p:sp>
      <p:sp>
        <p:nvSpPr>
          <p:cNvPr id="134" name="Google Shape;134;p1"/>
          <p:cNvSpPr txBox="1"/>
          <p:nvPr/>
        </p:nvSpPr>
        <p:spPr>
          <a:xfrm>
            <a:off x="3886200" y="685800"/>
            <a:ext cx="2005012"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Lecture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Object based data model</a:t>
            </a:r>
            <a:endParaRPr/>
          </a:p>
        </p:txBody>
      </p:sp>
      <p:sp>
        <p:nvSpPr>
          <p:cNvPr id="198" name="Google Shape;198;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Arial"/>
              <a:buChar char="•"/>
            </a:pPr>
            <a:r>
              <a:rPr b="0" i="0" lang="en-US" sz="3200" u="none">
                <a:solidFill>
                  <a:schemeClr val="dk1"/>
                </a:solidFill>
                <a:latin typeface="Libre Baskerville"/>
                <a:ea typeface="Libre Baskerville"/>
                <a:cs typeface="Libre Baskerville"/>
                <a:sym typeface="Libre Baskerville"/>
              </a:rPr>
              <a:t> An extension of the ER model with notions of functions, encapsulation, and object identity, as well. </a:t>
            </a:r>
            <a:endParaRPr/>
          </a:p>
          <a:p>
            <a:pPr indent="-273050" lvl="0" marL="273050" marR="0" rtl="0" algn="l">
              <a:lnSpc>
                <a:spcPct val="100000"/>
              </a:lnSpc>
              <a:spcBef>
                <a:spcPts val="500"/>
              </a:spcBef>
              <a:spcAft>
                <a:spcPts val="0"/>
              </a:spcAft>
              <a:buClr>
                <a:schemeClr val="accent1"/>
              </a:buClr>
              <a:buSzPts val="2720"/>
              <a:buFont typeface="Arial"/>
              <a:buChar char="•"/>
            </a:pPr>
            <a:r>
              <a:rPr b="0" i="0" lang="en-US" sz="3200" u="none">
                <a:solidFill>
                  <a:schemeClr val="dk1"/>
                </a:solidFill>
                <a:latin typeface="Libre Baskerville"/>
                <a:ea typeface="Libre Baskerville"/>
                <a:cs typeface="Libre Baskerville"/>
                <a:sym typeface="Libre Baskerville"/>
              </a:rPr>
              <a:t>  This model supports a rich type system that includes structured and collection types.</a:t>
            </a:r>
            <a:endParaRPr/>
          </a:p>
          <a:p>
            <a:pPr indent="-273050" lvl="0" marL="273050" marR="0" rtl="0" algn="l">
              <a:lnSpc>
                <a:spcPct val="100000"/>
              </a:lnSpc>
              <a:spcBef>
                <a:spcPts val="500"/>
              </a:spcBef>
              <a:spcAft>
                <a:spcPts val="0"/>
              </a:spcAft>
              <a:buClr>
                <a:schemeClr val="accent1"/>
              </a:buClr>
              <a:buSzPts val="2720"/>
              <a:buFont typeface="Arial"/>
              <a:buChar char="•"/>
            </a:pPr>
            <a:r>
              <a:rPr b="0" i="0" lang="en-US" sz="3200" u="none">
                <a:solidFill>
                  <a:schemeClr val="dk1"/>
                </a:solidFill>
                <a:latin typeface="Libre Baskerville"/>
                <a:ea typeface="Libre Baskerville"/>
                <a:cs typeface="Libre Baskerville"/>
                <a:sym typeface="Libre Baskerville"/>
              </a:rPr>
              <a:t> Here, the objects are nothing but the data carrying its properties.</a:t>
            </a:r>
            <a:endParaRPr/>
          </a:p>
        </p:txBody>
      </p:sp>
      <p:sp>
        <p:nvSpPr>
          <p:cNvPr id="199" name="Google Shape;199;p1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what-is-data-model-in-dbms-and-what-are-its-types-object-oriented-model-f443d52f53c2b9ef.jpg" id="204" name="Google Shape;204;p11"/>
          <p:cNvPicPr preferRelativeResize="0"/>
          <p:nvPr>
            <p:ph idx="1" type="body"/>
          </p:nvPr>
        </p:nvPicPr>
        <p:blipFill rotWithShape="1">
          <a:blip r:embed="rId3">
            <a:alphaModFix/>
          </a:blip>
          <a:srcRect b="0" l="0" r="0" t="0"/>
          <a:stretch/>
        </p:blipFill>
        <p:spPr>
          <a:xfrm>
            <a:off x="914400" y="1371600"/>
            <a:ext cx="7772400" cy="3683000"/>
          </a:xfrm>
          <a:prstGeom prst="rect">
            <a:avLst/>
          </a:prstGeom>
          <a:noFill/>
          <a:ln>
            <a:noFill/>
          </a:ln>
        </p:spPr>
      </p:pic>
      <p:sp>
        <p:nvSpPr>
          <p:cNvPr id="205" name="Google Shape;205;p1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Database Schema</a:t>
            </a:r>
            <a:br>
              <a:rPr b="0" i="0" lang="en-US" sz="4000" u="none">
                <a:solidFill>
                  <a:schemeClr val="dk2"/>
                </a:solidFill>
                <a:latin typeface="Libre Franklin"/>
                <a:ea typeface="Libre Franklin"/>
                <a:cs typeface="Libre Franklin"/>
                <a:sym typeface="Libre Franklin"/>
              </a:rPr>
            </a:br>
            <a:endParaRPr/>
          </a:p>
        </p:txBody>
      </p:sp>
      <p:sp>
        <p:nvSpPr>
          <p:cNvPr id="211" name="Google Shape;211;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database schema is the skeleton structure that represents the logical view of the entire database. It defines how the data is organized and how the relations among them are associated. It formulates all the constraints that are to be applied on the data.</a:t>
            </a:r>
            <a:endParaRPr/>
          </a:p>
          <a:p>
            <a:pPr indent="-121920" lvl="0" marL="273050" marR="0" rtl="0" algn="l">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
        <p:nvSpPr>
          <p:cNvPr id="212" name="Google Shape;212;p1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381000" y="274637"/>
            <a:ext cx="8763000" cy="3001962"/>
          </a:xfrm>
          <a:prstGeom prst="rect">
            <a:avLst/>
          </a:prstGeom>
          <a:noFill/>
          <a:ln>
            <a:noFill/>
          </a:ln>
        </p:spPr>
        <p:txBody>
          <a:bodyPr anchorCtr="0" anchor="b" bIns="91425" lIns="91425" spcFirstLastPara="1" rIns="91425" wrap="square" tIns="45700">
            <a:noAutofit/>
          </a:bodyPr>
          <a:lstStyle/>
          <a:p>
            <a:pPr indent="0" lvl="0" marL="0" rtl="0" algn="just">
              <a:lnSpc>
                <a:spcPct val="100000"/>
              </a:lnSpc>
              <a:spcBef>
                <a:spcPts val="0"/>
              </a:spcBef>
              <a:spcAft>
                <a:spcPts val="0"/>
              </a:spcAft>
              <a:buClr>
                <a:schemeClr val="dk2"/>
              </a:buClr>
              <a:buSzPts val="2400"/>
              <a:buFont typeface="Libre Franklin"/>
              <a:buNone/>
            </a:pP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br>
              <a:rPr b="0" i="0" lang="en-US" sz="2400" u="none">
                <a:solidFill>
                  <a:schemeClr val="dk2"/>
                </a:solidFill>
                <a:latin typeface="Libre Franklin"/>
                <a:ea typeface="Libre Franklin"/>
                <a:cs typeface="Libre Franklin"/>
                <a:sym typeface="Libre Franklin"/>
              </a:rPr>
            </a:br>
            <a:r>
              <a:rPr b="1" i="0" lang="en-US" sz="2400" u="none">
                <a:solidFill>
                  <a:schemeClr val="dk2"/>
                </a:solidFill>
                <a:latin typeface="Libre Franklin"/>
                <a:ea typeface="Libre Franklin"/>
                <a:cs typeface="Libre Franklin"/>
                <a:sym typeface="Libre Franklin"/>
              </a:rPr>
              <a:t>For example: In the following diagram, we have a schema that shows the relationship between three tables: Course, Student and Section. The diagram only shows the design of the database, it doesn’t show the data present in those tables. Schema is only a structural view(design) of a database as shown in the diagram below.</a:t>
            </a:r>
            <a:br>
              <a:rPr b="0" i="0" lang="en-US" sz="4000" u="none">
                <a:solidFill>
                  <a:schemeClr val="dk2"/>
                </a:solidFill>
                <a:latin typeface="Libre Franklin"/>
                <a:ea typeface="Libre Franklin"/>
                <a:cs typeface="Libre Franklin"/>
                <a:sym typeface="Libre Franklin"/>
              </a:rPr>
            </a:br>
            <a:endParaRPr/>
          </a:p>
        </p:txBody>
      </p:sp>
      <p:pic>
        <p:nvPicPr>
          <p:cNvPr descr="what-is-data-model-in-dbms-and-what-are-its-types-object-oriented-model-f443d52f53c2b9ef.jpg" id="218" name="Google Shape;218;p13"/>
          <p:cNvPicPr preferRelativeResize="0"/>
          <p:nvPr>
            <p:ph idx="1" type="body"/>
          </p:nvPr>
        </p:nvPicPr>
        <p:blipFill rotWithShape="1">
          <a:blip r:embed="rId3">
            <a:alphaModFix/>
          </a:blip>
          <a:srcRect b="0" l="0" r="0" t="0"/>
          <a:stretch/>
        </p:blipFill>
        <p:spPr>
          <a:xfrm>
            <a:off x="1295400" y="3048000"/>
            <a:ext cx="6553200" cy="3505200"/>
          </a:xfrm>
          <a:prstGeom prst="rect">
            <a:avLst/>
          </a:prstGeom>
          <a:noFill/>
          <a:ln>
            <a:noFill/>
          </a:ln>
        </p:spPr>
      </p:pic>
      <p:sp>
        <p:nvSpPr>
          <p:cNvPr id="219" name="Google Shape;219;p1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just">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Types of schema: </a:t>
            </a:r>
            <a:r>
              <a:rPr b="0" i="0" lang="en-US" sz="2400" u="none">
                <a:solidFill>
                  <a:schemeClr val="dk2"/>
                </a:solidFill>
                <a:latin typeface="Libre Franklin"/>
                <a:ea typeface="Libre Franklin"/>
                <a:cs typeface="Libre Franklin"/>
                <a:sym typeface="Libre Franklin"/>
              </a:rPr>
              <a:t>Schema is of three types: </a:t>
            </a:r>
            <a:r>
              <a:rPr b="1" i="0" lang="en-US" sz="2400" u="none">
                <a:solidFill>
                  <a:srgbClr val="FF0000"/>
                </a:solidFill>
                <a:latin typeface="Libre Franklin"/>
                <a:ea typeface="Libre Franklin"/>
                <a:cs typeface="Libre Franklin"/>
                <a:sym typeface="Libre Franklin"/>
              </a:rPr>
              <a:t>Physical schema,   logical schema and view schema</a:t>
            </a:r>
            <a:r>
              <a:rPr b="0" i="0" lang="en-US" sz="4000" u="none">
                <a:solidFill>
                  <a:schemeClr val="dk2"/>
                </a:solidFill>
                <a:latin typeface="Libre Franklin"/>
                <a:ea typeface="Libre Franklin"/>
                <a:cs typeface="Libre Franklin"/>
                <a:sym typeface="Libre Franklin"/>
              </a:rPr>
              <a:t>.</a:t>
            </a:r>
            <a:endParaRPr/>
          </a:p>
        </p:txBody>
      </p:sp>
      <p:sp>
        <p:nvSpPr>
          <p:cNvPr id="225" name="Google Shape;225;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design of a database at physical level is called </a:t>
            </a:r>
            <a:r>
              <a:rPr b="1" i="0" lang="en-US" sz="2600" u="none">
                <a:solidFill>
                  <a:schemeClr val="dk1"/>
                </a:solidFill>
                <a:latin typeface="Libre Baskerville"/>
                <a:ea typeface="Libre Baskerville"/>
                <a:cs typeface="Libre Baskerville"/>
                <a:sym typeface="Libre Baskerville"/>
              </a:rPr>
              <a:t>physical schema</a:t>
            </a:r>
            <a:r>
              <a:rPr b="0" i="0" lang="en-US" sz="2600" u="none">
                <a:solidFill>
                  <a:schemeClr val="dk1"/>
                </a:solidFill>
                <a:latin typeface="Libre Baskerville"/>
                <a:ea typeface="Libre Baskerville"/>
                <a:cs typeface="Libre Baskerville"/>
                <a:sym typeface="Libre Baskerville"/>
              </a:rPr>
              <a:t>, how the data stored in blocks of storage is described at this level.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Design of database at logical level is called </a:t>
            </a:r>
            <a:r>
              <a:rPr b="1" i="0" lang="en-US" sz="2600" u="none">
                <a:solidFill>
                  <a:schemeClr val="dk1"/>
                </a:solidFill>
                <a:latin typeface="Libre Baskerville"/>
                <a:ea typeface="Libre Baskerville"/>
                <a:cs typeface="Libre Baskerville"/>
                <a:sym typeface="Libre Baskerville"/>
              </a:rPr>
              <a:t>logical schema</a:t>
            </a:r>
            <a:r>
              <a:rPr b="0" i="0" lang="en-US" sz="2600" u="none">
                <a:solidFill>
                  <a:schemeClr val="dk1"/>
                </a:solidFill>
                <a:latin typeface="Libre Baskerville"/>
                <a:ea typeface="Libre Baskerville"/>
                <a:cs typeface="Libre Baskerville"/>
                <a:sym typeface="Libre Baskerville"/>
              </a:rPr>
              <a:t>, programmers and database administrators work at this level, at this level data can be described as certain types of data records gets stored in data structure.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Design of database at view level is called </a:t>
            </a:r>
            <a:r>
              <a:rPr b="1" i="0" lang="en-US" sz="2600" u="none">
                <a:solidFill>
                  <a:schemeClr val="dk1"/>
                </a:solidFill>
                <a:latin typeface="Libre Baskerville"/>
                <a:ea typeface="Libre Baskerville"/>
                <a:cs typeface="Libre Baskerville"/>
                <a:sym typeface="Libre Baskerville"/>
              </a:rPr>
              <a:t>view schema</a:t>
            </a:r>
            <a:r>
              <a:rPr b="0" i="0" lang="en-US" sz="2600" u="none">
                <a:solidFill>
                  <a:schemeClr val="dk1"/>
                </a:solidFill>
                <a:latin typeface="Libre Baskerville"/>
                <a:ea typeface="Libre Baskerville"/>
                <a:cs typeface="Libre Baskerville"/>
                <a:sym typeface="Libre Baskerville"/>
              </a:rPr>
              <a:t>. This generally describes end user interaction with database systems.</a:t>
            </a:r>
            <a:endParaRPr/>
          </a:p>
        </p:txBody>
      </p:sp>
      <p:sp>
        <p:nvSpPr>
          <p:cNvPr id="226" name="Google Shape;226;p1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Database Instance</a:t>
            </a:r>
            <a:br>
              <a:rPr b="0" i="0" lang="en-US" sz="4000" u="none">
                <a:solidFill>
                  <a:schemeClr val="dk2"/>
                </a:solidFill>
                <a:latin typeface="Libre Franklin"/>
                <a:ea typeface="Libre Franklin"/>
                <a:cs typeface="Libre Franklin"/>
                <a:sym typeface="Libre Franklin"/>
              </a:rPr>
            </a:br>
            <a:endParaRPr/>
          </a:p>
        </p:txBody>
      </p:sp>
      <p:sp>
        <p:nvSpPr>
          <p:cNvPr id="232" name="Google Shape;232;p15"/>
          <p:cNvSpPr txBox="1"/>
          <p:nvPr>
            <p:ph idx="1" type="body"/>
          </p:nvPr>
        </p:nvSpPr>
        <p:spPr>
          <a:xfrm>
            <a:off x="228600" y="990600"/>
            <a:ext cx="8686800" cy="50292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A database instance is a state of operational database with data at any given time. It contains a snapshot of the database. Database instances tend to change with time.</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For example,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endParaRPr/>
          </a:p>
        </p:txBody>
      </p:sp>
      <p:sp>
        <p:nvSpPr>
          <p:cNvPr id="233" name="Google Shape;233;p1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Data Abstraction in DBMS</a:t>
            </a:r>
            <a:br>
              <a:rPr b="1" i="0" lang="en-US" sz="4000" u="none">
                <a:solidFill>
                  <a:schemeClr val="dk2"/>
                </a:solidFill>
                <a:latin typeface="Libre Franklin"/>
                <a:ea typeface="Libre Franklin"/>
                <a:cs typeface="Libre Franklin"/>
                <a:sym typeface="Libre Franklin"/>
              </a:rPr>
            </a:br>
            <a:endParaRPr/>
          </a:p>
        </p:txBody>
      </p:sp>
      <p:sp>
        <p:nvSpPr>
          <p:cNvPr id="239" name="Google Shape;239;p16"/>
          <p:cNvSpPr txBox="1"/>
          <p:nvPr>
            <p:ph idx="1" type="body"/>
          </p:nvPr>
        </p:nvSpPr>
        <p:spPr>
          <a:xfrm>
            <a:off x="762000" y="914400"/>
            <a:ext cx="7924800" cy="5105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720"/>
              <a:buFont typeface="Noto Sans Symbols"/>
              <a:buChar char="⚫"/>
            </a:pPr>
            <a:r>
              <a:rPr b="1" i="0" lang="en-US" sz="3200" u="none">
                <a:solidFill>
                  <a:schemeClr val="dk1"/>
                </a:solidFill>
                <a:latin typeface="Libre Baskerville"/>
                <a:ea typeface="Libre Baskerville"/>
                <a:cs typeface="Libre Baskerville"/>
                <a:sym typeface="Libre Baskerville"/>
              </a:rPr>
              <a:t>Data abstraction</a:t>
            </a:r>
            <a:r>
              <a:rPr b="0" i="0" lang="en-US" sz="3200" u="none">
                <a:solidFill>
                  <a:schemeClr val="dk1"/>
                </a:solidFill>
                <a:latin typeface="Libre Baskerville"/>
                <a:ea typeface="Libre Baskerville"/>
                <a:cs typeface="Libre Baskerville"/>
                <a:sym typeface="Libre Baskerville"/>
              </a:rPr>
              <a:t> is a process of hiding the implement details (such as how the data are stored and maintained) and representing only the essential features to simplify user's interaction with the system. </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major purpose of a database system is to provide users with an abstract view of the system</a:t>
            </a:r>
            <a:endParaRPr/>
          </a:p>
          <a:p>
            <a:pPr indent="-100329" lvl="0" marL="273050" marR="0" rtl="0" algn="l">
              <a:spcBef>
                <a:spcPts val="575"/>
              </a:spcBef>
              <a:spcAft>
                <a:spcPts val="0"/>
              </a:spcAft>
              <a:buClr>
                <a:schemeClr val="accent1"/>
              </a:buClr>
              <a:buSzPts val="2720"/>
              <a:buFont typeface="Noto Sans Symbols"/>
              <a:buNone/>
            </a:pPr>
            <a:r>
              <a:t/>
            </a:r>
            <a:endParaRPr b="0" i="0" sz="3200" u="none">
              <a:solidFill>
                <a:schemeClr val="dk1"/>
              </a:solidFill>
              <a:latin typeface="Libre Baskerville"/>
              <a:ea typeface="Libre Baskerville"/>
              <a:cs typeface="Libre Baskerville"/>
              <a:sym typeface="Libre Baskerville"/>
            </a:endParaRPr>
          </a:p>
        </p:txBody>
      </p:sp>
      <p:sp>
        <p:nvSpPr>
          <p:cNvPr id="240" name="Google Shape;240;p1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DBMS – Three Level Architecture</a:t>
            </a:r>
            <a:br>
              <a:rPr b="1" i="0" lang="en-US" sz="4000" u="none">
                <a:solidFill>
                  <a:schemeClr val="dk2"/>
                </a:solidFill>
                <a:latin typeface="Libre Franklin"/>
                <a:ea typeface="Libre Franklin"/>
                <a:cs typeface="Libre Franklin"/>
                <a:sym typeface="Libre Franklin"/>
              </a:rPr>
            </a:br>
            <a:endParaRPr/>
          </a:p>
        </p:txBody>
      </p:sp>
      <p:pic>
        <p:nvPicPr>
          <p:cNvPr descr="042919_0417_DataIndepen1.png" id="246" name="Google Shape;246;p17"/>
          <p:cNvPicPr preferRelativeResize="0"/>
          <p:nvPr>
            <p:ph idx="1" type="body"/>
          </p:nvPr>
        </p:nvPicPr>
        <p:blipFill rotWithShape="1">
          <a:blip r:embed="rId3">
            <a:alphaModFix/>
          </a:blip>
          <a:srcRect b="0" l="0" r="0" t="0"/>
          <a:stretch/>
        </p:blipFill>
        <p:spPr>
          <a:xfrm>
            <a:off x="1295400" y="1447800"/>
            <a:ext cx="5334000" cy="4572000"/>
          </a:xfrm>
          <a:prstGeom prst="rect">
            <a:avLst/>
          </a:prstGeom>
          <a:noFill/>
          <a:ln>
            <a:noFill/>
          </a:ln>
        </p:spPr>
      </p:pic>
      <p:sp>
        <p:nvSpPr>
          <p:cNvPr id="247" name="Google Shape;247;p1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8" name="Google Shape;248;p17"/>
          <p:cNvSpPr txBox="1"/>
          <p:nvPr/>
        </p:nvSpPr>
        <p:spPr>
          <a:xfrm>
            <a:off x="304800" y="2438400"/>
            <a:ext cx="165576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View Schema/</a:t>
            </a:r>
            <a:endParaRPr/>
          </a:p>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Sub Schema</a:t>
            </a:r>
            <a:endParaRPr/>
          </a:p>
        </p:txBody>
      </p:sp>
      <p:sp>
        <p:nvSpPr>
          <p:cNvPr id="249" name="Google Shape;249;p17"/>
          <p:cNvSpPr txBox="1"/>
          <p:nvPr/>
        </p:nvSpPr>
        <p:spPr>
          <a:xfrm>
            <a:off x="990600" y="6019800"/>
            <a:ext cx="68532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The objective of Three level architecture model is to achieve </a:t>
            </a:r>
            <a:endParaRPr/>
          </a:p>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data abstraction.</a:t>
            </a:r>
            <a:endParaRPr/>
          </a:p>
        </p:txBody>
      </p:sp>
      <p:pic>
        <p:nvPicPr>
          <p:cNvPr descr="091318_0814_DBMSSchemas1.png" id="250" name="Google Shape;250;p17"/>
          <p:cNvPicPr preferRelativeResize="0"/>
          <p:nvPr/>
        </p:nvPicPr>
        <p:blipFill rotWithShape="1">
          <a:blip r:embed="rId4">
            <a:alphaModFix/>
          </a:blip>
          <a:srcRect b="0" l="0" r="0" t="0"/>
          <a:stretch/>
        </p:blipFill>
        <p:spPr>
          <a:xfrm>
            <a:off x="7010400" y="838200"/>
            <a:ext cx="2133600" cy="556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Three schema Architecture</a:t>
            </a:r>
            <a:br>
              <a:rPr b="0" i="0" lang="en-US" sz="4000" u="none">
                <a:solidFill>
                  <a:schemeClr val="dk2"/>
                </a:solidFill>
                <a:latin typeface="Libre Franklin"/>
                <a:ea typeface="Libre Franklin"/>
                <a:cs typeface="Libre Franklin"/>
                <a:sym typeface="Libre Franklin"/>
              </a:rPr>
            </a:br>
            <a:endParaRPr/>
          </a:p>
        </p:txBody>
      </p:sp>
      <p:sp>
        <p:nvSpPr>
          <p:cNvPr id="256" name="Google Shape;256;p18"/>
          <p:cNvSpPr txBox="1"/>
          <p:nvPr>
            <p:ph idx="1" type="body"/>
          </p:nvPr>
        </p:nvSpPr>
        <p:spPr>
          <a:xfrm>
            <a:off x="457200" y="838200"/>
            <a:ext cx="8382000" cy="5715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three schema architecture is also called ANSI/SPARC architecture or three-level architecture.</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This framework is used to describe the structure of a specific database system.</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three schema architecture is also used to separate the user applications and physical database.</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three schema architecture contains three-levels. It breaks the database down into three different categories</a:t>
            </a: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
        <p:nvSpPr>
          <p:cNvPr id="257" name="Google Shape;257;p1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idx="1" type="body"/>
          </p:nvPr>
        </p:nvSpPr>
        <p:spPr>
          <a:xfrm>
            <a:off x="304800" y="381000"/>
            <a:ext cx="8382000" cy="56388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3060"/>
              <a:buFont typeface="Noto Sans Symbols"/>
              <a:buChar char="⚫"/>
            </a:pPr>
            <a:r>
              <a:rPr b="1" i="0" lang="en-US" sz="3600" u="none">
                <a:solidFill>
                  <a:schemeClr val="dk1"/>
                </a:solidFill>
                <a:latin typeface="Libre Baskerville"/>
                <a:ea typeface="Libre Baskerville"/>
                <a:cs typeface="Libre Baskerville"/>
                <a:sym typeface="Libre Baskerville"/>
              </a:rPr>
              <a:t>Physical level</a:t>
            </a:r>
            <a:r>
              <a:rPr b="0" i="0" lang="en-US" sz="3600" u="none">
                <a:solidFill>
                  <a:schemeClr val="dk1"/>
                </a:solidFill>
                <a:latin typeface="Libre Baskerville"/>
                <a:ea typeface="Libre Baskerville"/>
                <a:cs typeface="Libre Baskerville"/>
                <a:sym typeface="Libre Baskerville"/>
              </a:rPr>
              <a:t>: This is the lowest level of data abstraction. It describes how data is actually stored in database. You can get the complex data structure details at this level.</a:t>
            </a:r>
            <a:endParaRPr/>
          </a:p>
          <a:p>
            <a:pPr indent="-273050" lvl="0" marL="273050" marR="0" rtl="0" algn="just">
              <a:lnSpc>
                <a:spcPct val="100000"/>
              </a:lnSpc>
              <a:spcBef>
                <a:spcPts val="500"/>
              </a:spcBef>
              <a:spcAft>
                <a:spcPts val="0"/>
              </a:spcAft>
              <a:buClr>
                <a:schemeClr val="accent1"/>
              </a:buClr>
              <a:buSzPts val="3060"/>
              <a:buFont typeface="Noto Sans Symbols"/>
              <a:buChar char="⚫"/>
            </a:pPr>
            <a:r>
              <a:rPr b="1" i="0" lang="en-US" sz="3600" u="none">
                <a:solidFill>
                  <a:schemeClr val="dk1"/>
                </a:solidFill>
                <a:latin typeface="Libre Baskerville"/>
                <a:ea typeface="Libre Baskerville"/>
                <a:cs typeface="Libre Baskerville"/>
                <a:sym typeface="Libre Baskerville"/>
              </a:rPr>
              <a:t>Logical level</a:t>
            </a:r>
            <a:r>
              <a:rPr b="0" i="0" lang="en-US" sz="3600" u="none">
                <a:solidFill>
                  <a:schemeClr val="dk1"/>
                </a:solidFill>
                <a:latin typeface="Libre Baskerville"/>
                <a:ea typeface="Libre Baskerville"/>
                <a:cs typeface="Libre Baskerville"/>
                <a:sym typeface="Libre Baskerville"/>
              </a:rPr>
              <a:t>: This is the middle level of 3-level data abstraction architecture. It describes what data is stored in database.</a:t>
            </a:r>
            <a:endParaRPr/>
          </a:p>
          <a:p>
            <a:pPr indent="-273050" lvl="0" marL="273050" marR="0" rtl="0" algn="l">
              <a:lnSpc>
                <a:spcPct val="100000"/>
              </a:lnSpc>
              <a:spcBef>
                <a:spcPts val="500"/>
              </a:spcBef>
              <a:spcAft>
                <a:spcPts val="0"/>
              </a:spcAft>
              <a:buClr>
                <a:schemeClr val="accent1"/>
              </a:buClr>
              <a:buSzPts val="3060"/>
              <a:buFont typeface="Noto Sans Symbols"/>
              <a:buChar char="⚫"/>
            </a:pPr>
            <a:r>
              <a:rPr b="1" i="0" lang="en-US" sz="3600" u="none">
                <a:solidFill>
                  <a:schemeClr val="dk1"/>
                </a:solidFill>
                <a:latin typeface="Libre Baskerville"/>
                <a:ea typeface="Libre Baskerville"/>
                <a:cs typeface="Libre Baskerville"/>
                <a:sym typeface="Libre Baskerville"/>
              </a:rPr>
              <a:t>View level</a:t>
            </a:r>
            <a:r>
              <a:rPr b="0" i="0" lang="en-US" sz="3600" u="none">
                <a:solidFill>
                  <a:schemeClr val="dk1"/>
                </a:solidFill>
                <a:latin typeface="Libre Baskerville"/>
                <a:ea typeface="Libre Baskerville"/>
                <a:cs typeface="Libre Baskerville"/>
                <a:sym typeface="Libre Baskerville"/>
              </a:rPr>
              <a:t>: Highest level of data abstraction. This level describes the user interaction with database system.</a:t>
            </a:r>
            <a:br>
              <a:rPr b="0" i="0" lang="en-US" sz="2600" u="none">
                <a:solidFill>
                  <a:schemeClr val="dk1"/>
                </a:solidFill>
                <a:latin typeface="Libre Baskerville"/>
                <a:ea typeface="Libre Baskerville"/>
                <a:cs typeface="Libre Baskerville"/>
                <a:sym typeface="Libre Baskerville"/>
              </a:rPr>
            </a:br>
            <a:endParaRPr/>
          </a:p>
        </p:txBody>
      </p:sp>
      <p:sp>
        <p:nvSpPr>
          <p:cNvPr id="263" name="Google Shape;263;p1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Data Models</a:t>
            </a:r>
            <a:br>
              <a:rPr b="0" i="0" lang="en-US" sz="4000" u="none">
                <a:solidFill>
                  <a:schemeClr val="dk2"/>
                </a:solidFill>
                <a:latin typeface="Libre Franklin"/>
                <a:ea typeface="Libre Franklin"/>
                <a:cs typeface="Libre Franklin"/>
                <a:sym typeface="Libre Franklin"/>
              </a:rPr>
            </a:br>
            <a:endParaRPr/>
          </a:p>
        </p:txBody>
      </p:sp>
      <p:sp>
        <p:nvSpPr>
          <p:cNvPr id="140" name="Google Shape;140;p2"/>
          <p:cNvSpPr txBox="1"/>
          <p:nvPr>
            <p:ph idx="1" type="body"/>
          </p:nvPr>
        </p:nvSpPr>
        <p:spPr>
          <a:xfrm>
            <a:off x="914400" y="914400"/>
            <a:ext cx="80010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3060"/>
              <a:buFont typeface="Noto Sans Symbols"/>
              <a:buChar char="⚫"/>
            </a:pPr>
            <a:r>
              <a:rPr b="0" i="0" lang="en-US" sz="3600" u="none" cap="none" strike="noStrike">
                <a:solidFill>
                  <a:schemeClr val="dk1"/>
                </a:solidFill>
                <a:latin typeface="Libre Baskerville"/>
                <a:ea typeface="Libre Baskerville"/>
                <a:cs typeface="Libre Baskerville"/>
                <a:sym typeface="Libre Baskerville"/>
              </a:rPr>
              <a:t>A data model is a conceptual representation of the data structures that are required by a database.</a:t>
            </a:r>
            <a:endParaRPr/>
          </a:p>
          <a:p>
            <a:pPr indent="-273050" lvl="0" marL="273050" marR="0" rtl="0" algn="l">
              <a:lnSpc>
                <a:spcPct val="100000"/>
              </a:lnSpc>
              <a:spcBef>
                <a:spcPts val="500"/>
              </a:spcBef>
              <a:spcAft>
                <a:spcPts val="0"/>
              </a:spcAft>
              <a:buClr>
                <a:schemeClr val="accent1"/>
              </a:buClr>
              <a:buSzPts val="3060"/>
              <a:buFont typeface="Noto Sans Symbols"/>
              <a:buChar char="⚫"/>
            </a:pPr>
            <a:r>
              <a:rPr b="0" i="0" lang="en-US" sz="3600" u="none" cap="none" strike="noStrike">
                <a:solidFill>
                  <a:schemeClr val="dk1"/>
                </a:solidFill>
                <a:latin typeface="Libre Baskerville"/>
                <a:ea typeface="Libre Baskerville"/>
                <a:cs typeface="Libre Baskerville"/>
                <a:sym typeface="Libre Baskerville"/>
              </a:rPr>
              <a:t>To use a common analogy, the data model is equivalent to an architect's building plans.</a:t>
            </a:r>
            <a:endParaRPr/>
          </a:p>
          <a:p>
            <a:pPr indent="-273050" lvl="0" marL="273050" marR="0" rtl="0" algn="l">
              <a:lnSpc>
                <a:spcPct val="100000"/>
              </a:lnSpc>
              <a:spcBef>
                <a:spcPts val="500"/>
              </a:spcBef>
              <a:spcAft>
                <a:spcPts val="0"/>
              </a:spcAft>
              <a:buClr>
                <a:schemeClr val="accent1"/>
              </a:buClr>
              <a:buSzPts val="3060"/>
              <a:buFont typeface="Noto Sans Symbols"/>
              <a:buChar char="⚫"/>
            </a:pPr>
            <a:r>
              <a:rPr b="0" i="0" lang="en-US" sz="3600" u="none" cap="none" strike="noStrike">
                <a:solidFill>
                  <a:schemeClr val="dk1"/>
                </a:solidFill>
                <a:latin typeface="Libre Baskerville"/>
                <a:ea typeface="Libre Baskerville"/>
                <a:cs typeface="Libre Baskerville"/>
                <a:sym typeface="Libre Baskerville"/>
              </a:rPr>
              <a:t>Data model organizes data for various users.</a:t>
            </a:r>
            <a:endParaRPr/>
          </a:p>
          <a:p>
            <a:pPr indent="-273050" lvl="0" marL="273050" marR="0" rtl="0" algn="l">
              <a:lnSpc>
                <a:spcPct val="100000"/>
              </a:lnSpc>
              <a:spcBef>
                <a:spcPts val="500"/>
              </a:spcBef>
              <a:spcAft>
                <a:spcPts val="0"/>
              </a:spcAft>
              <a:buClr>
                <a:schemeClr val="accent1"/>
              </a:buClr>
              <a:buSzPts val="3060"/>
              <a:buFont typeface="Noto Sans Symbols"/>
              <a:buChar char="⚫"/>
            </a:pPr>
            <a:r>
              <a:rPr b="0" i="0" lang="en-US" sz="3600" u="none" cap="none" strike="noStrike">
                <a:solidFill>
                  <a:schemeClr val="dk1"/>
                </a:solidFill>
                <a:latin typeface="Libre Baskerville"/>
                <a:ea typeface="Libre Baskerville"/>
                <a:cs typeface="Libre Baskerville"/>
                <a:sym typeface="Libre Baskerville"/>
              </a:rPr>
              <a:t>Facilitate interaction among the designer, the applications programmer and the end user</a:t>
            </a: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br>
              <a:rPr b="0" i="0" lang="en-US" sz="2600" u="none" cap="none" strike="noStrike">
                <a:solidFill>
                  <a:schemeClr val="dk1"/>
                </a:solidFill>
                <a:latin typeface="Libre Baskerville"/>
                <a:ea typeface="Libre Baskerville"/>
                <a:cs typeface="Libre Baskerville"/>
                <a:sym typeface="Libre Baskerville"/>
              </a:rPr>
            </a:br>
            <a:endParaRPr/>
          </a:p>
        </p:txBody>
      </p:sp>
      <p:sp>
        <p:nvSpPr>
          <p:cNvPr id="141" name="Google Shape;141;p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idx="1" type="body"/>
          </p:nvPr>
        </p:nvSpPr>
        <p:spPr>
          <a:xfrm>
            <a:off x="304800" y="228600"/>
            <a:ext cx="8382000" cy="57912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380"/>
              <a:buFont typeface="Noto Sans Symbols"/>
              <a:buChar char="⚫"/>
            </a:pPr>
            <a:r>
              <a:rPr b="1" i="0" lang="en-US" sz="2800" u="none">
                <a:solidFill>
                  <a:schemeClr val="dk1"/>
                </a:solidFill>
                <a:latin typeface="Libre Baskerville"/>
                <a:ea typeface="Libre Baskerville"/>
                <a:cs typeface="Libre Baskerville"/>
                <a:sym typeface="Libre Baskerville"/>
              </a:rPr>
              <a:t>Example</a:t>
            </a:r>
            <a:r>
              <a:rPr b="0" i="0" lang="en-US" sz="2800" u="none">
                <a:solidFill>
                  <a:schemeClr val="dk1"/>
                </a:solidFill>
                <a:latin typeface="Libre Baskerville"/>
                <a:ea typeface="Libre Baskerville"/>
                <a:cs typeface="Libre Baskerville"/>
                <a:sym typeface="Libre Baskerville"/>
              </a:rPr>
              <a:t>: Let’s say we are storing customer information in a customer table. At </a:t>
            </a:r>
            <a:r>
              <a:rPr b="1" i="0" lang="en-US" sz="2800" u="none">
                <a:solidFill>
                  <a:schemeClr val="dk1"/>
                </a:solidFill>
                <a:latin typeface="Libre Baskerville"/>
                <a:ea typeface="Libre Baskerville"/>
                <a:cs typeface="Libre Baskerville"/>
                <a:sym typeface="Libre Baskerville"/>
              </a:rPr>
              <a:t>physical level</a:t>
            </a:r>
            <a:r>
              <a:rPr b="0" i="0" lang="en-US" sz="2800" u="none">
                <a:solidFill>
                  <a:schemeClr val="dk1"/>
                </a:solidFill>
                <a:latin typeface="Libre Baskerville"/>
                <a:ea typeface="Libre Baskerville"/>
                <a:cs typeface="Libre Baskerville"/>
                <a:sym typeface="Libre Baskerville"/>
              </a:rPr>
              <a:t> these records can be described as blocks of storage (bytes, gigabytes, terabytes etc.) in memory. These details are often hidden from the programmers</a:t>
            </a:r>
            <a:r>
              <a:rPr b="0" i="0" lang="en-US" sz="3200" u="none">
                <a:solidFill>
                  <a:schemeClr val="dk1"/>
                </a:solidFill>
                <a:latin typeface="Libre Baskerville"/>
                <a:ea typeface="Libre Baskerville"/>
                <a:cs typeface="Libre Baskerville"/>
                <a:sym typeface="Libre Baskerville"/>
              </a:rPr>
              <a:t>.</a:t>
            </a:r>
            <a:endParaRPr/>
          </a:p>
          <a:p>
            <a:pPr indent="-273050" lvl="0" marL="273050" marR="0" rtl="0" algn="just">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At the </a:t>
            </a:r>
            <a:r>
              <a:rPr b="1" i="0" lang="en-US" sz="2800" u="none">
                <a:solidFill>
                  <a:schemeClr val="dk1"/>
                </a:solidFill>
                <a:latin typeface="Libre Baskerville"/>
                <a:ea typeface="Libre Baskerville"/>
                <a:cs typeface="Libre Baskerville"/>
                <a:sym typeface="Libre Baskerville"/>
              </a:rPr>
              <a:t>logical level</a:t>
            </a:r>
            <a:r>
              <a:rPr b="0" i="0" lang="en-US" sz="2800" u="none">
                <a:solidFill>
                  <a:schemeClr val="dk1"/>
                </a:solidFill>
                <a:latin typeface="Libre Baskerville"/>
                <a:ea typeface="Libre Baskerville"/>
                <a:cs typeface="Libre Baskerville"/>
                <a:sym typeface="Libre Baskerville"/>
              </a:rPr>
              <a:t> these records can be described as fields and attributes along with their data types, their relationship among each other can be logically implemented. The programmers generally work at this level because they are aware of such things about database systems.</a:t>
            </a:r>
            <a:endParaRPr/>
          </a:p>
          <a:p>
            <a:pPr indent="-273050" lvl="0" marL="273050" marR="0" rtl="0" algn="just">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At </a:t>
            </a:r>
            <a:r>
              <a:rPr b="1" i="0" lang="en-US" sz="2800" u="none">
                <a:solidFill>
                  <a:schemeClr val="dk1"/>
                </a:solidFill>
                <a:latin typeface="Libre Baskerville"/>
                <a:ea typeface="Libre Baskerville"/>
                <a:cs typeface="Libre Baskerville"/>
                <a:sym typeface="Libre Baskerville"/>
              </a:rPr>
              <a:t>view level</a:t>
            </a:r>
            <a:r>
              <a:rPr b="0" i="0" lang="en-US" sz="2800" u="none">
                <a:solidFill>
                  <a:schemeClr val="dk1"/>
                </a:solidFill>
                <a:latin typeface="Libre Baskerville"/>
                <a:ea typeface="Libre Baskerville"/>
                <a:cs typeface="Libre Baskerville"/>
                <a:sym typeface="Libre Baskerville"/>
              </a:rPr>
              <a:t>, user just interact with system with the help of GUI and enter the details at the screen, they are not aware of how the data is stored and what data is stored; such details are hidden from them.</a:t>
            </a:r>
            <a:endParaRPr/>
          </a:p>
          <a:p>
            <a:pPr indent="-121920" lvl="0" marL="273050" marR="0" rtl="0" algn="l">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
        <p:nvSpPr>
          <p:cNvPr id="269" name="Google Shape;269;p2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C00000"/>
              </a:buClr>
              <a:buSzPts val="3200"/>
              <a:buFont typeface="Calibri"/>
              <a:buNone/>
            </a:pP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3200" u="none">
                <a:solidFill>
                  <a:srgbClr val="C00000"/>
                </a:solidFill>
                <a:latin typeface="Calibri"/>
                <a:ea typeface="Calibri"/>
                <a:cs typeface="Calibri"/>
                <a:sym typeface="Calibri"/>
              </a:rPr>
            </a:br>
            <a:br>
              <a:rPr b="1" i="0" lang="en-US" sz="4000" u="none">
                <a:solidFill>
                  <a:srgbClr val="C00000"/>
                </a:solidFill>
                <a:latin typeface="Calibri"/>
                <a:ea typeface="Calibri"/>
                <a:cs typeface="Calibri"/>
                <a:sym typeface="Calibri"/>
              </a:rPr>
            </a:br>
            <a:r>
              <a:rPr b="1" i="0" lang="en-US" sz="4000" u="none">
                <a:solidFill>
                  <a:srgbClr val="C00000"/>
                </a:solidFill>
                <a:latin typeface="Calibri"/>
                <a:ea typeface="Calibri"/>
                <a:cs typeface="Calibri"/>
                <a:sym typeface="Calibri"/>
              </a:rPr>
              <a:t>Type of Data Models</a:t>
            </a:r>
            <a:endParaRPr/>
          </a:p>
        </p:txBody>
      </p:sp>
      <p:sp>
        <p:nvSpPr>
          <p:cNvPr id="147" name="Google Shape;147;p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8" name="Google Shape;148;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Hierarchical Model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Network Model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Relational Model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Entity-relationship Model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Object Based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Hierarchical Model</a:t>
            </a:r>
            <a:br>
              <a:rPr b="0" i="0" lang="en-US" sz="4000" u="none">
                <a:solidFill>
                  <a:schemeClr val="dk2"/>
                </a:solidFill>
                <a:latin typeface="Libre Franklin"/>
                <a:ea typeface="Libre Franklin"/>
                <a:cs typeface="Libre Franklin"/>
                <a:sym typeface="Libre Franklin"/>
              </a:rPr>
            </a:br>
            <a:endParaRPr/>
          </a:p>
        </p:txBody>
      </p:sp>
      <p:sp>
        <p:nvSpPr>
          <p:cNvPr id="154" name="Google Shape;154;p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5" name="Google Shape;155;p4"/>
          <p:cNvSpPr txBox="1"/>
          <p:nvPr>
            <p:ph idx="1" type="body"/>
          </p:nvPr>
        </p:nvSpPr>
        <p:spPr>
          <a:xfrm>
            <a:off x="457200" y="914400"/>
            <a:ext cx="8458200" cy="5105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3060"/>
              <a:buFont typeface="Noto Sans Symbols"/>
              <a:buChar char="⚫"/>
            </a:pPr>
            <a:r>
              <a:rPr b="0" i="0" lang="en-US" sz="3600" u="none" cap="none" strike="noStrike">
                <a:solidFill>
                  <a:schemeClr val="dk1"/>
                </a:solidFill>
                <a:latin typeface="Libre Baskerville"/>
                <a:ea typeface="Libre Baskerville"/>
                <a:cs typeface="Libre Baskerville"/>
                <a:sym typeface="Libre Baskerville"/>
              </a:rPr>
              <a:t>In hierarchical model, data is organized into tree-like structure with one-to-many relationship between two different types of data, for example, one department can have many courses, many professors and of-course many students.</a:t>
            </a:r>
            <a:endParaRPr/>
          </a:p>
          <a:p>
            <a:pPr indent="-78740" lvl="0" marL="273050" marR="0" rtl="0" algn="l">
              <a:spcBef>
                <a:spcPts val="575"/>
              </a:spcBef>
              <a:spcAft>
                <a:spcPts val="0"/>
              </a:spcAft>
              <a:buClr>
                <a:schemeClr val="accent1"/>
              </a:buClr>
              <a:buSzPts val="3060"/>
              <a:buFont typeface="Noto Sans Symbols"/>
              <a:buNone/>
            </a:pPr>
            <a:r>
              <a:t/>
            </a:r>
            <a:endParaRPr b="0" i="0" sz="3600" u="none">
              <a:solidFill>
                <a:schemeClr val="dk1"/>
              </a:solidFill>
              <a:latin typeface="Libre Baskerville"/>
              <a:ea typeface="Libre Baskerville"/>
              <a:cs typeface="Libre Baskerville"/>
              <a:sym typeface="Libre Baskerville"/>
            </a:endParaRPr>
          </a:p>
        </p:txBody>
      </p:sp>
      <p:pic>
        <p:nvPicPr>
          <p:cNvPr descr="hierarchical-dbms-model.png" id="156" name="Google Shape;156;p4"/>
          <p:cNvPicPr preferRelativeResize="0"/>
          <p:nvPr/>
        </p:nvPicPr>
        <p:blipFill rotWithShape="1">
          <a:blip r:embed="rId3">
            <a:alphaModFix/>
          </a:blip>
          <a:srcRect b="0" l="0" r="0" t="0"/>
          <a:stretch/>
        </p:blipFill>
        <p:spPr>
          <a:xfrm>
            <a:off x="3124200" y="3810000"/>
            <a:ext cx="5638800" cy="268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Network Model</a:t>
            </a:r>
            <a:br>
              <a:rPr b="0" i="0" lang="en-US" sz="4000" u="none">
                <a:solidFill>
                  <a:schemeClr val="dk2"/>
                </a:solidFill>
                <a:latin typeface="Libre Franklin"/>
                <a:ea typeface="Libre Franklin"/>
                <a:cs typeface="Libre Franklin"/>
                <a:sym typeface="Libre Franklin"/>
              </a:rPr>
            </a:br>
            <a:endParaRPr/>
          </a:p>
        </p:txBody>
      </p:sp>
      <p:sp>
        <p:nvSpPr>
          <p:cNvPr id="162" name="Google Shape;162;p5"/>
          <p:cNvSpPr txBox="1"/>
          <p:nvPr>
            <p:ph idx="1" type="body"/>
          </p:nvPr>
        </p:nvSpPr>
        <p:spPr>
          <a:xfrm>
            <a:off x="304800" y="838200"/>
            <a:ext cx="8686800" cy="5867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This is an extension of the Hierarchical model. In this model data is organized more like a graph, and are allowed to have more than one parent node.</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Allow more connection between nodes  Ex: A employee work for two department is not possible in hierarchical model, but here it is possible</a:t>
            </a:r>
            <a:br>
              <a:rPr b="0" i="0" lang="en-US" sz="2600" u="none">
                <a:solidFill>
                  <a:schemeClr val="dk1"/>
                </a:solidFill>
                <a:latin typeface="Libre Baskerville"/>
                <a:ea typeface="Libre Baskerville"/>
                <a:cs typeface="Libre Baskerville"/>
                <a:sym typeface="Libre Baskerville"/>
              </a:rPr>
            </a:br>
            <a:br>
              <a:rPr b="0" i="0" lang="en-US" sz="2600" u="none">
                <a:solidFill>
                  <a:schemeClr val="dk1"/>
                </a:solidFill>
                <a:latin typeface="Libre Baskerville"/>
                <a:ea typeface="Libre Baskerville"/>
                <a:cs typeface="Libre Baskerville"/>
                <a:sym typeface="Libre Baskerville"/>
              </a:rPr>
            </a:b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
        <p:nvSpPr>
          <p:cNvPr id="163" name="Google Shape;163;p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etwork-dbms-model.png" id="164" name="Google Shape;164;p5"/>
          <p:cNvPicPr preferRelativeResize="0"/>
          <p:nvPr/>
        </p:nvPicPr>
        <p:blipFill rotWithShape="1">
          <a:blip r:embed="rId3">
            <a:alphaModFix/>
          </a:blip>
          <a:srcRect b="0" l="0" r="0" t="0"/>
          <a:stretch/>
        </p:blipFill>
        <p:spPr>
          <a:xfrm>
            <a:off x="2819400" y="4267200"/>
            <a:ext cx="3829050" cy="203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Relational Model</a:t>
            </a:r>
            <a:br>
              <a:rPr b="0" i="0" lang="en-US" sz="4000" u="none">
                <a:solidFill>
                  <a:schemeClr val="dk2"/>
                </a:solidFill>
                <a:latin typeface="Libre Franklin"/>
                <a:ea typeface="Libre Franklin"/>
                <a:cs typeface="Libre Franklin"/>
                <a:sym typeface="Libre Franklin"/>
              </a:rPr>
            </a:br>
            <a:endParaRPr/>
          </a:p>
        </p:txBody>
      </p:sp>
      <p:sp>
        <p:nvSpPr>
          <p:cNvPr id="170" name="Google Shape;170;p6"/>
          <p:cNvSpPr txBox="1"/>
          <p:nvPr>
            <p:ph idx="1" type="body"/>
          </p:nvPr>
        </p:nvSpPr>
        <p:spPr>
          <a:xfrm>
            <a:off x="228600" y="838200"/>
            <a:ext cx="8610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This type of model designs the data in the form of rows and columns within a table. </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A relational model uses tables for representing data and in-between relationships. Tables are also called relations. </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This model was initially described by Edgar F. Codd, in 1969.</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 The relational data model is the widely used model which is primarily used by commercial data processing applications.</a:t>
            </a:r>
            <a:endParaRPr/>
          </a:p>
        </p:txBody>
      </p:sp>
      <p:sp>
        <p:nvSpPr>
          <p:cNvPr id="171" name="Google Shape;171;p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t/>
            </a:r>
            <a:endParaRPr sz="4000">
              <a:solidFill>
                <a:schemeClr val="dk2"/>
              </a:solidFill>
              <a:latin typeface="Libre Franklin"/>
              <a:ea typeface="Libre Franklin"/>
              <a:cs typeface="Libre Franklin"/>
              <a:sym typeface="Libre Franklin"/>
            </a:endParaRPr>
          </a:p>
        </p:txBody>
      </p:sp>
      <p:pic>
        <p:nvPicPr>
          <p:cNvPr descr="Student-Relational-Model-diagram.jpg" id="177" name="Google Shape;177;p7"/>
          <p:cNvPicPr preferRelativeResize="0"/>
          <p:nvPr>
            <p:ph idx="1" type="body"/>
          </p:nvPr>
        </p:nvPicPr>
        <p:blipFill rotWithShape="1">
          <a:blip r:embed="rId3">
            <a:alphaModFix/>
          </a:blip>
          <a:srcRect b="0" l="0" r="0" t="0"/>
          <a:stretch/>
        </p:blipFill>
        <p:spPr>
          <a:xfrm>
            <a:off x="685800" y="838200"/>
            <a:ext cx="7772400" cy="4876800"/>
          </a:xfrm>
          <a:prstGeom prst="rect">
            <a:avLst/>
          </a:prstGeom>
          <a:noFill/>
          <a:ln>
            <a:noFill/>
          </a:ln>
        </p:spPr>
      </p:pic>
      <p:sp>
        <p:nvSpPr>
          <p:cNvPr id="178" name="Google Shape;178;p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Entity-relationship Model</a:t>
            </a:r>
            <a:br>
              <a:rPr b="0" i="0" lang="en-US" sz="4000" u="none">
                <a:solidFill>
                  <a:schemeClr val="dk2"/>
                </a:solidFill>
                <a:latin typeface="Libre Franklin"/>
                <a:ea typeface="Libre Franklin"/>
                <a:cs typeface="Libre Franklin"/>
                <a:sym typeface="Libre Franklin"/>
              </a:rPr>
            </a:br>
            <a:endParaRPr/>
          </a:p>
        </p:txBody>
      </p:sp>
      <p:sp>
        <p:nvSpPr>
          <p:cNvPr id="184" name="Google Shape;184;p8"/>
          <p:cNvSpPr txBox="1"/>
          <p:nvPr>
            <p:ph idx="1" type="body"/>
          </p:nvPr>
        </p:nvSpPr>
        <p:spPr>
          <a:xfrm>
            <a:off x="190500" y="838200"/>
            <a:ext cx="8763000" cy="51816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An ER model is the logical representation of data as objects and relationships among them. These objects are known as entities, and relationship is an association among these entities. </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This model was designed by Peter Chen and published in 1976 papers. </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It was widely used in database designing. </a:t>
            </a:r>
            <a:endParaRPr/>
          </a:p>
          <a:p>
            <a:pPr indent="-273050" lvl="0" marL="273050" marR="0" rtl="0" algn="just">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A set of attributes describe the entities. For example, student_name, student_id describes the 'student' entity. </a:t>
            </a:r>
            <a:endParaRPr/>
          </a:p>
        </p:txBody>
      </p:sp>
      <p:sp>
        <p:nvSpPr>
          <p:cNvPr id="185" name="Google Shape;185;p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E-R Model</a:t>
            </a:r>
            <a:endParaRPr/>
          </a:p>
        </p:txBody>
      </p:sp>
      <p:pic>
        <p:nvPicPr>
          <p:cNvPr descr="attribute-example.jpg" id="191" name="Google Shape;191;p9"/>
          <p:cNvPicPr preferRelativeResize="0"/>
          <p:nvPr>
            <p:ph idx="1" type="body"/>
          </p:nvPr>
        </p:nvPicPr>
        <p:blipFill rotWithShape="1">
          <a:blip r:embed="rId3">
            <a:alphaModFix/>
          </a:blip>
          <a:srcRect b="0" l="0" r="0" t="0"/>
          <a:stretch/>
        </p:blipFill>
        <p:spPr>
          <a:xfrm>
            <a:off x="1143000" y="2133600"/>
            <a:ext cx="7239000" cy="3486150"/>
          </a:xfrm>
          <a:prstGeom prst="rect">
            <a:avLst/>
          </a:prstGeom>
          <a:noFill/>
          <a:ln>
            <a:noFill/>
          </a:ln>
        </p:spPr>
      </p:pic>
      <p:sp>
        <p:nvSpPr>
          <p:cNvPr id="192" name="Google Shape;192;p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2007-06-11T15:25:34Z</dcterms:created>
  <dc:creator>My Computer</dc:creator>
</cp:coreProperties>
</file>