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0" r:id="rId1"/>
  </p:sldMasterIdLst>
  <p:notesMasterIdLst>
    <p:notesMasterId r:id="rId14"/>
  </p:notesMasterIdLst>
  <p:sldIdLst>
    <p:sldId id="335" r:id="rId2"/>
    <p:sldId id="387" r:id="rId3"/>
    <p:sldId id="396" r:id="rId4"/>
    <p:sldId id="397" r:id="rId5"/>
    <p:sldId id="401" r:id="rId6"/>
    <p:sldId id="402" r:id="rId7"/>
    <p:sldId id="403" r:id="rId8"/>
    <p:sldId id="395" r:id="rId9"/>
    <p:sldId id="400" r:id="rId10"/>
    <p:sldId id="392" r:id="rId11"/>
    <p:sldId id="391" r:id="rId12"/>
    <p:sldId id="390" r:id="rId13"/>
  </p:sldIdLst>
  <p:sldSz cx="9144000" cy="6858000" type="screen4x3"/>
  <p:notesSz cx="6858000" cy="9144000"/>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5" autoAdjust="0"/>
    <p:restoredTop sz="94728"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Arial" charset="0"/>
              </a:defRPr>
            </a:lvl1pPr>
          </a:lstStyle>
          <a:p>
            <a:pPr>
              <a:defRPr/>
            </a:pPr>
            <a:endParaRPr lang="en-US"/>
          </a:p>
        </p:txBody>
      </p:sp>
      <p:sp>
        <p:nvSpPr>
          <p:cNvPr id="2549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Arial" charset="0"/>
              </a:defRPr>
            </a:lvl1pPr>
          </a:lstStyle>
          <a:p>
            <a:pPr>
              <a:defRPr/>
            </a:pPr>
            <a:endParaRPr lang="en-US"/>
          </a:p>
        </p:txBody>
      </p:sp>
      <p:sp>
        <p:nvSpPr>
          <p:cNvPr id="174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549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49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Arial" charset="0"/>
              </a:defRPr>
            </a:lvl1pPr>
          </a:lstStyle>
          <a:p>
            <a:pPr>
              <a:defRPr/>
            </a:pPr>
            <a:endParaRPr lang="en-US"/>
          </a:p>
        </p:txBody>
      </p:sp>
      <p:sp>
        <p:nvSpPr>
          <p:cNvPr id="2549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Arial" charset="0"/>
              </a:defRPr>
            </a:lvl1pPr>
          </a:lstStyle>
          <a:p>
            <a:pPr>
              <a:defRPr/>
            </a:pPr>
            <a:fld id="{68A97253-85E8-4C98-A981-74C79C19A8B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1F6BEFA8-5DFD-4FEA-BDAB-7D8F1C847D8F}" type="slidenum">
              <a:rPr lang="en-US" smtClean="0"/>
              <a:pPr/>
              <a:t>1</a:t>
            </a:fld>
            <a:endParaRPr lang="en-US" smtClean="0"/>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hi-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ltLang="en-US"/>
          </a:p>
        </p:txBody>
      </p:sp>
      <p:sp>
        <p:nvSpPr>
          <p:cNvPr id="12" name="Footer Placeholder 16"/>
          <p:cNvSpPr>
            <a:spLocks noGrp="1"/>
          </p:cNvSpPr>
          <p:nvPr>
            <p:ph type="ftr" sz="quarter" idx="11"/>
          </p:nvPr>
        </p:nvSpPr>
        <p:spPr/>
        <p:txBody>
          <a:bodyPr/>
          <a:lstStyle>
            <a:lvl1pPr>
              <a:defRPr/>
            </a:lvl1pPr>
          </a:lstStyle>
          <a:p>
            <a:pPr>
              <a:defRPr/>
            </a:pPr>
            <a:r>
              <a:rPr lang="en-US" altLang="en-US"/>
              <a:t>Java, Oracle and Networking                    Short Term Course, Thapar University </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834208CB-68C8-47D0-8BD3-E626D6AF31DD}" type="slidenum">
              <a:rPr lang="en-US" altLang="en-US"/>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r>
              <a:rPr lang="en-US" altLang="en-US"/>
              <a:t>Java, Oracle and Networking                    Short Term Course, Thapar University </a:t>
            </a:r>
          </a:p>
        </p:txBody>
      </p:sp>
      <p:sp>
        <p:nvSpPr>
          <p:cNvPr id="6" name="Slide Number Placeholder 22"/>
          <p:cNvSpPr>
            <a:spLocks noGrp="1"/>
          </p:cNvSpPr>
          <p:nvPr>
            <p:ph type="sldNum" sz="quarter" idx="12"/>
          </p:nvPr>
        </p:nvSpPr>
        <p:spPr/>
        <p:txBody>
          <a:bodyPr/>
          <a:lstStyle>
            <a:lvl1pPr>
              <a:defRPr/>
            </a:lvl1pPr>
          </a:lstStyle>
          <a:p>
            <a:pPr>
              <a:defRPr/>
            </a:pPr>
            <a:fld id="{0F62EC74-33A7-46DC-8222-EABA6AD305A4}"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r>
              <a:rPr lang="en-US" altLang="en-US"/>
              <a:t>Java, Oracle and Networking                    Short Term Course, Thapar University </a:t>
            </a:r>
          </a:p>
        </p:txBody>
      </p:sp>
      <p:sp>
        <p:nvSpPr>
          <p:cNvPr id="6" name="Slide Number Placeholder 22"/>
          <p:cNvSpPr>
            <a:spLocks noGrp="1"/>
          </p:cNvSpPr>
          <p:nvPr>
            <p:ph type="sldNum" sz="quarter" idx="12"/>
          </p:nvPr>
        </p:nvSpPr>
        <p:spPr/>
        <p:txBody>
          <a:bodyPr/>
          <a:lstStyle>
            <a:lvl1pPr>
              <a:defRPr/>
            </a:lvl1pPr>
          </a:lstStyle>
          <a:p>
            <a:pPr>
              <a:defRPr/>
            </a:pPr>
            <a:fld id="{75900E65-70E6-4FC4-A67B-CE6429A29FA8}"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r>
              <a:rPr lang="en-US" altLang="en-US"/>
              <a:t>Java, Oracle and Networking                    Short Term Course, Thapar University </a:t>
            </a:r>
          </a:p>
        </p:txBody>
      </p:sp>
      <p:sp>
        <p:nvSpPr>
          <p:cNvPr id="6" name="Slide Number Placeholder 22"/>
          <p:cNvSpPr>
            <a:spLocks noGrp="1"/>
          </p:cNvSpPr>
          <p:nvPr>
            <p:ph type="sldNum" sz="quarter" idx="12"/>
          </p:nvPr>
        </p:nvSpPr>
        <p:spPr/>
        <p:txBody>
          <a:bodyPr/>
          <a:lstStyle>
            <a:lvl1pPr>
              <a:defRPr/>
            </a:lvl1pPr>
          </a:lstStyle>
          <a:p>
            <a:pPr>
              <a:defRPr/>
            </a:pPr>
            <a:fld id="{0517D916-26DE-464F-A2E4-6FDD592F492E}"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lt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ltLang="en-US"/>
              <a:t>Java, Oracle and Networking                    Short Term Course, Thapar University </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E360284F-4978-4C86-A614-F0BCE5BEDA42}" type="slidenum">
              <a:rPr lang="en-US" altLang="en-US"/>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ltLang="en-US"/>
          </a:p>
        </p:txBody>
      </p:sp>
      <p:sp>
        <p:nvSpPr>
          <p:cNvPr id="6" name="Footer Placeholder 2"/>
          <p:cNvSpPr>
            <a:spLocks noGrp="1"/>
          </p:cNvSpPr>
          <p:nvPr>
            <p:ph type="ftr" sz="quarter" idx="11"/>
          </p:nvPr>
        </p:nvSpPr>
        <p:spPr/>
        <p:txBody>
          <a:bodyPr/>
          <a:lstStyle>
            <a:lvl1pPr>
              <a:defRPr/>
            </a:lvl1pPr>
          </a:lstStyle>
          <a:p>
            <a:pPr>
              <a:defRPr/>
            </a:pPr>
            <a:r>
              <a:rPr lang="en-US" altLang="en-US"/>
              <a:t>Java, Oracle and Networking                    Short Term Course, Thapar University </a:t>
            </a:r>
          </a:p>
        </p:txBody>
      </p:sp>
      <p:sp>
        <p:nvSpPr>
          <p:cNvPr id="7" name="Slide Number Placeholder 22"/>
          <p:cNvSpPr>
            <a:spLocks noGrp="1"/>
          </p:cNvSpPr>
          <p:nvPr>
            <p:ph type="sldNum" sz="quarter" idx="12"/>
          </p:nvPr>
        </p:nvSpPr>
        <p:spPr/>
        <p:txBody>
          <a:bodyPr/>
          <a:lstStyle>
            <a:lvl1pPr>
              <a:defRPr/>
            </a:lvl1pPr>
          </a:lstStyle>
          <a:p>
            <a:pPr>
              <a:defRPr/>
            </a:pPr>
            <a:fld id="{A8847954-2E72-4351-80F6-DE055A685AA7}"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ltLang="en-US"/>
          </a:p>
        </p:txBody>
      </p:sp>
      <p:sp>
        <p:nvSpPr>
          <p:cNvPr id="8" name="Footer Placeholder 2"/>
          <p:cNvSpPr>
            <a:spLocks noGrp="1"/>
          </p:cNvSpPr>
          <p:nvPr>
            <p:ph type="ftr" sz="quarter" idx="11"/>
          </p:nvPr>
        </p:nvSpPr>
        <p:spPr/>
        <p:txBody>
          <a:bodyPr/>
          <a:lstStyle>
            <a:lvl1pPr>
              <a:defRPr/>
            </a:lvl1pPr>
          </a:lstStyle>
          <a:p>
            <a:pPr>
              <a:defRPr/>
            </a:pPr>
            <a:r>
              <a:rPr lang="en-US" altLang="en-US"/>
              <a:t>Java, Oracle and Networking                    Short Term Course, Thapar University </a:t>
            </a:r>
          </a:p>
        </p:txBody>
      </p:sp>
      <p:sp>
        <p:nvSpPr>
          <p:cNvPr id="9" name="Slide Number Placeholder 22"/>
          <p:cNvSpPr>
            <a:spLocks noGrp="1"/>
          </p:cNvSpPr>
          <p:nvPr>
            <p:ph type="sldNum" sz="quarter" idx="12"/>
          </p:nvPr>
        </p:nvSpPr>
        <p:spPr/>
        <p:txBody>
          <a:bodyPr/>
          <a:lstStyle>
            <a:lvl1pPr>
              <a:defRPr/>
            </a:lvl1pPr>
          </a:lstStyle>
          <a:p>
            <a:pPr>
              <a:defRPr/>
            </a:pPr>
            <a:fld id="{61BB350B-1AEE-4BBE-A324-DC6DE6BF67D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ltLang="en-US"/>
          </a:p>
        </p:txBody>
      </p:sp>
      <p:sp>
        <p:nvSpPr>
          <p:cNvPr id="4" name="Footer Placeholder 2"/>
          <p:cNvSpPr>
            <a:spLocks noGrp="1"/>
          </p:cNvSpPr>
          <p:nvPr>
            <p:ph type="ftr" sz="quarter" idx="11"/>
          </p:nvPr>
        </p:nvSpPr>
        <p:spPr/>
        <p:txBody>
          <a:bodyPr/>
          <a:lstStyle>
            <a:lvl1pPr>
              <a:defRPr/>
            </a:lvl1pPr>
          </a:lstStyle>
          <a:p>
            <a:pPr>
              <a:defRPr/>
            </a:pPr>
            <a:r>
              <a:rPr lang="en-US" altLang="en-US"/>
              <a:t>Java, Oracle and Networking                    Short Term Course, Thapar University </a:t>
            </a:r>
          </a:p>
        </p:txBody>
      </p:sp>
      <p:sp>
        <p:nvSpPr>
          <p:cNvPr id="5" name="Slide Number Placeholder 22"/>
          <p:cNvSpPr>
            <a:spLocks noGrp="1"/>
          </p:cNvSpPr>
          <p:nvPr>
            <p:ph type="sldNum" sz="quarter" idx="12"/>
          </p:nvPr>
        </p:nvSpPr>
        <p:spPr/>
        <p:txBody>
          <a:bodyPr/>
          <a:lstStyle>
            <a:lvl1pPr>
              <a:defRPr/>
            </a:lvl1pPr>
          </a:lstStyle>
          <a:p>
            <a:pPr>
              <a:defRPr/>
            </a:pPr>
            <a:fld id="{346BA57F-7A8B-4B6A-AF69-4991B8D7DD0A}"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en-US" altLang="en-US"/>
              <a:t>Java, Oracle and Networking                    Short Term Course, Thapar University </a:t>
            </a:r>
          </a:p>
        </p:txBody>
      </p:sp>
      <p:sp>
        <p:nvSpPr>
          <p:cNvPr id="4" name="Slide Number Placeholder 22"/>
          <p:cNvSpPr>
            <a:spLocks noGrp="1"/>
          </p:cNvSpPr>
          <p:nvPr>
            <p:ph type="sldNum" sz="quarter" idx="12"/>
          </p:nvPr>
        </p:nvSpPr>
        <p:spPr/>
        <p:txBody>
          <a:bodyPr/>
          <a:lstStyle>
            <a:lvl1pPr>
              <a:defRPr/>
            </a:lvl1pPr>
          </a:lstStyle>
          <a:p>
            <a:pPr>
              <a:defRPr/>
            </a:pPr>
            <a:fld id="{AFAA3B77-41F2-4AAF-846B-4FF51EB40A2C}"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ltLang="en-US"/>
          </a:p>
        </p:txBody>
      </p:sp>
      <p:sp>
        <p:nvSpPr>
          <p:cNvPr id="8" name="Footer Placeholder 5"/>
          <p:cNvSpPr>
            <a:spLocks noGrp="1"/>
          </p:cNvSpPr>
          <p:nvPr>
            <p:ph type="ftr" sz="quarter" idx="11"/>
          </p:nvPr>
        </p:nvSpPr>
        <p:spPr/>
        <p:txBody>
          <a:bodyPr/>
          <a:lstStyle>
            <a:lvl1pPr>
              <a:defRPr/>
            </a:lvl1pPr>
          </a:lstStyle>
          <a:p>
            <a:pPr>
              <a:defRPr/>
            </a:pPr>
            <a:r>
              <a:rPr lang="en-US" altLang="en-US"/>
              <a:t>Java, Oracle and Networking                    Short Term Course, Thapar University </a:t>
            </a:r>
          </a:p>
        </p:txBody>
      </p:sp>
      <p:sp>
        <p:nvSpPr>
          <p:cNvPr id="9" name="Slide Number Placeholder 6"/>
          <p:cNvSpPr>
            <a:spLocks noGrp="1"/>
          </p:cNvSpPr>
          <p:nvPr>
            <p:ph type="sldNum" sz="quarter" idx="12"/>
          </p:nvPr>
        </p:nvSpPr>
        <p:spPr/>
        <p:txBody>
          <a:bodyPr/>
          <a:lstStyle>
            <a:lvl1pPr>
              <a:defRPr/>
            </a:lvl1pPr>
          </a:lstStyle>
          <a:p>
            <a:pPr>
              <a:defRPr/>
            </a:pPr>
            <a:fld id="{F7068B9F-0DB2-4CA9-A40A-DDA9306BE415}"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lt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ltLang="en-US"/>
              <a:t>Java, Oracle and Networking                    Short Term Course, Thapar University </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DEAF52E1-01AE-4BB5-95CE-9C50DBBF5712}"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cs typeface="Arial" charset="0"/>
              </a:defRPr>
            </a:lvl1pPr>
          </a:lstStyle>
          <a:p>
            <a:pPr>
              <a:defRPr/>
            </a:pPr>
            <a:endParaRPr lang="en-US"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cs typeface="Arial" charset="0"/>
              </a:defRPr>
            </a:lvl1pPr>
          </a:lstStyle>
          <a:p>
            <a:pPr>
              <a:defRPr/>
            </a:pPr>
            <a:r>
              <a:rPr lang="en-US" altLang="en-US"/>
              <a:t>Java, Oracle and Networking                    Short Term Course, Thapar University </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097071DA-1733-4C84-AD16-E3521381BC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8" r:id="rId1"/>
    <p:sldLayoutId id="2147484001" r:id="rId2"/>
    <p:sldLayoutId id="2147484009" r:id="rId3"/>
    <p:sldLayoutId id="2147484002" r:id="rId4"/>
    <p:sldLayoutId id="2147484003" r:id="rId5"/>
    <p:sldLayoutId id="2147484004" r:id="rId6"/>
    <p:sldLayoutId id="2147484005" r:id="rId7"/>
    <p:sldLayoutId id="2147484010" r:id="rId8"/>
    <p:sldLayoutId id="2147484011" r:id="rId9"/>
    <p:sldLayoutId id="2147484006" r:id="rId10"/>
    <p:sldLayoutId id="2147484007"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1752600"/>
            <a:ext cx="7543800" cy="1714500"/>
          </a:xfrm>
        </p:spPr>
        <p:txBody>
          <a:bodyPr/>
          <a:lstStyle/>
          <a:p>
            <a:pPr eaLnBrk="1" hangingPunct="1">
              <a:lnSpc>
                <a:spcPct val="80000"/>
              </a:lnSpc>
            </a:pPr>
            <a:r>
              <a:rPr altLang="en-US" sz="3200" smtClean="0">
                <a:solidFill>
                  <a:schemeClr val="tx1"/>
                </a:solidFill>
                <a:latin typeface="Arial" charset="0"/>
              </a:rPr>
              <a:t/>
            </a:r>
            <a:br>
              <a:rPr altLang="en-US" sz="3200" smtClean="0">
                <a:solidFill>
                  <a:schemeClr val="tx1"/>
                </a:solidFill>
                <a:latin typeface="Arial" charset="0"/>
              </a:rPr>
            </a:br>
            <a:r>
              <a:rPr altLang="en-US" sz="3200" smtClean="0">
                <a:solidFill>
                  <a:schemeClr val="tx1"/>
                </a:solidFill>
                <a:latin typeface="Arial" charset="0"/>
              </a:rPr>
              <a:t>Lecture 7</a:t>
            </a:r>
            <a:br>
              <a:rPr altLang="en-US" sz="3200" smtClean="0">
                <a:solidFill>
                  <a:schemeClr val="tx1"/>
                </a:solidFill>
                <a:latin typeface="Arial" charset="0"/>
              </a:rPr>
            </a:br>
            <a:r>
              <a:rPr altLang="en-US" sz="3200" smtClean="0">
                <a:solidFill>
                  <a:schemeClr val="tx1"/>
                </a:solidFill>
                <a:latin typeface="Arial" charset="0"/>
              </a:rPr>
              <a:t>DBMS Structure</a:t>
            </a:r>
            <a:br>
              <a:rPr altLang="en-US" sz="3200" smtClean="0">
                <a:solidFill>
                  <a:schemeClr val="tx1"/>
                </a:solidFill>
                <a:latin typeface="Arial" charset="0"/>
              </a:rPr>
            </a:br>
            <a:r>
              <a:rPr altLang="en-US" sz="2000" smtClean="0">
                <a:solidFill>
                  <a:schemeClr val="tx1"/>
                </a:solidFill>
                <a:latin typeface="Arial" charset="0"/>
              </a:rPr>
              <a:t>(</a:t>
            </a:r>
            <a:r>
              <a:rPr sz="2000" smtClean="0">
                <a:solidFill>
                  <a:schemeClr val="tx1"/>
                </a:solidFill>
              </a:rPr>
              <a:t>Components And Overall Structure of DBMS)</a:t>
            </a:r>
            <a:r>
              <a:rPr altLang="en-US" sz="3200" smtClean="0">
                <a:solidFill>
                  <a:schemeClr val="tx1"/>
                </a:solidFill>
                <a:latin typeface="Arial" charset="0"/>
              </a:rPr>
              <a:t/>
            </a:r>
            <a:br>
              <a:rPr altLang="en-US" sz="3200" smtClean="0">
                <a:solidFill>
                  <a:schemeClr val="tx1"/>
                </a:solidFill>
                <a:latin typeface="Arial" charset="0"/>
              </a:rPr>
            </a:br>
            <a:endParaRPr sz="4800" smtClean="0"/>
          </a:p>
        </p:txBody>
      </p:sp>
      <p:pic>
        <p:nvPicPr>
          <p:cNvPr id="6147" name="Picture 2" descr="Related image"/>
          <p:cNvPicPr>
            <a:picLocks noChangeAspect="1" noChangeArrowheads="1"/>
          </p:cNvPicPr>
          <p:nvPr/>
        </p:nvPicPr>
        <p:blipFill>
          <a:blip r:embed="rId3"/>
          <a:srcRect l="3793" t="21970" r="3781" b="23463"/>
          <a:stretch>
            <a:fillRect/>
          </a:stretch>
        </p:blipFill>
        <p:spPr bwMode="auto">
          <a:xfrm>
            <a:off x="3124200" y="3429000"/>
            <a:ext cx="2286000" cy="1143000"/>
          </a:xfrm>
          <a:prstGeom prst="rect">
            <a:avLst/>
          </a:prstGeom>
          <a:noFill/>
          <a:ln w="9525">
            <a:noFill/>
            <a:miter lim="800000"/>
            <a:headEnd/>
            <a:tailEnd/>
          </a:ln>
        </p:spPr>
      </p:pic>
      <p:sp>
        <p:nvSpPr>
          <p:cNvPr id="6148" name="Rectangle 3"/>
          <p:cNvSpPr>
            <a:spLocks noChangeArrowheads="1"/>
          </p:cNvSpPr>
          <p:nvPr/>
        </p:nvSpPr>
        <p:spPr bwMode="auto">
          <a:xfrm>
            <a:off x="1295400" y="4572000"/>
            <a:ext cx="6248400" cy="1176338"/>
          </a:xfrm>
          <a:prstGeom prst="rect">
            <a:avLst/>
          </a:prstGeom>
          <a:noFill/>
          <a:ln w="9525">
            <a:noFill/>
            <a:miter lim="800000"/>
            <a:headEnd/>
            <a:tailEnd/>
          </a:ln>
        </p:spPr>
        <p:txBody>
          <a:bodyPr>
            <a:spAutoFit/>
          </a:bodyPr>
          <a:lstStyle/>
          <a:p>
            <a:pPr algn="ctr">
              <a:spcBef>
                <a:spcPct val="20000"/>
              </a:spcBef>
            </a:pPr>
            <a:r>
              <a:rPr lang="en-GB" sz="3200">
                <a:solidFill>
                  <a:srgbClr val="002060"/>
                </a:solidFill>
                <a:latin typeface="Times New Roman" pitchFamily="18" charset="0"/>
                <a:cs typeface="Times New Roman" pitchFamily="18" charset="0"/>
              </a:rPr>
              <a:t>Dr. Sanjeev Kumar</a:t>
            </a:r>
          </a:p>
          <a:p>
            <a:pPr algn="ctr">
              <a:spcBef>
                <a:spcPct val="20000"/>
              </a:spcBef>
            </a:pPr>
            <a:r>
              <a:rPr lang="en-GB" sz="3200">
                <a:solidFill>
                  <a:srgbClr val="002060"/>
                </a:solidFill>
                <a:latin typeface="Times New Roman" pitchFamily="18" charset="0"/>
                <a:cs typeface="Times New Roman" pitchFamily="18" charset="0"/>
              </a:rPr>
              <a:t>Asst. Professor</a:t>
            </a:r>
            <a:endParaRPr lang="en-US" sz="3200">
              <a:solidFill>
                <a:srgbClr val="00206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smtClean="0"/>
              <a:t>Storage Manager Components :</a:t>
            </a:r>
            <a:br>
              <a:rPr lang="en-US" b="1" smtClean="0"/>
            </a:br>
            <a:endParaRPr lang="en-US" smtClean="0"/>
          </a:p>
        </p:txBody>
      </p:sp>
      <p:sp>
        <p:nvSpPr>
          <p:cNvPr id="3" name="Content Placeholder 2"/>
          <p:cNvSpPr>
            <a:spLocks noGrp="1"/>
          </p:cNvSpPr>
          <p:nvPr>
            <p:ph sz="quarter" idx="1"/>
          </p:nvPr>
        </p:nvSpPr>
        <p:spPr>
          <a:xfrm>
            <a:off x="228600" y="990600"/>
            <a:ext cx="8686800" cy="5638800"/>
          </a:xfrm>
        </p:spPr>
        <p:txBody>
          <a:bodyPr/>
          <a:lstStyle/>
          <a:p>
            <a:pPr algn="just">
              <a:buFont typeface="Wingdings 2" pitchFamily="18" charset="2"/>
              <a:buNone/>
            </a:pPr>
            <a:r>
              <a:rPr lang="en-US" smtClean="0"/>
              <a:t>     </a:t>
            </a:r>
            <a:r>
              <a:rPr lang="en-US" sz="3200" smtClean="0"/>
              <a:t>They provide the interface between the low-level data stored in the database and application programs and queries submitted to the system.</a:t>
            </a:r>
          </a:p>
          <a:p>
            <a:pPr>
              <a:buFont typeface="Wingdings 2" pitchFamily="18" charset="2"/>
              <a:buNone/>
            </a:pPr>
            <a:r>
              <a:rPr lang="en-US" sz="3200" smtClean="0"/>
              <a:t/>
            </a:r>
            <a:br>
              <a:rPr lang="en-US" sz="3200" smtClean="0"/>
            </a:br>
            <a:r>
              <a:rPr lang="en-US" sz="3200" b="1" smtClean="0"/>
              <a:t>• Authorization and Integrity Manager :</a:t>
            </a:r>
            <a:r>
              <a:rPr lang="en-US" sz="3200" smtClean="0"/>
              <a:t> It tests for the satisfaction of integrity constraints checks the authority of users to access data.</a:t>
            </a:r>
            <a:br>
              <a:rPr lang="en-US" sz="3200" smtClean="0"/>
            </a:br>
            <a:r>
              <a:rPr lang="en-US" sz="3200" b="1" smtClean="0"/>
              <a:t>• Transaction Manager :</a:t>
            </a:r>
            <a:r>
              <a:rPr lang="en-US" sz="3200" smtClean="0"/>
              <a:t> It ensures that the database remains in a consistent state despite the system failures and that concurrent transaction execution proceeds without conflicting.</a:t>
            </a:r>
          </a:p>
        </p:txBody>
      </p:sp>
      <p:sp>
        <p:nvSpPr>
          <p:cNvPr id="4" name="Slide Number Placeholder 3"/>
          <p:cNvSpPr>
            <a:spLocks noGrp="1"/>
          </p:cNvSpPr>
          <p:nvPr>
            <p:ph type="sldNum" sz="quarter" idx="12"/>
          </p:nvPr>
        </p:nvSpPr>
        <p:spPr/>
        <p:txBody>
          <a:bodyPr/>
          <a:lstStyle/>
          <a:p>
            <a:pPr>
              <a:defRPr/>
            </a:pPr>
            <a:fld id="{3D384FDE-37C0-440E-9010-98D2A7857C29}" type="slidenum">
              <a:rPr lang="en-US" altLang="en-US" smtClean="0"/>
              <a:pPr>
                <a:defRPr/>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smtClean="0"/>
              <a:t>Storage Manager Components :</a:t>
            </a:r>
            <a:br>
              <a:rPr lang="en-US" b="1" smtClean="0"/>
            </a:br>
            <a:endParaRPr lang="en-US" smtClean="0"/>
          </a:p>
        </p:txBody>
      </p:sp>
      <p:sp>
        <p:nvSpPr>
          <p:cNvPr id="3" name="Content Placeholder 2"/>
          <p:cNvSpPr>
            <a:spLocks noGrp="1"/>
          </p:cNvSpPr>
          <p:nvPr>
            <p:ph sz="quarter" idx="1"/>
          </p:nvPr>
        </p:nvSpPr>
        <p:spPr/>
        <p:txBody>
          <a:bodyPr/>
          <a:lstStyle/>
          <a:p>
            <a:r>
              <a:rPr lang="en-US" b="1" smtClean="0"/>
              <a:t>File Manager :</a:t>
            </a:r>
            <a:r>
              <a:rPr lang="en-US" smtClean="0"/>
              <a:t> It manages the allocation of space on disk storage and the data structures used to represent information stored on disk.</a:t>
            </a:r>
            <a:br>
              <a:rPr lang="en-US" smtClean="0"/>
            </a:br>
            <a:r>
              <a:rPr lang="en-US" b="1" smtClean="0"/>
              <a:t>• Buffer Manager :</a:t>
            </a:r>
            <a:r>
              <a:rPr lang="en-US" smtClean="0"/>
              <a:t> It is responsible for fetching data from disk storage into main memory and deciding what data to cache in memory.</a:t>
            </a:r>
          </a:p>
        </p:txBody>
      </p:sp>
      <p:sp>
        <p:nvSpPr>
          <p:cNvPr id="4" name="Slide Number Placeholder 3"/>
          <p:cNvSpPr>
            <a:spLocks noGrp="1"/>
          </p:cNvSpPr>
          <p:nvPr>
            <p:ph type="sldNum" sz="quarter" idx="12"/>
          </p:nvPr>
        </p:nvSpPr>
        <p:spPr/>
        <p:txBody>
          <a:bodyPr/>
          <a:lstStyle/>
          <a:p>
            <a:pPr>
              <a:defRPr/>
            </a:pPr>
            <a:fld id="{1F7CB7BE-551D-4E14-A6ED-C292E3598867}" type="slidenum">
              <a:rPr lang="en-US" altLang="en-US" smtClean="0"/>
              <a:pPr>
                <a:defRPr/>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smtClean="0"/>
              <a:t>Data Structures :</a:t>
            </a:r>
            <a:br>
              <a:rPr lang="en-US" b="1" smtClean="0"/>
            </a:br>
            <a:endParaRPr lang="en-US" smtClean="0"/>
          </a:p>
        </p:txBody>
      </p:sp>
      <p:sp>
        <p:nvSpPr>
          <p:cNvPr id="3" name="Content Placeholder 2"/>
          <p:cNvSpPr>
            <a:spLocks noGrp="1"/>
          </p:cNvSpPr>
          <p:nvPr>
            <p:ph sz="quarter" idx="1"/>
          </p:nvPr>
        </p:nvSpPr>
        <p:spPr>
          <a:xfrm>
            <a:off x="457200" y="762000"/>
            <a:ext cx="8458200" cy="5791200"/>
          </a:xfrm>
        </p:spPr>
        <p:txBody>
          <a:bodyPr/>
          <a:lstStyle/>
          <a:p>
            <a:pPr>
              <a:buFont typeface="Wingdings 2" pitchFamily="18" charset="2"/>
              <a:buNone/>
            </a:pPr>
            <a:r>
              <a:rPr lang="en-US" sz="3200" smtClean="0"/>
              <a:t>Following data structures are required as a part of the physical system implementation.</a:t>
            </a:r>
          </a:p>
          <a:p>
            <a:pPr>
              <a:buFont typeface="Wingdings 2" pitchFamily="18" charset="2"/>
              <a:buNone/>
            </a:pPr>
            <a:r>
              <a:rPr lang="en-US" sz="3200" smtClean="0"/>
              <a:t/>
            </a:r>
            <a:br>
              <a:rPr lang="en-US" sz="3200" smtClean="0"/>
            </a:br>
            <a:r>
              <a:rPr lang="en-US" sz="3200" b="1" smtClean="0"/>
              <a:t>• Data Files :</a:t>
            </a:r>
            <a:r>
              <a:rPr lang="en-US" sz="3200" smtClean="0"/>
              <a:t> It stores the database.</a:t>
            </a:r>
            <a:br>
              <a:rPr lang="en-US" sz="3200" smtClean="0"/>
            </a:br>
            <a:r>
              <a:rPr lang="en-US" sz="3200" b="1" smtClean="0"/>
              <a:t>• Data Dictionary :</a:t>
            </a:r>
            <a:r>
              <a:rPr lang="en-US" sz="3200" smtClean="0"/>
              <a:t> It stores meta data (data about data) about the structure of the database.</a:t>
            </a:r>
            <a:br>
              <a:rPr lang="en-US" sz="3200" smtClean="0"/>
            </a:br>
            <a:r>
              <a:rPr lang="en-US" sz="3200" b="1" smtClean="0"/>
              <a:t>• Indices :</a:t>
            </a:r>
            <a:r>
              <a:rPr lang="en-US" sz="3200" smtClean="0"/>
              <a:t> Provide fast access to data items that hold particular values.</a:t>
            </a:r>
            <a:br>
              <a:rPr lang="en-US" sz="3200" smtClean="0"/>
            </a:br>
            <a:r>
              <a:rPr lang="en-US" sz="3200" b="1" smtClean="0"/>
              <a:t>• Statistical Data :</a:t>
            </a:r>
            <a:r>
              <a:rPr lang="en-US" sz="3200" smtClean="0"/>
              <a:t> It stores statistical information about the data in the database. This information is used by query processor to select efficient ways to execute query.</a:t>
            </a:r>
          </a:p>
        </p:txBody>
      </p:sp>
      <p:sp>
        <p:nvSpPr>
          <p:cNvPr id="4" name="Slide Number Placeholder 3"/>
          <p:cNvSpPr>
            <a:spLocks noGrp="1"/>
          </p:cNvSpPr>
          <p:nvPr>
            <p:ph type="sldNum" sz="quarter" idx="12"/>
          </p:nvPr>
        </p:nvSpPr>
        <p:spPr/>
        <p:txBody>
          <a:bodyPr/>
          <a:lstStyle/>
          <a:p>
            <a:pPr>
              <a:defRPr/>
            </a:pPr>
            <a:fld id="{C0DADA95-2C22-4F35-8D38-2ED6B5EF395B}" type="slidenum">
              <a:rPr lang="en-US" altLang="en-US" smtClean="0"/>
              <a:pPr>
                <a:defRPr/>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8EFE3EB-4D6F-4253-8424-31EE59DE833B}" type="slidenum">
              <a:rPr lang="en-US" altLang="en-US" smtClean="0"/>
              <a:pPr>
                <a:defRPr/>
              </a:pPr>
              <a:t>2</a:t>
            </a:fld>
            <a:endParaRPr lang="en-US" altLang="en-US"/>
          </a:p>
        </p:txBody>
      </p:sp>
      <p:pic>
        <p:nvPicPr>
          <p:cNvPr id="7171" name="Content Placeholder 5" descr="Structure of DBMS.jpg"/>
          <p:cNvPicPr>
            <a:picLocks noGrp="1" noChangeAspect="1"/>
          </p:cNvPicPr>
          <p:nvPr>
            <p:ph sz="quarter" idx="1"/>
          </p:nvPr>
        </p:nvPicPr>
        <p:blipFill>
          <a:blip r:embed="rId2"/>
          <a:srcRect/>
          <a:stretch>
            <a:fillRect/>
          </a:stretch>
        </p:blipFill>
        <p:spPr>
          <a:xfrm>
            <a:off x="533400" y="228600"/>
            <a:ext cx="8229600" cy="6172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solidFill>
                  <a:schemeClr val="tx1"/>
                </a:solidFill>
              </a:rPr>
              <a:t>Components of </a:t>
            </a:r>
            <a:r>
              <a:rPr lang="en-US" dirty="0" smtClean="0">
                <a:solidFill>
                  <a:schemeClr val="tx1"/>
                </a:solidFill>
              </a:rPr>
              <a:t>DBMS</a:t>
            </a:r>
            <a:br>
              <a:rPr lang="en-US" dirty="0" smtClean="0">
                <a:solidFill>
                  <a:schemeClr val="tx1"/>
                </a:solidFill>
              </a:rPr>
            </a:br>
            <a:endParaRPr lang="en-US" dirty="0" smtClean="0">
              <a:solidFill>
                <a:schemeClr val="tx1"/>
              </a:solidFill>
            </a:endParaRPr>
          </a:p>
        </p:txBody>
      </p:sp>
      <p:sp>
        <p:nvSpPr>
          <p:cNvPr id="8195" name="Content Placeholder 2"/>
          <p:cNvSpPr>
            <a:spLocks noGrp="1"/>
          </p:cNvSpPr>
          <p:nvPr>
            <p:ph sz="quarter" idx="1"/>
          </p:nvPr>
        </p:nvSpPr>
        <p:spPr>
          <a:xfrm>
            <a:off x="914400" y="914400"/>
            <a:ext cx="7772400" cy="5715000"/>
          </a:xfrm>
        </p:spPr>
        <p:txBody>
          <a:bodyPr/>
          <a:lstStyle/>
          <a:p>
            <a:pPr marL="514350" indent="-514350">
              <a:buFont typeface="Wingdings 2" pitchFamily="18" charset="2"/>
              <a:buAutoNum type="arabicPeriod"/>
            </a:pPr>
            <a:r>
              <a:rPr lang="en-US" b="1" dirty="0" smtClean="0"/>
              <a:t>Database Users:</a:t>
            </a:r>
          </a:p>
          <a:p>
            <a:pPr marL="514350" indent="-514350">
              <a:buNone/>
            </a:pPr>
            <a:r>
              <a:rPr lang="en-US" b="1" dirty="0" smtClean="0"/>
              <a:t>       </a:t>
            </a:r>
            <a:r>
              <a:rPr lang="en-US" dirty="0" smtClean="0"/>
              <a:t>Naïve Users, Application Programmer, Sophisticated Users, DBA</a:t>
            </a:r>
          </a:p>
          <a:p>
            <a:pPr>
              <a:buFont typeface="Wingdings 2" pitchFamily="18" charset="2"/>
              <a:buNone/>
            </a:pPr>
            <a:r>
              <a:rPr lang="en-US" b="1" dirty="0" smtClean="0"/>
              <a:t>2</a:t>
            </a:r>
            <a:r>
              <a:rPr lang="en-US" b="1" dirty="0" smtClean="0"/>
              <a:t>. </a:t>
            </a:r>
            <a:r>
              <a:rPr lang="en-US" b="1" dirty="0" smtClean="0"/>
              <a:t>Query Processor :                                  </a:t>
            </a:r>
          </a:p>
          <a:p>
            <a:pPr>
              <a:buFont typeface="Wingdings 2" pitchFamily="18" charset="2"/>
              <a:buNone/>
            </a:pPr>
            <a:r>
              <a:rPr lang="en-US" dirty="0" smtClean="0"/>
              <a:t>    (a) DML Compiler</a:t>
            </a:r>
            <a:br>
              <a:rPr lang="en-US" dirty="0" smtClean="0"/>
            </a:br>
            <a:r>
              <a:rPr lang="en-US" dirty="0" smtClean="0"/>
              <a:t>(b) Embedded DML pre-compiler</a:t>
            </a:r>
            <a:br>
              <a:rPr lang="en-US" dirty="0" smtClean="0"/>
            </a:br>
            <a:r>
              <a:rPr lang="en-US" dirty="0" smtClean="0"/>
              <a:t>(c) DDL Interpreter</a:t>
            </a:r>
            <a:br>
              <a:rPr lang="en-US" dirty="0" smtClean="0"/>
            </a:br>
            <a:r>
              <a:rPr lang="en-US" dirty="0" smtClean="0"/>
              <a:t>(d) Query Evaluation Engine</a:t>
            </a:r>
          </a:p>
          <a:p>
            <a:pPr>
              <a:buNone/>
            </a:pPr>
            <a:r>
              <a:rPr lang="en-US" b="1" dirty="0" smtClean="0"/>
              <a:t>3. </a:t>
            </a:r>
            <a:r>
              <a:rPr lang="en-US" b="1" dirty="0" smtClean="0"/>
              <a:t>Storage Manager :</a:t>
            </a:r>
          </a:p>
          <a:p>
            <a:pPr>
              <a:buNone/>
            </a:pPr>
            <a:r>
              <a:rPr lang="en-US" dirty="0" smtClean="0"/>
              <a:t>  (</a:t>
            </a:r>
            <a:r>
              <a:rPr lang="en-US" dirty="0" smtClean="0"/>
              <a:t>a) Authorization and Integrity Manager</a:t>
            </a:r>
            <a:br>
              <a:rPr lang="en-US" dirty="0" smtClean="0"/>
            </a:br>
            <a:r>
              <a:rPr lang="en-US" dirty="0" smtClean="0"/>
              <a:t>(b) Transaction Manager</a:t>
            </a:r>
            <a:br>
              <a:rPr lang="en-US" dirty="0" smtClean="0"/>
            </a:br>
            <a:r>
              <a:rPr lang="en-US" dirty="0" smtClean="0"/>
              <a:t>(c) File Manager</a:t>
            </a:r>
            <a:br>
              <a:rPr lang="en-US" dirty="0" smtClean="0"/>
            </a:br>
            <a:r>
              <a:rPr lang="en-US" dirty="0" smtClean="0"/>
              <a:t>(d) Buffer Manager</a:t>
            </a:r>
          </a:p>
          <a:p>
            <a:pPr>
              <a:buFont typeface="Wingdings 2" pitchFamily="18" charset="2"/>
              <a:buNone/>
            </a:pPr>
            <a:endParaRPr lang="en-US" dirty="0" smtClean="0"/>
          </a:p>
          <a:p>
            <a:pPr>
              <a:buFont typeface="Wingdings 2"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4539C573-1139-411B-BF98-C78DE98C0BF7}" type="slidenum">
              <a:rPr lang="en-US" altLang="en-US" smtClean="0"/>
              <a:pPr>
                <a:defRPr/>
              </a:pPr>
              <a:t>3</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Components of DBMS</a:t>
            </a:r>
          </a:p>
        </p:txBody>
      </p:sp>
      <p:sp>
        <p:nvSpPr>
          <p:cNvPr id="9219" name="Content Placeholder 2"/>
          <p:cNvSpPr>
            <a:spLocks noGrp="1"/>
          </p:cNvSpPr>
          <p:nvPr>
            <p:ph sz="quarter" idx="1"/>
          </p:nvPr>
        </p:nvSpPr>
        <p:spPr/>
        <p:txBody>
          <a:bodyPr/>
          <a:lstStyle/>
          <a:p>
            <a:pPr>
              <a:buFont typeface="Wingdings 2" pitchFamily="18" charset="2"/>
              <a:buNone/>
            </a:pPr>
            <a:endParaRPr lang="en-US" b="1" dirty="0" smtClean="0"/>
          </a:p>
          <a:p>
            <a:pPr>
              <a:buFont typeface="Wingdings 2" pitchFamily="18" charset="2"/>
              <a:buNone/>
            </a:pPr>
            <a:r>
              <a:rPr lang="en-US" b="1" dirty="0" smtClean="0"/>
              <a:t>4.  </a:t>
            </a:r>
            <a:r>
              <a:rPr lang="en-US" b="1" dirty="0" smtClean="0"/>
              <a:t>Data Structure :</a:t>
            </a:r>
            <a:br>
              <a:rPr lang="en-US" b="1" dirty="0" smtClean="0"/>
            </a:br>
            <a:r>
              <a:rPr lang="en-US" dirty="0" smtClean="0"/>
              <a:t>(a) Data Files</a:t>
            </a:r>
            <a:br>
              <a:rPr lang="en-US" dirty="0" smtClean="0"/>
            </a:br>
            <a:r>
              <a:rPr lang="en-US" dirty="0" smtClean="0"/>
              <a:t>(b) Data Dictionary</a:t>
            </a:r>
            <a:br>
              <a:rPr lang="en-US" dirty="0" smtClean="0"/>
            </a:br>
            <a:r>
              <a:rPr lang="en-US" dirty="0" smtClean="0"/>
              <a:t>(c) Indices</a:t>
            </a:r>
            <a:br>
              <a:rPr lang="en-US" dirty="0" smtClean="0"/>
            </a:br>
            <a:r>
              <a:rPr lang="en-US" dirty="0" smtClean="0"/>
              <a:t>(d) Statistical Data</a:t>
            </a:r>
          </a:p>
          <a:p>
            <a:pPr>
              <a:buFont typeface="Wingdings 2"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E79DACD4-B86D-494B-A657-E520FDBC4D9A}" type="slidenum">
              <a:rPr lang="en-US" altLang="en-US" smtClean="0"/>
              <a:pPr>
                <a:defRPr/>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lstStyle/>
          <a:p>
            <a:r>
              <a:rPr lang="en-US" dirty="0" smtClean="0"/>
              <a:t>Database Users</a:t>
            </a:r>
            <a:endParaRPr lang="en-US" dirty="0"/>
          </a:p>
        </p:txBody>
      </p:sp>
      <p:sp>
        <p:nvSpPr>
          <p:cNvPr id="3" name="Content Placeholder 2"/>
          <p:cNvSpPr>
            <a:spLocks noGrp="1"/>
          </p:cNvSpPr>
          <p:nvPr>
            <p:ph sz="quarter" idx="1"/>
          </p:nvPr>
        </p:nvSpPr>
        <p:spPr>
          <a:xfrm>
            <a:off x="228600" y="990600"/>
            <a:ext cx="8610600" cy="5029200"/>
          </a:xfrm>
        </p:spPr>
        <p:txBody>
          <a:bodyPr/>
          <a:lstStyle/>
          <a:p>
            <a:pPr algn="just"/>
            <a:r>
              <a:rPr lang="en-US" sz="3200" b="1" dirty="0" smtClean="0"/>
              <a:t>Naïve users :</a:t>
            </a:r>
            <a:endParaRPr lang="en-US" sz="3200" dirty="0" smtClean="0"/>
          </a:p>
          <a:p>
            <a:pPr algn="just">
              <a:buNone/>
            </a:pPr>
            <a:r>
              <a:rPr lang="en-US" sz="3200" dirty="0" smtClean="0"/>
              <a:t>    Naive </a:t>
            </a:r>
            <a:r>
              <a:rPr lang="en-US" sz="3200" dirty="0" smtClean="0"/>
              <a:t>users are unsophisticated users who interact with the system by invoking one of the application programs that have been written </a:t>
            </a:r>
            <a:r>
              <a:rPr lang="en-US" sz="3200" dirty="0" smtClean="0"/>
              <a:t>by programmer.</a:t>
            </a:r>
            <a:endParaRPr lang="en-US" sz="3200" dirty="0" smtClean="0"/>
          </a:p>
          <a:p>
            <a:pPr algn="just">
              <a:buNone/>
            </a:pPr>
            <a:r>
              <a:rPr lang="en-US" sz="3200" dirty="0" smtClean="0"/>
              <a:t>For example, a bank teller who needs to transfer $50 from account A to account B invokes a program called transfer. This program asks the teller for the amount of money to be transferred, the account from which the money is to be transferred, and the account to which the money is to be transferred.</a:t>
            </a:r>
          </a:p>
          <a:p>
            <a:pPr>
              <a:buNone/>
            </a:pPr>
            <a:endParaRPr lang="en-US" dirty="0"/>
          </a:p>
        </p:txBody>
      </p:sp>
      <p:sp>
        <p:nvSpPr>
          <p:cNvPr id="4" name="Slide Number Placeholder 3"/>
          <p:cNvSpPr>
            <a:spLocks noGrp="1"/>
          </p:cNvSpPr>
          <p:nvPr>
            <p:ph type="sldNum" sz="quarter" idx="12"/>
          </p:nvPr>
        </p:nvSpPr>
        <p:spPr/>
        <p:txBody>
          <a:bodyPr/>
          <a:lstStyle/>
          <a:p>
            <a:pPr>
              <a:defRPr/>
            </a:pPr>
            <a:fld id="{0517D916-26DE-464F-A2E4-6FDD592F492E}" type="slidenum">
              <a:rPr lang="en-US" altLang="en-US" smtClean="0"/>
              <a:pPr>
                <a:defRPr/>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305800" cy="5791200"/>
          </a:xfrm>
        </p:spPr>
        <p:txBody>
          <a:bodyPr/>
          <a:lstStyle/>
          <a:p>
            <a:pPr algn="just">
              <a:buNone/>
            </a:pPr>
            <a:r>
              <a:rPr lang="en-US" dirty="0" smtClean="0"/>
              <a:t> </a:t>
            </a:r>
            <a:r>
              <a:rPr lang="en-US" b="1" dirty="0" smtClean="0"/>
              <a:t>Application programmers :</a:t>
            </a:r>
            <a:r>
              <a:rPr lang="en-US" dirty="0" smtClean="0"/>
              <a:t>Application </a:t>
            </a:r>
            <a:r>
              <a:rPr lang="en-US" dirty="0" smtClean="0"/>
              <a:t>programmers are computer professionals who write application programs. Application programmers can choose from many tools to develop user interfaces</a:t>
            </a:r>
            <a:r>
              <a:rPr lang="en-US" dirty="0" smtClean="0"/>
              <a:t>.</a:t>
            </a:r>
          </a:p>
          <a:p>
            <a:pPr algn="just">
              <a:buNone/>
            </a:pPr>
            <a:endParaRPr lang="en-US" dirty="0" smtClean="0"/>
          </a:p>
          <a:p>
            <a:r>
              <a:rPr lang="en-US" b="1" dirty="0" smtClean="0"/>
              <a:t>Sophisticated users:</a:t>
            </a:r>
            <a:endParaRPr lang="en-US" dirty="0" smtClean="0"/>
          </a:p>
          <a:p>
            <a:pPr>
              <a:buFont typeface="Wingdings" pitchFamily="2" charset="2"/>
              <a:buChar char="Ø"/>
            </a:pPr>
            <a:r>
              <a:rPr lang="en-US" dirty="0" smtClean="0"/>
              <a:t>   Sophisticated </a:t>
            </a:r>
            <a:r>
              <a:rPr lang="en-US" dirty="0" smtClean="0"/>
              <a:t>users interact with the system without writing programs. Instead, they form their requests in a database query language.</a:t>
            </a:r>
          </a:p>
          <a:p>
            <a:pPr>
              <a:buFont typeface="Wingdings" pitchFamily="2" charset="2"/>
              <a:buChar char="Ø"/>
            </a:pPr>
            <a:r>
              <a:rPr lang="en-US" dirty="0" smtClean="0"/>
              <a:t>    They </a:t>
            </a:r>
            <a:r>
              <a:rPr lang="en-US" dirty="0" smtClean="0"/>
              <a:t>submit each such query to a query processor, whose function is to break down DML statements into instructions that the storage manager understands.</a:t>
            </a:r>
          </a:p>
          <a:p>
            <a:pPr algn="just">
              <a:buNone/>
            </a:pPr>
            <a:endParaRPr lang="en-US" dirty="0"/>
          </a:p>
        </p:txBody>
      </p:sp>
      <p:sp>
        <p:nvSpPr>
          <p:cNvPr id="4" name="Slide Number Placeholder 3"/>
          <p:cNvSpPr>
            <a:spLocks noGrp="1"/>
          </p:cNvSpPr>
          <p:nvPr>
            <p:ph type="sldNum" sz="quarter" idx="12"/>
          </p:nvPr>
        </p:nvSpPr>
        <p:spPr/>
        <p:txBody>
          <a:bodyPr/>
          <a:lstStyle/>
          <a:p>
            <a:pPr>
              <a:defRPr/>
            </a:pPr>
            <a:fld id="{0517D916-26DE-464F-A2E4-6FDD592F492E}" type="slidenum">
              <a:rPr lang="en-US" altLang="en-US" smtClean="0"/>
              <a:pPr>
                <a:defRPr/>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Database Administrator:</a:t>
            </a:r>
            <a:endParaRPr lang="en-US" dirty="0" smtClean="0"/>
          </a:p>
          <a:p>
            <a:pPr>
              <a:buNone/>
            </a:pPr>
            <a:r>
              <a:rPr lang="en-US" dirty="0" smtClean="0"/>
              <a:t>   Coordinates </a:t>
            </a:r>
            <a:r>
              <a:rPr lang="en-US" dirty="0" smtClean="0"/>
              <a:t>all the activities of the database system</a:t>
            </a:r>
            <a:r>
              <a:rPr lang="en-US" dirty="0" smtClean="0"/>
              <a:t>.</a:t>
            </a:r>
          </a:p>
          <a:p>
            <a:pPr>
              <a:buNone/>
            </a:pPr>
            <a:r>
              <a:rPr lang="en-US" dirty="0" smtClean="0"/>
              <a:t>Database administrator's duties include</a:t>
            </a:r>
            <a:r>
              <a:rPr lang="en-US" dirty="0" smtClean="0"/>
              <a:t>:</a:t>
            </a:r>
          </a:p>
          <a:p>
            <a:pPr>
              <a:buFont typeface="Wingdings" pitchFamily="2" charset="2"/>
              <a:buChar char="Ø"/>
            </a:pPr>
            <a:r>
              <a:rPr lang="en-US" b="1" dirty="0" smtClean="0"/>
              <a:t>Schema definition</a:t>
            </a:r>
            <a:endParaRPr lang="en-US" dirty="0" smtClean="0"/>
          </a:p>
          <a:p>
            <a:pPr>
              <a:buFont typeface="Wingdings" pitchFamily="2" charset="2"/>
              <a:buChar char="Ø"/>
            </a:pPr>
            <a:r>
              <a:rPr lang="en-US" b="1" dirty="0" smtClean="0"/>
              <a:t>Storage structure and access method definition.</a:t>
            </a:r>
            <a:endParaRPr lang="en-US" dirty="0" smtClean="0"/>
          </a:p>
          <a:p>
            <a:pPr>
              <a:buFont typeface="Wingdings" pitchFamily="2" charset="2"/>
              <a:buChar char="Ø"/>
            </a:pPr>
            <a:r>
              <a:rPr lang="en-US" b="1" dirty="0" smtClean="0"/>
              <a:t>Schema and physical organization modification:</a:t>
            </a:r>
            <a:r>
              <a:rPr lang="en-US" dirty="0" smtClean="0"/>
              <a:t> </a:t>
            </a:r>
          </a:p>
          <a:p>
            <a:pPr>
              <a:buFont typeface="Wingdings" pitchFamily="2" charset="2"/>
              <a:buChar char="Ø"/>
            </a:pPr>
            <a:r>
              <a:rPr lang="en-US" b="1" dirty="0" smtClean="0"/>
              <a:t>Granting user authority to access the database:</a:t>
            </a:r>
            <a:r>
              <a:rPr lang="en-US" dirty="0" smtClean="0"/>
              <a:t> </a:t>
            </a:r>
          </a:p>
          <a:p>
            <a:pPr>
              <a:buFont typeface="Wingdings" pitchFamily="2" charset="2"/>
              <a:buChar char="Ø"/>
            </a:pPr>
            <a:r>
              <a:rPr lang="en-US" b="1" dirty="0" smtClean="0"/>
              <a:t>Specifying integrity constraints.</a:t>
            </a:r>
            <a:endParaRPr lang="en-US" dirty="0" smtClean="0"/>
          </a:p>
          <a:p>
            <a:pPr>
              <a:buFont typeface="Wingdings" pitchFamily="2" charset="2"/>
              <a:buChar char="Ø"/>
            </a:pPr>
            <a:r>
              <a:rPr lang="en-US" b="1" dirty="0" smtClean="0"/>
              <a:t>Monitoring performance and responding to changes in requirements</a:t>
            </a: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0517D916-26DE-464F-A2E4-6FDD592F492E}" type="slidenum">
              <a:rPr lang="en-US" altLang="en-US" smtClean="0"/>
              <a:pPr>
                <a:defRPr/>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dirty="0" smtClean="0"/>
              <a:t>Query Processor Components </a:t>
            </a:r>
            <a:r>
              <a:rPr lang="en-US" b="1" dirty="0" smtClean="0"/>
              <a:t>:</a:t>
            </a:r>
            <a:r>
              <a:rPr lang="en-US" b="1" dirty="0" smtClean="0"/>
              <a:t/>
            </a:r>
            <a:br>
              <a:rPr lang="en-US" b="1" dirty="0" smtClean="0"/>
            </a:br>
            <a:endParaRPr lang="en-US" dirty="0" smtClean="0"/>
          </a:p>
        </p:txBody>
      </p:sp>
      <p:sp>
        <p:nvSpPr>
          <p:cNvPr id="3" name="Content Placeholder 2"/>
          <p:cNvSpPr>
            <a:spLocks noGrp="1"/>
          </p:cNvSpPr>
          <p:nvPr>
            <p:ph sz="quarter" idx="1"/>
          </p:nvPr>
        </p:nvSpPr>
        <p:spPr>
          <a:xfrm>
            <a:off x="457200" y="838200"/>
            <a:ext cx="8229600" cy="5181600"/>
          </a:xfrm>
        </p:spPr>
        <p:txBody>
          <a:bodyPr/>
          <a:lstStyle/>
          <a:p>
            <a:pPr algn="just">
              <a:buNone/>
            </a:pPr>
            <a:r>
              <a:rPr lang="en-US" b="1" dirty="0" smtClean="0"/>
              <a:t>The query processor will accept query from user and solves it by accessing the database</a:t>
            </a:r>
            <a:r>
              <a:rPr lang="en-US" b="1" dirty="0" smtClean="0"/>
              <a:t>.</a:t>
            </a:r>
            <a:endParaRPr lang="en-US" b="1" dirty="0" smtClean="0"/>
          </a:p>
          <a:p>
            <a:pPr algn="just"/>
            <a:r>
              <a:rPr lang="en-US" b="1" dirty="0" smtClean="0"/>
              <a:t>  </a:t>
            </a:r>
            <a:r>
              <a:rPr lang="en-US" sz="2800" b="1" dirty="0" smtClean="0"/>
              <a:t>DML Pre-compiler :</a:t>
            </a:r>
            <a:r>
              <a:rPr lang="en-US" sz="2800" dirty="0" smtClean="0"/>
              <a:t> It translates DML statements in a query language into low level instructions that query evaluation engine understands. It also attempts to transform user's request into an equivalent but more efficient form.</a:t>
            </a:r>
          </a:p>
          <a:p>
            <a:pPr algn="just">
              <a:buFont typeface="Wingdings 2" pitchFamily="18" charset="2"/>
              <a:buNone/>
            </a:pPr>
            <a:endParaRPr lang="en-US" sz="2800" dirty="0" smtClean="0"/>
          </a:p>
          <a:p>
            <a:pPr algn="just"/>
            <a:r>
              <a:rPr lang="en-US" sz="2800" b="1" dirty="0" smtClean="0"/>
              <a:t>Embedded DML Pre-compiler :</a:t>
            </a:r>
            <a:r>
              <a:rPr lang="en-US" sz="2800" dirty="0" smtClean="0"/>
              <a:t> It converts DML statements embedded in an application program to normal procedure calls in the host language. The Pre-compiler must interact with the DML compiler to generate the appropriate code.</a:t>
            </a:r>
          </a:p>
        </p:txBody>
      </p:sp>
      <p:sp>
        <p:nvSpPr>
          <p:cNvPr id="4" name="Slide Number Placeholder 3"/>
          <p:cNvSpPr>
            <a:spLocks noGrp="1"/>
          </p:cNvSpPr>
          <p:nvPr>
            <p:ph type="sldNum" sz="quarter" idx="12"/>
          </p:nvPr>
        </p:nvSpPr>
        <p:spPr/>
        <p:txBody>
          <a:bodyPr/>
          <a:lstStyle/>
          <a:p>
            <a:pPr>
              <a:defRPr/>
            </a:pPr>
            <a:fld id="{651BF062-248F-4839-BE00-4D96653B111D}" type="slidenum">
              <a:rPr lang="en-US" altLang="en-US" smtClean="0"/>
              <a:pPr>
                <a:defRPr/>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1" smtClean="0"/>
              <a:t>Query Processor Components</a:t>
            </a:r>
            <a:endParaRPr lang="en-US" smtClean="0"/>
          </a:p>
        </p:txBody>
      </p:sp>
      <p:sp>
        <p:nvSpPr>
          <p:cNvPr id="3" name="Content Placeholder 2"/>
          <p:cNvSpPr>
            <a:spLocks noGrp="1"/>
          </p:cNvSpPr>
          <p:nvPr>
            <p:ph sz="quarter" idx="1"/>
          </p:nvPr>
        </p:nvSpPr>
        <p:spPr/>
        <p:txBody>
          <a:bodyPr/>
          <a:lstStyle/>
          <a:p>
            <a:r>
              <a:rPr lang="en-US" b="1" smtClean="0"/>
              <a:t> DDL Interpreter :</a:t>
            </a:r>
            <a:r>
              <a:rPr lang="en-US" smtClean="0"/>
              <a:t> It interprets the DDL statements and records them in a set of tables containing meta data or data dictionary.</a:t>
            </a:r>
          </a:p>
          <a:p>
            <a:r>
              <a:rPr lang="en-US" b="1" smtClean="0"/>
              <a:t>Query Evaluation Engine :</a:t>
            </a:r>
            <a:r>
              <a:rPr lang="en-US" smtClean="0"/>
              <a:t> It executes low-level instructions generated by the DML compiler.</a:t>
            </a:r>
          </a:p>
        </p:txBody>
      </p:sp>
      <p:sp>
        <p:nvSpPr>
          <p:cNvPr id="4" name="Slide Number Placeholder 3"/>
          <p:cNvSpPr>
            <a:spLocks noGrp="1"/>
          </p:cNvSpPr>
          <p:nvPr>
            <p:ph type="sldNum" sz="quarter" idx="12"/>
          </p:nvPr>
        </p:nvSpPr>
        <p:spPr/>
        <p:txBody>
          <a:bodyPr/>
          <a:lstStyle/>
          <a:p>
            <a:pPr>
              <a:defRPr/>
            </a:pPr>
            <a:fld id="{9C3914F0-3D54-4469-9BC0-FD796D461B4D}" type="slidenum">
              <a:rPr lang="en-US" altLang="en-US" smtClean="0"/>
              <a:pPr>
                <a:defRPr/>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 Data Independence&amp;quot;&quot;/&gt;&lt;property id=&quot;20307&quot; value=&quot;335&quot;/&gt;&lt;/object&gt;&lt;object type=&quot;3&quot; unique_id=&quot;10007&quot;&gt;&lt;property id=&quot;20148&quot; value=&quot;5&quot;/&gt;&lt;property id=&quot;20300&quot; value=&quot;Slide 7 - &amp;quot;  Logical Data Independence  &amp;quot;&quot;/&gt;&lt;property id=&quot;20307&quot; value=&quot;265&quot;/&gt;&lt;/object&gt;&lt;object type=&quot;3&quot; unique_id=&quot;10116&quot;&gt;&lt;property id=&quot;20148&quot; value=&quot;5&quot;/&gt;&lt;property id=&quot;20300&quot; value=&quot;Slide 2&quot;/&gt;&lt;property id=&quot;20307&quot; value=&quot;387&quot;/&gt;&lt;/object&gt;&lt;object type=&quot;3&quot; unique_id=&quot;10541&quot;&gt;&lt;property id=&quot;20148&quot; value=&quot;5&quot;/&gt;&lt;property id=&quot;20300&quot; value=&quot;Slide 3&quot;/&gt;&lt;property id=&quot;20307&quot; value=&quot;388&quot;/&gt;&lt;/object&gt;&lt;object type=&quot;3&quot; unique_id=&quot;10667&quot;&gt;&lt;property id=&quot;20148&quot; value=&quot;5&quot;/&gt;&lt;property id=&quot;20300&quot; value=&quot;Slide 8 - &amp;quot;Physical Data Independence&amp;quot;&quot;/&gt;&lt;property id=&quot;20307&quot; value=&quot;389&quot;/&gt;&lt;/object&gt;&lt;object type=&quot;3&quot; unique_id=&quot;10820&quot;&gt;&lt;property id=&quot;20148&quot; value=&quot;5&quot;/&gt;&lt;property id=&quot;20300&quot; value=&quot;Slide 6 - &amp;quot;Data Independence&amp;quot;&quot;/&gt;&lt;property id=&quot;20307&quot; value=&quot;390&quot;/&gt;&lt;/object&gt;&lt;object type=&quot;3&quot; unique_id=&quot;10996&quot;&gt;&lt;property id=&quot;20148&quot; value=&quot;5&quot;/&gt;&lt;property id=&quot;20300&quot; value=&quot;Slide 9 - &amp;quot;Thank You&amp;quot;&quot;/&gt;&lt;property id=&quot;20307&quot; value=&quot;391&quot;/&gt;&lt;/object&gt;&lt;object type=&quot;3&quot; unique_id=&quot;11083&quot;&gt;&lt;property id=&quot;20148&quot; value=&quot;5&quot;/&gt;&lt;property id=&quot;20300&quot; value=&quot;Slide 5 - &amp;quot;Data Independence&amp;quot;&quot;/&gt;&lt;property id=&quot;20307&quot; value=&quot;392&quot;/&gt;&lt;/object&gt;&lt;object type=&quot;3&quot; unique_id=&quot;11145&quot;&gt;&lt;property id=&quot;20148&quot; value=&quot;5&quot;/&gt;&lt;property id=&quot;20300&quot; value=&quot;Slide 4&quot;/&gt;&lt;property id=&quot;20307&quot; value=&quot;393&quot;/&gt;&lt;/object&gt;&lt;/object&gt;&lt;object type=&quot;8&quot; unique_id=&quot;10046&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1343</TotalTime>
  <Words>340</Words>
  <Application>Microsoft PowerPoint</Application>
  <PresentationFormat>On-screen Show (4:3)</PresentationFormat>
  <Paragraphs>59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Franklin Gothic Book</vt:lpstr>
      <vt:lpstr>Perpetua</vt:lpstr>
      <vt:lpstr>Wingdings 2</vt:lpstr>
      <vt:lpstr>Times New Roman</vt:lpstr>
      <vt:lpstr>Equity</vt:lpstr>
      <vt:lpstr> Lecture 7 DBMS Structure (Components And Overall Structure of DBMS) </vt:lpstr>
      <vt:lpstr>Slide 2</vt:lpstr>
      <vt:lpstr>Components of DBMS </vt:lpstr>
      <vt:lpstr>Components of DBMS</vt:lpstr>
      <vt:lpstr>Database Users</vt:lpstr>
      <vt:lpstr>Slide 6</vt:lpstr>
      <vt:lpstr>Slide 7</vt:lpstr>
      <vt:lpstr>Query Processor Components : </vt:lpstr>
      <vt:lpstr>Query Processor Components</vt:lpstr>
      <vt:lpstr>Storage Manager Components : </vt:lpstr>
      <vt:lpstr>Storage Manager Components : </vt:lpstr>
      <vt:lpstr>Data Structures : </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Designing of Databases &amp; Oracle Architecture  By   Parteek Bhatia Faculty Department of Computer Science &amp; Engineering Thapar University Patiala</dc:title>
  <dc:creator>My Computer</dc:creator>
  <cp:lastModifiedBy>sanjeev</cp:lastModifiedBy>
  <cp:revision>119</cp:revision>
  <dcterms:created xsi:type="dcterms:W3CDTF">2007-06-11T15:25:34Z</dcterms:created>
  <dcterms:modified xsi:type="dcterms:W3CDTF">2020-07-20T03:24:04Z</dcterms:modified>
</cp:coreProperties>
</file>