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98" r:id="rId4"/>
    <p:sldId id="258" r:id="rId5"/>
    <p:sldId id="259" r:id="rId6"/>
    <p:sldId id="283" r:id="rId7"/>
    <p:sldId id="284" r:id="rId8"/>
    <p:sldId id="285" r:id="rId9"/>
    <p:sldId id="286" r:id="rId10"/>
    <p:sldId id="287" r:id="rId11"/>
    <p:sldId id="291" r:id="rId12"/>
    <p:sldId id="292" r:id="rId13"/>
    <p:sldId id="293" r:id="rId14"/>
    <p:sldId id="294" r:id="rId15"/>
    <p:sldId id="288" r:id="rId16"/>
    <p:sldId id="290" r:id="rId17"/>
    <p:sldId id="289" r:id="rId18"/>
    <p:sldId id="295" r:id="rId19"/>
    <p:sldId id="297" r:id="rId20"/>
    <p:sldId id="296" r:id="rId21"/>
    <p:sldId id="267" r:id="rId22"/>
    <p:sldId id="268" r:id="rId23"/>
    <p:sldId id="26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E662-F88A-48C2-B1D8-487C527D1976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B5A29-BF0E-4D71-8C2C-3588D48D0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A86F6-17E0-4137-B0AC-F0EC5CBE94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795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291D7-3B1E-4DBE-8FFC-AE743761F544}" type="slidenum">
              <a:rPr lang="en-US" b="0">
                <a:solidFill>
                  <a:prstClr val="black"/>
                </a:solidFill>
              </a:rPr>
              <a:pPr/>
              <a:t>16</a:t>
            </a:fld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4" eaLnBrk="1" hangingPunct="1"/>
            <a:r>
              <a:rPr lang="en-US" dirty="0" smtClean="0">
                <a:latin typeface="Arial" panose="020B0604020202020204" pitchFamily="34" charset="0"/>
              </a:rPr>
              <a:t>All  employees will not be head-of some department. So  only few instances of employee entity participate in the above relationship. But each department will be headed by some employee. </a:t>
            </a:r>
          </a:p>
          <a:p>
            <a:pPr lvl="4" eaLnBrk="1" hangingPunct="1"/>
            <a:r>
              <a:rPr lang="en-US" dirty="0" smtClean="0">
                <a:latin typeface="Arial" panose="020B0604020202020204" pitchFamily="34" charset="0"/>
              </a:rPr>
              <a:t>So department  entity’s participation is total and employee entity’s participation is partial in the above relationship.</a:t>
            </a:r>
          </a:p>
        </p:txBody>
      </p:sp>
    </p:spTree>
    <p:extLst>
      <p:ext uri="{BB962C8B-B14F-4D97-AF65-F5344CB8AC3E}">
        <p14:creationId xmlns:p14="http://schemas.microsoft.com/office/powerpoint/2010/main" xmlns="" val="409228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C18298-05B8-40C3-B5F7-0CA5BB421174}" type="slidenum">
              <a:rPr lang="en-US" b="0"/>
              <a:pPr/>
              <a:t>18</a:t>
            </a:fld>
            <a:endParaRPr lang="en-US" b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All instances of the entity type Employee don’t participate in the relationship, Head-of. </a:t>
            </a:r>
          </a:p>
          <a:p>
            <a:pPr eaLnBrk="1" hangingPunct="1"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Every employee doesn’t head a department. So, employee entity type is said to partially participate in the relationship. </a:t>
            </a:r>
          </a:p>
          <a:p>
            <a:pPr eaLnBrk="1" hangingPunct="1"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But, every department would be headed by some employee. </a:t>
            </a:r>
          </a:p>
          <a:p>
            <a:pPr eaLnBrk="1" hangingPunct="1"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So, all instances of the entity type Department participate in this relationship. So, we say that it is total participation from the department side.</a:t>
            </a:r>
          </a:p>
        </p:txBody>
      </p:sp>
    </p:spTree>
    <p:extLst>
      <p:ext uri="{BB962C8B-B14F-4D97-AF65-F5344CB8AC3E}">
        <p14:creationId xmlns:p14="http://schemas.microsoft.com/office/powerpoint/2010/main" xmlns="" val="290964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3B5040-A330-459A-BABA-6CF0ADCE8346}" type="slidenum">
              <a:rPr lang="en-US" b="0"/>
              <a:pPr/>
              <a:t>21</a:t>
            </a:fld>
            <a:endParaRPr lang="en-US" b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6600CC"/>
                </a:solidFill>
                <a:latin typeface="Arial" panose="020B0604020202020204" pitchFamily="34" charset="0"/>
              </a:rPr>
              <a:t>These attributes best describe the relationship </a:t>
            </a:r>
            <a:r>
              <a:rPr lang="en-US" b="1" dirty="0" smtClean="0">
                <a:solidFill>
                  <a:srgbClr val="6600CC"/>
                </a:solidFill>
                <a:latin typeface="Arial" panose="020B0604020202020204" pitchFamily="34" charset="0"/>
              </a:rPr>
              <a:t>prescription</a:t>
            </a:r>
            <a:r>
              <a:rPr lang="en-US" dirty="0" smtClean="0">
                <a:solidFill>
                  <a:srgbClr val="6600CC"/>
                </a:solidFill>
                <a:latin typeface="Arial" panose="020B0604020202020204" pitchFamily="34" charset="0"/>
              </a:rPr>
              <a:t> rather than any individual entity Doctor, Patient or Medicine.</a:t>
            </a:r>
          </a:p>
        </p:txBody>
      </p:sp>
    </p:spTree>
    <p:extLst>
      <p:ext uri="{BB962C8B-B14F-4D97-AF65-F5344CB8AC3E}">
        <p14:creationId xmlns:p14="http://schemas.microsoft.com/office/powerpoint/2010/main" xmlns="" val="129686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5BCDD6-3198-49A9-8041-6872DF3AB3CF}" type="slidenum">
              <a:rPr lang="en-US" b="0"/>
              <a:pPr/>
              <a:t>22</a:t>
            </a:fld>
            <a:endParaRPr lang="en-US" b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The identifying relationship is the one which relates  the weak entity (dependent) with the strong entity (Employee) on which it depends.</a:t>
            </a:r>
          </a:p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Id is underlined with a dotted line because it is used to form composite key of dependent entity along with E#. </a:t>
            </a:r>
          </a:p>
        </p:txBody>
      </p:sp>
    </p:spTree>
    <p:extLst>
      <p:ext uri="{BB962C8B-B14F-4D97-AF65-F5344CB8AC3E}">
        <p14:creationId xmlns:p14="http://schemas.microsoft.com/office/powerpoint/2010/main" xmlns="" val="407609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A86F6-17E0-4137-B0AC-F0EC5CBE94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29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886168-2401-40DD-87C4-FFBDB16BEAA5}" type="slidenum">
              <a:rPr lang="en-US" b="0"/>
              <a:pPr/>
              <a:t>5</a:t>
            </a:fld>
            <a:endParaRPr lang="en-US" b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Represented by an ellipse from which other ellipses emanate and represent the component attributes. </a:t>
            </a:r>
            <a:r>
              <a:rPr lang="en-US" dirty="0" err="1" smtClean="0">
                <a:latin typeface="Arial" panose="020B0604020202020204" pitchFamily="34" charset="0"/>
              </a:rPr>
              <a:t>E.g</a:t>
            </a:r>
            <a:r>
              <a:rPr lang="en-US" dirty="0" smtClean="0">
                <a:latin typeface="Arial" panose="020B0604020202020204" pitchFamily="34" charset="0"/>
              </a:rPr>
              <a:t> Address </a:t>
            </a:r>
          </a:p>
        </p:txBody>
      </p:sp>
    </p:spTree>
    <p:extLst>
      <p:ext uri="{BB962C8B-B14F-4D97-AF65-F5344CB8AC3E}">
        <p14:creationId xmlns:p14="http://schemas.microsoft.com/office/powerpoint/2010/main" xmlns="" val="65534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0B0AB-B1D6-409E-83CC-5942AFD8EEED}" type="slidenum">
              <a:rPr lang="en-US" b="0"/>
              <a:pPr/>
              <a:t>6</a:t>
            </a:fld>
            <a:endParaRPr lang="en-US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A unary relationship is represented as a diamond which connects one entity to itself as a loop. </a:t>
            </a:r>
          </a:p>
          <a:p>
            <a:pPr eaLnBrk="1" hangingPunct="1"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The relationship above means, some instances of employee manage other instances of Employee.</a:t>
            </a:r>
          </a:p>
        </p:txBody>
      </p:sp>
    </p:spTree>
    <p:extLst>
      <p:ext uri="{BB962C8B-B14F-4D97-AF65-F5344CB8AC3E}">
        <p14:creationId xmlns:p14="http://schemas.microsoft.com/office/powerpoint/2010/main" xmlns="" val="36243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6ED20D-535D-4293-80F5-72C2FF6ADD01}" type="slidenum">
              <a:rPr lang="en-US" b="0"/>
              <a:pPr/>
              <a:t>7</a:t>
            </a:fld>
            <a:endParaRPr lang="en-US" b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70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D3734-87A7-4ECA-A669-EA9D7B6DB007}" type="slidenum">
              <a:rPr lang="en-US" b="0"/>
              <a:pPr/>
              <a:t>8</a:t>
            </a:fld>
            <a:endParaRPr lang="en-US" b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A relationship between two entity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290815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A1668-3C33-465F-8BE2-BDD53A8CF904}" type="slidenum">
              <a:rPr lang="en-US" b="0"/>
              <a:pPr/>
              <a:t>9</a:t>
            </a:fld>
            <a:endParaRPr lang="en-US" b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A relationship connecting three entity types.</a:t>
            </a:r>
          </a:p>
        </p:txBody>
      </p:sp>
    </p:spTree>
    <p:extLst>
      <p:ext uri="{BB962C8B-B14F-4D97-AF65-F5344CB8AC3E}">
        <p14:creationId xmlns:p14="http://schemas.microsoft.com/office/powerpoint/2010/main" xmlns="" val="345891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21C7E1-9DB2-401D-A664-32D1ABD40708}" type="slidenum">
              <a:rPr lang="en-US" b="0">
                <a:solidFill>
                  <a:prstClr val="black"/>
                </a:solidFill>
              </a:rPr>
              <a:pPr/>
              <a:t>14</a:t>
            </a:fld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The minimum and maximum values of this connectivity is called the </a:t>
            </a:r>
            <a:r>
              <a:rPr lang="en-US" sz="12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cardinality of the relationship</a:t>
            </a: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05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98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56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51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228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53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7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286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428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6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525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485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62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1F08-6943-48FC-93D7-EDC449C573C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6329-9564-410E-9B96-68D382389AD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BB5D-E502-4C1D-B072-A2CD572818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1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draw.com/tutorials/software-erd/erdcardinality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Understanding ER Model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Part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8176"/>
            <a:ext cx="3934690" cy="189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968908" y="1905000"/>
            <a:ext cx="7197676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Department of Computer Engineering and Applications</a:t>
            </a:r>
            <a:endParaRPr lang="en-IN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Constraints in 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Cardinality Constraints</a:t>
            </a:r>
          </a:p>
          <a:p>
            <a:r>
              <a:rPr lang="en-US" dirty="0" smtClean="0"/>
              <a:t>Participation Constraints</a:t>
            </a:r>
            <a:endParaRPr lang="en-US" dirty="0"/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Understanding Cardinality</a:t>
            </a:r>
            <a:endParaRPr lang="en-US" dirty="0"/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954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6248400"/>
            <a:ext cx="144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Employee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7365" y="6260068"/>
            <a:ext cx="174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Department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Works_for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81200" y="25908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3657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812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3048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3886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4191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1200" y="3124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0" idx="6"/>
            <a:endCxn id="16" idx="2"/>
          </p:cNvCxnSpPr>
          <p:nvPr/>
        </p:nvCxnSpPr>
        <p:spPr>
          <a:xfrm>
            <a:off x="2133600" y="2705100"/>
            <a:ext cx="388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</p:cNvCxnSpPr>
          <p:nvPr/>
        </p:nvCxnSpPr>
        <p:spPr>
          <a:xfrm flipV="1">
            <a:off x="2133600" y="3200400"/>
            <a:ext cx="3886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7" idx="1"/>
          </p:cNvCxnSpPr>
          <p:nvPr/>
        </p:nvCxnSpPr>
        <p:spPr>
          <a:xfrm>
            <a:off x="2133600" y="3771900"/>
            <a:ext cx="390851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  <a:endCxn id="17" idx="3"/>
          </p:cNvCxnSpPr>
          <p:nvPr/>
        </p:nvCxnSpPr>
        <p:spPr>
          <a:xfrm flipV="1">
            <a:off x="2133600" y="4081322"/>
            <a:ext cx="3908518" cy="223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2133600" y="4838700"/>
            <a:ext cx="388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Understanding Cardinality</a:t>
            </a:r>
            <a:endParaRPr lang="en-US" dirty="0"/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954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6324600"/>
            <a:ext cx="144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Employee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7365" y="6336268"/>
            <a:ext cx="174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Department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Head_of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81200" y="25908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3657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812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3048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3886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4191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1200" y="3124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0" idx="6"/>
            <a:endCxn id="16" idx="2"/>
          </p:cNvCxnSpPr>
          <p:nvPr/>
        </p:nvCxnSpPr>
        <p:spPr>
          <a:xfrm>
            <a:off x="2133600" y="2705100"/>
            <a:ext cx="388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7" idx="1"/>
          </p:cNvCxnSpPr>
          <p:nvPr/>
        </p:nvCxnSpPr>
        <p:spPr>
          <a:xfrm>
            <a:off x="2133600" y="3771900"/>
            <a:ext cx="390851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2133600" y="4838700"/>
            <a:ext cx="388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Understanding Cardinality</a:t>
            </a:r>
            <a:endParaRPr lang="en-US" dirty="0"/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954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6248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98962" y="626006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Subject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chooses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81200" y="25908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3657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812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3048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3886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4191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1200" y="3124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0" idx="6"/>
            <a:endCxn id="16" idx="2"/>
          </p:cNvCxnSpPr>
          <p:nvPr/>
        </p:nvCxnSpPr>
        <p:spPr>
          <a:xfrm>
            <a:off x="2133600" y="2705100"/>
            <a:ext cx="388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</p:cNvCxnSpPr>
          <p:nvPr/>
        </p:nvCxnSpPr>
        <p:spPr>
          <a:xfrm flipV="1">
            <a:off x="2133600" y="3200400"/>
            <a:ext cx="3886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7" idx="1"/>
          </p:cNvCxnSpPr>
          <p:nvPr/>
        </p:nvCxnSpPr>
        <p:spPr>
          <a:xfrm>
            <a:off x="2133600" y="3771900"/>
            <a:ext cx="390851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  <a:endCxn id="17" idx="3"/>
          </p:cNvCxnSpPr>
          <p:nvPr/>
        </p:nvCxnSpPr>
        <p:spPr>
          <a:xfrm flipV="1">
            <a:off x="2133600" y="4081322"/>
            <a:ext cx="3908518" cy="223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</p:cNvCxnSpPr>
          <p:nvPr/>
        </p:nvCxnSpPr>
        <p:spPr>
          <a:xfrm>
            <a:off x="2133600" y="4838700"/>
            <a:ext cx="388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17" idx="1"/>
          </p:cNvCxnSpPr>
          <p:nvPr/>
        </p:nvCxnSpPr>
        <p:spPr>
          <a:xfrm>
            <a:off x="2133600" y="2705100"/>
            <a:ext cx="3908518" cy="1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16" idx="3"/>
          </p:cNvCxnSpPr>
          <p:nvPr/>
        </p:nvCxnSpPr>
        <p:spPr>
          <a:xfrm flipV="1">
            <a:off x="2133600" y="3243122"/>
            <a:ext cx="3908518" cy="159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6"/>
          </p:cNvCxnSpPr>
          <p:nvPr/>
        </p:nvCxnSpPr>
        <p:spPr>
          <a:xfrm>
            <a:off x="2133600" y="3771900"/>
            <a:ext cx="3908518" cy="106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198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19800" y="5410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C8F28-4056-4CC1-840B-FDBF70089D61}" type="slidenum">
              <a:rPr lang="en-US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/>
          <a:lstStyle/>
          <a:p>
            <a:pPr eaLnBrk="1" hangingPunct="1"/>
            <a:r>
              <a:rPr lang="en-US" smtClean="0"/>
              <a:t>Cardinality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1970" y="1475105"/>
            <a:ext cx="7886700" cy="4351338"/>
          </a:xfrm>
        </p:spPr>
        <p:txBody>
          <a:bodyPr lIns="0" tIns="0"/>
          <a:lstStyle/>
          <a:p>
            <a:pPr eaLnBrk="1" hangingPunct="1"/>
            <a:r>
              <a:rPr lang="en-US" dirty="0" smtClean="0"/>
              <a:t>Relationships can have different </a:t>
            </a:r>
            <a:r>
              <a:rPr lang="en-US" i="1" dirty="0" smtClean="0"/>
              <a:t>connectivity</a:t>
            </a:r>
            <a:endParaRPr lang="en-US" dirty="0" smtClean="0"/>
          </a:p>
          <a:p>
            <a:pPr marL="669925" lvl="1" indent="-325438" eaLnBrk="1" hangingPunct="1"/>
            <a:r>
              <a:rPr lang="en-US" b="1" dirty="0" smtClean="0"/>
              <a:t>one-to-one	</a:t>
            </a:r>
            <a:r>
              <a:rPr lang="en-US" dirty="0" smtClean="0"/>
              <a:t>(1:1)</a:t>
            </a:r>
            <a:endParaRPr lang="en-US" b="1" dirty="0" smtClean="0"/>
          </a:p>
          <a:p>
            <a:pPr marL="669925" lvl="1" indent="-325438" eaLnBrk="1" hangingPunct="1"/>
            <a:r>
              <a:rPr lang="en-US" b="1" dirty="0" smtClean="0"/>
              <a:t>one-to-many	</a:t>
            </a:r>
            <a:r>
              <a:rPr lang="en-US" dirty="0" smtClean="0"/>
              <a:t>(1:N)</a:t>
            </a:r>
          </a:p>
          <a:p>
            <a:pPr marL="669925" lvl="1" indent="-325438" eaLnBrk="1" hangingPunct="1"/>
            <a:r>
              <a:rPr lang="en-US" b="1" dirty="0" smtClean="0"/>
              <a:t>many-to- One	</a:t>
            </a:r>
            <a:r>
              <a:rPr lang="en-US" dirty="0" smtClean="0"/>
              <a:t>(M:1)</a:t>
            </a:r>
          </a:p>
          <a:p>
            <a:pPr marL="669925" lvl="1" indent="-325438" eaLnBrk="1" hangingPunct="1"/>
            <a:r>
              <a:rPr lang="en-US" b="1" dirty="0" smtClean="0"/>
              <a:t>many-to-many</a:t>
            </a:r>
            <a:r>
              <a:rPr lang="en-US" dirty="0" smtClean="0"/>
              <a:t>	(M:N)</a:t>
            </a:r>
          </a:p>
          <a:p>
            <a:pPr marL="669925" lvl="1" indent="-325438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marL="669925" lvl="1" indent="-325438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E.g.:  </a:t>
            </a:r>
          </a:p>
          <a:p>
            <a:pPr marL="669925" lvl="1" indent="-325438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Employee </a:t>
            </a:r>
            <a:r>
              <a:rPr lang="en-US" b="1" dirty="0" smtClean="0"/>
              <a:t>head-of </a:t>
            </a:r>
            <a:r>
              <a:rPr lang="en-US" dirty="0" smtClean="0"/>
              <a:t>department (1:1)</a:t>
            </a:r>
          </a:p>
          <a:p>
            <a:pPr marL="669925" lvl="1" indent="-325438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Lecturer </a:t>
            </a:r>
            <a:r>
              <a:rPr lang="en-US" b="1" dirty="0" smtClean="0"/>
              <a:t>offers</a:t>
            </a:r>
            <a:r>
              <a:rPr lang="en-US" dirty="0" smtClean="0"/>
              <a:t> course (1:N) assuming a course is taught by a single lecturer</a:t>
            </a:r>
          </a:p>
          <a:p>
            <a:pPr marL="669925" lvl="1" indent="-325438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Student </a:t>
            </a:r>
            <a:r>
              <a:rPr lang="en-US" b="1" dirty="0" smtClean="0"/>
              <a:t>chooses</a:t>
            </a:r>
            <a:r>
              <a:rPr lang="en-US" dirty="0" smtClean="0"/>
              <a:t> subject (M:N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381000" y="5892582"/>
            <a:ext cx="8229600" cy="71508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The minimum and maximum values of this connectivity is called the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cardinality of the relationship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284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BAC5D-0D2B-4FD9-B551-CCB2E98D0BC6}" type="slidenum">
              <a:rPr lang="en-US">
                <a:solidFill>
                  <a:schemeClr val="bg1"/>
                </a:solidFill>
              </a:rPr>
              <a:pPr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69888"/>
            <a:ext cx="8686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Cardinality -Notation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83300" name="Group 4"/>
          <p:cNvGraphicFramePr>
            <a:graphicFrameLocks noGrp="1"/>
          </p:cNvGraphicFramePr>
          <p:nvPr/>
        </p:nvGraphicFramePr>
        <p:xfrm>
          <a:off x="3773978" y="1371600"/>
          <a:ext cx="4648868" cy="2012950"/>
        </p:xfrm>
        <a:graphic>
          <a:graphicData uri="http://schemas.openxmlformats.org/drawingml/2006/table">
            <a:tbl>
              <a:tblPr/>
              <a:tblGrid>
                <a:gridCol w="217974"/>
                <a:gridCol w="4430894"/>
              </a:tblGrid>
              <a:tr h="20129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  <a:hlinkClick r:id="rId3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  <a:hlinkClick r:id="rId3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  <a:hlinkClick r:id="rId3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  <a:hlinkClick r:id="rId3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Cardinality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specifies how many instances of an Entity relate to one instance of another Entity. M,N both represent  ‘MANY’ and 1 represents  ‘ONE’  Cardinality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1997" name="AutoShape 21"/>
          <p:cNvSpPr>
            <a:spLocks noChangeAspect="1" noChangeArrowheads="1" noTextEdit="1"/>
          </p:cNvSpPr>
          <p:nvPr/>
        </p:nvSpPr>
        <p:spPr bwMode="auto">
          <a:xfrm>
            <a:off x="557213" y="1266825"/>
            <a:ext cx="2819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Rectangle 22"/>
          <p:cNvSpPr>
            <a:spLocks noChangeArrowheads="1"/>
          </p:cNvSpPr>
          <p:nvPr/>
        </p:nvSpPr>
        <p:spPr bwMode="auto">
          <a:xfrm>
            <a:off x="566738" y="1276350"/>
            <a:ext cx="714375" cy="573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1999" name="Rectangle 23"/>
          <p:cNvSpPr>
            <a:spLocks noChangeArrowheads="1"/>
          </p:cNvSpPr>
          <p:nvPr/>
        </p:nvSpPr>
        <p:spPr bwMode="auto">
          <a:xfrm>
            <a:off x="490538" y="1276350"/>
            <a:ext cx="881062" cy="573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2000" name="Rectangle 24"/>
          <p:cNvSpPr>
            <a:spLocks noChangeArrowheads="1"/>
          </p:cNvSpPr>
          <p:nvPr/>
        </p:nvSpPr>
        <p:spPr bwMode="auto">
          <a:xfrm>
            <a:off x="566737" y="1471613"/>
            <a:ext cx="6524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</a:rPr>
              <a:t>Customer</a:t>
            </a:r>
            <a:endParaRPr lang="en-US" dirty="0"/>
          </a:p>
        </p:txBody>
      </p:sp>
      <p:sp>
        <p:nvSpPr>
          <p:cNvPr id="42001" name="Rectangle 25"/>
          <p:cNvSpPr>
            <a:spLocks noChangeArrowheads="1"/>
          </p:cNvSpPr>
          <p:nvPr/>
        </p:nvSpPr>
        <p:spPr bwMode="auto">
          <a:xfrm>
            <a:off x="566738" y="3351213"/>
            <a:ext cx="714375" cy="5730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2002" name="Rectangle 26"/>
          <p:cNvSpPr>
            <a:spLocks noChangeArrowheads="1"/>
          </p:cNvSpPr>
          <p:nvPr/>
        </p:nvSpPr>
        <p:spPr bwMode="auto">
          <a:xfrm>
            <a:off x="566738" y="3351213"/>
            <a:ext cx="714375" cy="573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2003" name="Rectangle 27"/>
          <p:cNvSpPr>
            <a:spLocks noChangeArrowheads="1"/>
          </p:cNvSpPr>
          <p:nvPr/>
        </p:nvSpPr>
        <p:spPr bwMode="auto">
          <a:xfrm>
            <a:off x="609600" y="3549650"/>
            <a:ext cx="5603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</a:rPr>
              <a:t>Account</a:t>
            </a:r>
            <a:endParaRPr lang="en-US" dirty="0"/>
          </a:p>
        </p:txBody>
      </p:sp>
      <p:sp>
        <p:nvSpPr>
          <p:cNvPr id="42004" name="Rectangle 28"/>
          <p:cNvSpPr>
            <a:spLocks noChangeArrowheads="1"/>
          </p:cNvSpPr>
          <p:nvPr/>
        </p:nvSpPr>
        <p:spPr bwMode="auto">
          <a:xfrm>
            <a:off x="2592388" y="3351213"/>
            <a:ext cx="774700" cy="573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2005" name="Rectangle 29"/>
          <p:cNvSpPr>
            <a:spLocks noChangeArrowheads="1"/>
          </p:cNvSpPr>
          <p:nvPr/>
        </p:nvSpPr>
        <p:spPr bwMode="auto">
          <a:xfrm>
            <a:off x="2592388" y="3351213"/>
            <a:ext cx="912812" cy="573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2006" name="Rectangle 30"/>
          <p:cNvSpPr>
            <a:spLocks noChangeArrowheads="1"/>
          </p:cNvSpPr>
          <p:nvPr/>
        </p:nvSpPr>
        <p:spPr bwMode="auto">
          <a:xfrm>
            <a:off x="2644775" y="3549650"/>
            <a:ext cx="7921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</a:rPr>
              <a:t>Transaction</a:t>
            </a:r>
            <a:endParaRPr lang="en-US" dirty="0"/>
          </a:p>
        </p:txBody>
      </p:sp>
      <p:sp>
        <p:nvSpPr>
          <p:cNvPr id="42007" name="Freeform 31"/>
          <p:cNvSpPr>
            <a:spLocks/>
          </p:cNvSpPr>
          <p:nvPr/>
        </p:nvSpPr>
        <p:spPr bwMode="auto">
          <a:xfrm>
            <a:off x="684213" y="2349500"/>
            <a:ext cx="477837" cy="573088"/>
          </a:xfrm>
          <a:custGeom>
            <a:avLst/>
            <a:gdLst>
              <a:gd name="T0" fmla="*/ 0 w 326"/>
              <a:gd name="T1" fmla="*/ 2147483647 h 361"/>
              <a:gd name="T2" fmla="*/ 2147483647 w 326"/>
              <a:gd name="T3" fmla="*/ 0 h 361"/>
              <a:gd name="T4" fmla="*/ 2147483647 w 326"/>
              <a:gd name="T5" fmla="*/ 2147483647 h 361"/>
              <a:gd name="T6" fmla="*/ 2147483647 w 326"/>
              <a:gd name="T7" fmla="*/ 2147483647 h 361"/>
              <a:gd name="T8" fmla="*/ 0 w 326"/>
              <a:gd name="T9" fmla="*/ 2147483647 h 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"/>
              <a:gd name="T16" fmla="*/ 0 h 361"/>
              <a:gd name="T17" fmla="*/ 326 w 326"/>
              <a:gd name="T18" fmla="*/ 361 h 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" h="361">
                <a:moveTo>
                  <a:pt x="0" y="181"/>
                </a:moveTo>
                <a:lnTo>
                  <a:pt x="163" y="0"/>
                </a:lnTo>
                <a:lnTo>
                  <a:pt x="326" y="181"/>
                </a:lnTo>
                <a:lnTo>
                  <a:pt x="163" y="361"/>
                </a:lnTo>
                <a:lnTo>
                  <a:pt x="0" y="181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2008" name="Freeform 32"/>
          <p:cNvSpPr>
            <a:spLocks/>
          </p:cNvSpPr>
          <p:nvPr/>
        </p:nvSpPr>
        <p:spPr bwMode="auto">
          <a:xfrm>
            <a:off x="684213" y="2349500"/>
            <a:ext cx="477837" cy="573088"/>
          </a:xfrm>
          <a:custGeom>
            <a:avLst/>
            <a:gdLst>
              <a:gd name="T0" fmla="*/ 0 w 326"/>
              <a:gd name="T1" fmla="*/ 2147483647 h 361"/>
              <a:gd name="T2" fmla="*/ 2147483647 w 326"/>
              <a:gd name="T3" fmla="*/ 0 h 361"/>
              <a:gd name="T4" fmla="*/ 2147483647 w 326"/>
              <a:gd name="T5" fmla="*/ 2147483647 h 361"/>
              <a:gd name="T6" fmla="*/ 2147483647 w 326"/>
              <a:gd name="T7" fmla="*/ 2147483647 h 361"/>
              <a:gd name="T8" fmla="*/ 0 w 326"/>
              <a:gd name="T9" fmla="*/ 2147483647 h 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"/>
              <a:gd name="T16" fmla="*/ 0 h 361"/>
              <a:gd name="T17" fmla="*/ 326 w 326"/>
              <a:gd name="T18" fmla="*/ 361 h 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" h="361">
                <a:moveTo>
                  <a:pt x="0" y="181"/>
                </a:moveTo>
                <a:lnTo>
                  <a:pt x="163" y="0"/>
                </a:lnTo>
                <a:lnTo>
                  <a:pt x="326" y="181"/>
                </a:lnTo>
                <a:lnTo>
                  <a:pt x="163" y="361"/>
                </a:lnTo>
                <a:lnTo>
                  <a:pt x="0" y="181"/>
                </a:lnTo>
                <a:close/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Freeform 33"/>
          <p:cNvSpPr>
            <a:spLocks/>
          </p:cNvSpPr>
          <p:nvPr/>
        </p:nvSpPr>
        <p:spPr bwMode="auto">
          <a:xfrm>
            <a:off x="1758950" y="3351213"/>
            <a:ext cx="476250" cy="573087"/>
          </a:xfrm>
          <a:custGeom>
            <a:avLst/>
            <a:gdLst>
              <a:gd name="T0" fmla="*/ 0 w 325"/>
              <a:gd name="T1" fmla="*/ 2147483647 h 361"/>
              <a:gd name="T2" fmla="*/ 2147483647 w 325"/>
              <a:gd name="T3" fmla="*/ 0 h 361"/>
              <a:gd name="T4" fmla="*/ 2147483647 w 325"/>
              <a:gd name="T5" fmla="*/ 2147483647 h 361"/>
              <a:gd name="T6" fmla="*/ 2147483647 w 325"/>
              <a:gd name="T7" fmla="*/ 2147483647 h 361"/>
              <a:gd name="T8" fmla="*/ 0 w 325"/>
              <a:gd name="T9" fmla="*/ 2147483647 h 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"/>
              <a:gd name="T16" fmla="*/ 0 h 361"/>
              <a:gd name="T17" fmla="*/ 325 w 325"/>
              <a:gd name="T18" fmla="*/ 361 h 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" h="361">
                <a:moveTo>
                  <a:pt x="0" y="181"/>
                </a:moveTo>
                <a:lnTo>
                  <a:pt x="162" y="0"/>
                </a:lnTo>
                <a:lnTo>
                  <a:pt x="325" y="181"/>
                </a:lnTo>
                <a:lnTo>
                  <a:pt x="162" y="361"/>
                </a:lnTo>
                <a:lnTo>
                  <a:pt x="0" y="181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2010" name="Freeform 34"/>
          <p:cNvSpPr>
            <a:spLocks/>
          </p:cNvSpPr>
          <p:nvPr/>
        </p:nvSpPr>
        <p:spPr bwMode="auto">
          <a:xfrm>
            <a:off x="1758950" y="3351213"/>
            <a:ext cx="476250" cy="573087"/>
          </a:xfrm>
          <a:custGeom>
            <a:avLst/>
            <a:gdLst>
              <a:gd name="T0" fmla="*/ 0 w 325"/>
              <a:gd name="T1" fmla="*/ 2147483647 h 361"/>
              <a:gd name="T2" fmla="*/ 2147483647 w 325"/>
              <a:gd name="T3" fmla="*/ 0 h 361"/>
              <a:gd name="T4" fmla="*/ 2147483647 w 325"/>
              <a:gd name="T5" fmla="*/ 2147483647 h 361"/>
              <a:gd name="T6" fmla="*/ 2147483647 w 325"/>
              <a:gd name="T7" fmla="*/ 2147483647 h 361"/>
              <a:gd name="T8" fmla="*/ 0 w 325"/>
              <a:gd name="T9" fmla="*/ 2147483647 h 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"/>
              <a:gd name="T16" fmla="*/ 0 h 361"/>
              <a:gd name="T17" fmla="*/ 325 w 325"/>
              <a:gd name="T18" fmla="*/ 361 h 3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" h="361">
                <a:moveTo>
                  <a:pt x="0" y="181"/>
                </a:moveTo>
                <a:lnTo>
                  <a:pt x="162" y="0"/>
                </a:lnTo>
                <a:lnTo>
                  <a:pt x="325" y="181"/>
                </a:lnTo>
                <a:lnTo>
                  <a:pt x="162" y="361"/>
                </a:lnTo>
                <a:lnTo>
                  <a:pt x="0" y="181"/>
                </a:lnTo>
                <a:close/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35"/>
          <p:cNvSpPr>
            <a:spLocks noChangeShapeType="1"/>
          </p:cNvSpPr>
          <p:nvPr/>
        </p:nvSpPr>
        <p:spPr bwMode="auto">
          <a:xfrm>
            <a:off x="923925" y="1849438"/>
            <a:ext cx="0" cy="500062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36"/>
          <p:cNvSpPr>
            <a:spLocks noChangeShapeType="1"/>
          </p:cNvSpPr>
          <p:nvPr/>
        </p:nvSpPr>
        <p:spPr bwMode="auto">
          <a:xfrm>
            <a:off x="923925" y="2922588"/>
            <a:ext cx="0" cy="428625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7"/>
          <p:cNvSpPr>
            <a:spLocks noChangeShapeType="1"/>
          </p:cNvSpPr>
          <p:nvPr/>
        </p:nvSpPr>
        <p:spPr bwMode="auto">
          <a:xfrm>
            <a:off x="1281113" y="3638550"/>
            <a:ext cx="477837" cy="0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8"/>
          <p:cNvSpPr>
            <a:spLocks noChangeShapeType="1"/>
          </p:cNvSpPr>
          <p:nvPr/>
        </p:nvSpPr>
        <p:spPr bwMode="auto">
          <a:xfrm>
            <a:off x="2235200" y="3638550"/>
            <a:ext cx="357188" cy="0"/>
          </a:xfrm>
          <a:prstGeom prst="line">
            <a:avLst/>
          </a:prstGeom>
          <a:noFill/>
          <a:ln w="47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Rectangle 39"/>
          <p:cNvSpPr>
            <a:spLocks noChangeArrowheads="1"/>
          </p:cNvSpPr>
          <p:nvPr/>
        </p:nvSpPr>
        <p:spPr bwMode="auto">
          <a:xfrm>
            <a:off x="1158875" y="1971675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/>
              <a:t>1</a:t>
            </a:r>
          </a:p>
        </p:txBody>
      </p:sp>
      <p:sp>
        <p:nvSpPr>
          <p:cNvPr id="42016" name="Rectangle 40"/>
          <p:cNvSpPr>
            <a:spLocks noChangeArrowheads="1"/>
          </p:cNvSpPr>
          <p:nvPr/>
        </p:nvSpPr>
        <p:spPr bwMode="auto">
          <a:xfrm>
            <a:off x="1062038" y="305593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/>
              <a:t>N</a:t>
            </a:r>
          </a:p>
        </p:txBody>
      </p:sp>
      <p:sp>
        <p:nvSpPr>
          <p:cNvPr id="42017" name="Rectangle 41"/>
          <p:cNvSpPr>
            <a:spLocks noChangeArrowheads="1"/>
          </p:cNvSpPr>
          <p:nvPr/>
        </p:nvSpPr>
        <p:spPr bwMode="auto">
          <a:xfrm>
            <a:off x="1471613" y="3400425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42018" name="Rectangle 42"/>
          <p:cNvSpPr>
            <a:spLocks noChangeArrowheads="1"/>
          </p:cNvSpPr>
          <p:nvPr/>
        </p:nvSpPr>
        <p:spPr bwMode="auto">
          <a:xfrm>
            <a:off x="2379663" y="3365500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>
                <a:solidFill>
                  <a:srgbClr val="000000"/>
                </a:solidFill>
              </a:rPr>
              <a:t>M</a:t>
            </a:r>
            <a:endParaRPr lang="en-US"/>
          </a:p>
        </p:txBody>
      </p:sp>
      <p:pic>
        <p:nvPicPr>
          <p:cNvPr id="31" name="Picture 8" descr="C:\Users\User\Desktop\NAAC\gla-full.png"/>
          <p:cNvPicPr>
            <a:picLocks noChangeAspect="1" noChangeArrowheads="1"/>
          </p:cNvPicPr>
          <p:nvPr/>
        </p:nvPicPr>
        <p:blipFill>
          <a:blip r:embed="rId4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24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D15076-A281-486F-ABF5-EAFF31E01E21}" type="slidenum">
              <a:rPr lang="en-US">
                <a:solidFill>
                  <a:prstClr val="white"/>
                </a:solidFill>
              </a:rPr>
              <a:pPr/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/>
          <a:lstStyle/>
          <a:p>
            <a:pPr eaLnBrk="1" hangingPunct="1"/>
            <a:r>
              <a:rPr lang="en-US" smtClean="0"/>
              <a:t>Relationship Participation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3218815"/>
          </a:xfrm>
        </p:spPr>
        <p:txBody>
          <a:bodyPr lIns="0" tIns="0"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smtClean="0"/>
              <a:t>Total</a:t>
            </a:r>
            <a:r>
              <a:rPr lang="en-US" i="1" dirty="0" smtClean="0"/>
              <a:t> </a:t>
            </a:r>
            <a:r>
              <a:rPr lang="en-US" dirty="0" smtClean="0"/>
              <a:t> :</a:t>
            </a:r>
            <a:r>
              <a:rPr lang="en-US" sz="1800" dirty="0" smtClean="0"/>
              <a:t> </a:t>
            </a:r>
            <a:r>
              <a:rPr lang="en-US" sz="2200" dirty="0" smtClean="0"/>
              <a:t>Every entity instance must be connected through the relationship to another instance of the other participating entity types</a:t>
            </a:r>
          </a:p>
          <a:p>
            <a:pPr marL="669925" lvl="1" indent="-325438" algn="just" eaLnBrk="1" hangingPunct="1">
              <a:lnSpc>
                <a:spcPct val="90000"/>
              </a:lnSpc>
            </a:pPr>
            <a:endParaRPr lang="en-US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b="1" dirty="0" smtClean="0"/>
              <a:t>Partial</a:t>
            </a:r>
            <a:r>
              <a:rPr lang="en-US" i="1" dirty="0" smtClean="0"/>
              <a:t>:</a:t>
            </a:r>
            <a:r>
              <a:rPr lang="en-US" sz="1800" i="1" dirty="0" smtClean="0"/>
              <a:t> </a:t>
            </a:r>
            <a:r>
              <a:rPr lang="en-US" sz="2400" dirty="0" smtClean="0"/>
              <a:t>All instances need not participate</a:t>
            </a:r>
            <a:endParaRPr lang="en-US" sz="1800" dirty="0" smtClean="0"/>
          </a:p>
          <a:p>
            <a:pPr marL="1022350" lvl="2" indent="-350838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  	E.g.: Employee </a:t>
            </a:r>
            <a:r>
              <a:rPr lang="en-US" sz="2400" b="1" dirty="0" smtClean="0"/>
              <a:t>Head-of</a:t>
            </a:r>
            <a:r>
              <a:rPr lang="en-US" sz="2400" dirty="0" smtClean="0"/>
              <a:t> Department</a:t>
            </a:r>
          </a:p>
          <a:p>
            <a:pPr marL="1022350" lvl="2" indent="-350838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		Employee: partial</a:t>
            </a:r>
          </a:p>
          <a:p>
            <a:pPr marL="1022350" lvl="2" indent="-350838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		Department: total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8680" y="5038092"/>
            <a:ext cx="7646670" cy="163449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All  employees will not be head-of some department. So  only few instances of employee entity participate in the above relationship. But each department will be headed by some employee. </a:t>
            </a:r>
          </a:p>
          <a:p>
            <a:r>
              <a:rPr 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So department  entity’s participation is total and employee entity’s participation is partial in the above relationship.</a:t>
            </a:r>
          </a:p>
        </p:txBody>
      </p:sp>
      <p:pic>
        <p:nvPicPr>
          <p:cNvPr id="6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54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Understanding Participation</a:t>
            </a:r>
            <a:endParaRPr lang="en-US" dirty="0"/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954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6324600"/>
            <a:ext cx="144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Employee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7365" y="6336268"/>
            <a:ext cx="174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Department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Head_of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81200" y="25908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3657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812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3048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3886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4191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1200" y="3124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0" idx="6"/>
            <a:endCxn id="16" idx="2"/>
          </p:cNvCxnSpPr>
          <p:nvPr/>
        </p:nvCxnSpPr>
        <p:spPr>
          <a:xfrm>
            <a:off x="2133600" y="2705100"/>
            <a:ext cx="388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7" idx="1"/>
          </p:cNvCxnSpPr>
          <p:nvPr/>
        </p:nvCxnSpPr>
        <p:spPr>
          <a:xfrm>
            <a:off x="2133600" y="3771900"/>
            <a:ext cx="390851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2133600" y="4838700"/>
            <a:ext cx="388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715000"/>
            <a:ext cx="87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Partial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600" y="5715000"/>
            <a:ext cx="701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Total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113" y="239713"/>
            <a:ext cx="8574087" cy="512762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smtClean="0"/>
              <a:t>Relationship participation</a:t>
            </a:r>
          </a:p>
        </p:txBody>
      </p:sp>
      <p:sp>
        <p:nvSpPr>
          <p:cNvPr id="48132" name="Line 3"/>
          <p:cNvSpPr>
            <a:spLocks noChangeShapeType="1"/>
          </p:cNvSpPr>
          <p:nvPr/>
        </p:nvSpPr>
        <p:spPr bwMode="auto">
          <a:xfrm>
            <a:off x="5270500" y="1571296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5270500" y="1495096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28650" y="968046"/>
            <a:ext cx="20447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6419850" y="968046"/>
            <a:ext cx="20447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3778250" y="885496"/>
            <a:ext cx="1511300" cy="12065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2686050" y="1495096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6545263" y="1245859"/>
            <a:ext cx="172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department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774700" y="1190296"/>
            <a:ext cx="15382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Employee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4083050" y="1114096"/>
            <a:ext cx="860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head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of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2963863" y="1017259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1</a:t>
            </a: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5478463" y="1017259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1</a:t>
            </a:r>
          </a:p>
        </p:txBody>
      </p:sp>
      <p:sp>
        <p:nvSpPr>
          <p:cNvPr id="48143" name="AutoShape 14"/>
          <p:cNvSpPr>
            <a:spLocks noChangeArrowheads="1"/>
          </p:cNvSpPr>
          <p:nvPr/>
        </p:nvSpPr>
        <p:spPr bwMode="auto">
          <a:xfrm rot="10077654">
            <a:off x="2022195" y="2258152"/>
            <a:ext cx="1696016" cy="992526"/>
          </a:xfrm>
          <a:prstGeom prst="cloudCallout">
            <a:avLst>
              <a:gd name="adj1" fmla="val -40540"/>
              <a:gd name="adj2" fmla="val 10220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partial</a:t>
            </a:r>
          </a:p>
        </p:txBody>
      </p:sp>
      <p:sp>
        <p:nvSpPr>
          <p:cNvPr id="48144" name="AutoShape 15"/>
          <p:cNvSpPr>
            <a:spLocks noChangeArrowheads="1"/>
          </p:cNvSpPr>
          <p:nvPr/>
        </p:nvSpPr>
        <p:spPr bwMode="auto">
          <a:xfrm rot="9830168">
            <a:off x="5186295" y="2205442"/>
            <a:ext cx="1685501" cy="876375"/>
          </a:xfrm>
          <a:prstGeom prst="cloudCallout">
            <a:avLst>
              <a:gd name="adj1" fmla="val -3794"/>
              <a:gd name="adj2" fmla="val 960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/>
              <a:t>Total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46881" y="3740727"/>
            <a:ext cx="8210550" cy="2560320"/>
          </a:xfrm>
          <a:prstGeom prst="roundRect">
            <a:avLst/>
          </a:prstGeom>
          <a:ln w="38100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363" indent="-233363" algn="just">
              <a:buFontTx/>
              <a:buChar char="•"/>
            </a:pPr>
            <a:r>
              <a:rPr lang="en-US" sz="1900" b="0" dirty="0">
                <a:latin typeface="+mn-lt"/>
              </a:rPr>
              <a:t>All instances of the entity type Employee don’t participate in the relationship, Head-of. </a:t>
            </a:r>
          </a:p>
          <a:p>
            <a:pPr marL="233363" indent="-233363" algn="just">
              <a:buFontTx/>
              <a:buChar char="•"/>
            </a:pPr>
            <a:r>
              <a:rPr lang="en-US" sz="1900" b="0" dirty="0">
                <a:latin typeface="+mn-lt"/>
              </a:rPr>
              <a:t>Every employee doesn’t head a department. So, employee entity type is said to partially participate in the relationship. </a:t>
            </a:r>
          </a:p>
          <a:p>
            <a:pPr marL="233363" indent="-233363" algn="just">
              <a:buFontTx/>
              <a:buChar char="•"/>
            </a:pPr>
            <a:r>
              <a:rPr lang="en-US" sz="1900" b="0" dirty="0">
                <a:latin typeface="+mn-lt"/>
              </a:rPr>
              <a:t>But, every department would be headed by some employee. </a:t>
            </a:r>
          </a:p>
          <a:p>
            <a:pPr marL="233363" indent="-233363" algn="just">
              <a:buFontTx/>
              <a:buChar char="•"/>
            </a:pPr>
            <a:r>
              <a:rPr lang="en-US" sz="1900" b="0" dirty="0">
                <a:latin typeface="+mn-lt"/>
              </a:rPr>
              <a:t>So, all instances of the entity type Department participate in this relationship. So, we say that it is total participation from the department side.</a:t>
            </a:r>
          </a:p>
        </p:txBody>
      </p:sp>
      <p:pic>
        <p:nvPicPr>
          <p:cNvPr id="18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127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Understanding Participation</a:t>
            </a:r>
            <a:endParaRPr lang="en-US" dirty="0"/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2954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1676400"/>
            <a:ext cx="1600200" cy="449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6248400"/>
            <a:ext cx="119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Student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98962" y="626006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Subject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67640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chooses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81200" y="25908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3657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812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3048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19800" y="3886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1200" y="41910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1200" y="3124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0" idx="6"/>
            <a:endCxn id="16" idx="2"/>
          </p:cNvCxnSpPr>
          <p:nvPr/>
        </p:nvCxnSpPr>
        <p:spPr>
          <a:xfrm>
            <a:off x="2133600" y="2705100"/>
            <a:ext cx="388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6"/>
          </p:cNvCxnSpPr>
          <p:nvPr/>
        </p:nvCxnSpPr>
        <p:spPr>
          <a:xfrm flipV="1">
            <a:off x="2133600" y="3200400"/>
            <a:ext cx="3886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7" idx="1"/>
          </p:cNvCxnSpPr>
          <p:nvPr/>
        </p:nvCxnSpPr>
        <p:spPr>
          <a:xfrm>
            <a:off x="2133600" y="3771900"/>
            <a:ext cx="390851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  <a:endCxn id="17" idx="3"/>
          </p:cNvCxnSpPr>
          <p:nvPr/>
        </p:nvCxnSpPr>
        <p:spPr>
          <a:xfrm flipV="1">
            <a:off x="2133600" y="4081322"/>
            <a:ext cx="3908518" cy="223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</p:cNvCxnSpPr>
          <p:nvPr/>
        </p:nvCxnSpPr>
        <p:spPr>
          <a:xfrm>
            <a:off x="2133600" y="4838700"/>
            <a:ext cx="3886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17" idx="1"/>
          </p:cNvCxnSpPr>
          <p:nvPr/>
        </p:nvCxnSpPr>
        <p:spPr>
          <a:xfrm>
            <a:off x="2133600" y="2705100"/>
            <a:ext cx="3908518" cy="1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16" idx="3"/>
          </p:cNvCxnSpPr>
          <p:nvPr/>
        </p:nvCxnSpPr>
        <p:spPr>
          <a:xfrm flipV="1">
            <a:off x="2133600" y="3243122"/>
            <a:ext cx="3908518" cy="159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6"/>
          </p:cNvCxnSpPr>
          <p:nvPr/>
        </p:nvCxnSpPr>
        <p:spPr>
          <a:xfrm>
            <a:off x="2133600" y="3771900"/>
            <a:ext cx="3908518" cy="106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198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19800" y="54102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5715000"/>
            <a:ext cx="701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Total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5600" y="5715000"/>
            <a:ext cx="87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Partial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Notations – Small Recap</a:t>
            </a:r>
          </a:p>
          <a:p>
            <a:r>
              <a:rPr lang="en-US" dirty="0" smtClean="0"/>
              <a:t>Cardinality Constraints</a:t>
            </a:r>
          </a:p>
          <a:p>
            <a:r>
              <a:rPr lang="en-US" dirty="0" smtClean="0"/>
              <a:t>Participation Constraints</a:t>
            </a:r>
          </a:p>
          <a:p>
            <a:r>
              <a:rPr lang="en-US" dirty="0" smtClean="0"/>
              <a:t>Weak Entity 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4838" y="446373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3238" y="446373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5275263" y="2363470"/>
            <a:ext cx="1057275" cy="371475"/>
          </a:xfrm>
          <a:custGeom>
            <a:avLst/>
            <a:gdLst>
              <a:gd name="T0" fmla="*/ 2147483646 w 666"/>
              <a:gd name="T1" fmla="*/ 2147483646 h 234"/>
              <a:gd name="T2" fmla="*/ 2147483646 w 666"/>
              <a:gd name="T3" fmla="*/ 2147483646 h 234"/>
              <a:gd name="T4" fmla="*/ 2147483646 w 666"/>
              <a:gd name="T5" fmla="*/ 2147483646 h 234"/>
              <a:gd name="T6" fmla="*/ 2147483646 w 666"/>
              <a:gd name="T7" fmla="*/ 2147483646 h 234"/>
              <a:gd name="T8" fmla="*/ 2147483646 w 666"/>
              <a:gd name="T9" fmla="*/ 2147483646 h 234"/>
              <a:gd name="T10" fmla="*/ 2147483646 w 666"/>
              <a:gd name="T11" fmla="*/ 2147483646 h 234"/>
              <a:gd name="T12" fmla="*/ 2147483646 w 666"/>
              <a:gd name="T13" fmla="*/ 2147483646 h 234"/>
              <a:gd name="T14" fmla="*/ 2147483646 w 666"/>
              <a:gd name="T15" fmla="*/ 2147483646 h 234"/>
              <a:gd name="T16" fmla="*/ 2147483646 w 666"/>
              <a:gd name="T17" fmla="*/ 2147483646 h 234"/>
              <a:gd name="T18" fmla="*/ 2147483646 w 666"/>
              <a:gd name="T19" fmla="*/ 2147483646 h 234"/>
              <a:gd name="T20" fmla="*/ 2147483646 w 666"/>
              <a:gd name="T21" fmla="*/ 2147483646 h 234"/>
              <a:gd name="T22" fmla="*/ 2147483646 w 666"/>
              <a:gd name="T23" fmla="*/ 2147483646 h 234"/>
              <a:gd name="T24" fmla="*/ 2147483646 w 666"/>
              <a:gd name="T25" fmla="*/ 2147483646 h 234"/>
              <a:gd name="T26" fmla="*/ 2147483646 w 666"/>
              <a:gd name="T27" fmla="*/ 2147483646 h 234"/>
              <a:gd name="T28" fmla="*/ 2147483646 w 666"/>
              <a:gd name="T29" fmla="*/ 2147483646 h 234"/>
              <a:gd name="T30" fmla="*/ 2147483646 w 666"/>
              <a:gd name="T31" fmla="*/ 2147483646 h 234"/>
              <a:gd name="T32" fmla="*/ 2147483646 w 666"/>
              <a:gd name="T33" fmla="*/ 2147483646 h 234"/>
              <a:gd name="T34" fmla="*/ 2147483646 w 666"/>
              <a:gd name="T35" fmla="*/ 2147483646 h 234"/>
              <a:gd name="T36" fmla="*/ 2147483646 w 666"/>
              <a:gd name="T37" fmla="*/ 2147483646 h 234"/>
              <a:gd name="T38" fmla="*/ 2147483646 w 666"/>
              <a:gd name="T39" fmla="*/ 2147483646 h 234"/>
              <a:gd name="T40" fmla="*/ 2147483646 w 666"/>
              <a:gd name="T41" fmla="*/ 2147483646 h 234"/>
              <a:gd name="T42" fmla="*/ 2147483646 w 666"/>
              <a:gd name="T43" fmla="*/ 2147483646 h 234"/>
              <a:gd name="T44" fmla="*/ 2147483646 w 666"/>
              <a:gd name="T45" fmla="*/ 2147483646 h 234"/>
              <a:gd name="T46" fmla="*/ 2147483646 w 666"/>
              <a:gd name="T47" fmla="*/ 2147483646 h 234"/>
              <a:gd name="T48" fmla="*/ 2147483646 w 666"/>
              <a:gd name="T49" fmla="*/ 2147483646 h 234"/>
              <a:gd name="T50" fmla="*/ 2147483646 w 666"/>
              <a:gd name="T51" fmla="*/ 2147483646 h 234"/>
              <a:gd name="T52" fmla="*/ 2147483646 w 666"/>
              <a:gd name="T53" fmla="*/ 2147483646 h 234"/>
              <a:gd name="T54" fmla="*/ 2147483646 w 666"/>
              <a:gd name="T55" fmla="*/ 2147483646 h 234"/>
              <a:gd name="T56" fmla="*/ 2147483646 w 666"/>
              <a:gd name="T57" fmla="*/ 2147483646 h 234"/>
              <a:gd name="T58" fmla="*/ 2147483646 w 666"/>
              <a:gd name="T59" fmla="*/ 2147483646 h 234"/>
              <a:gd name="T60" fmla="*/ 2147483646 w 666"/>
              <a:gd name="T61" fmla="*/ 2147483646 h 234"/>
              <a:gd name="T62" fmla="*/ 2147483646 w 666"/>
              <a:gd name="T63" fmla="*/ 2147483646 h 234"/>
              <a:gd name="T64" fmla="*/ 2147483646 w 666"/>
              <a:gd name="T65" fmla="*/ 2147483646 h 234"/>
              <a:gd name="T66" fmla="*/ 2147483646 w 666"/>
              <a:gd name="T67" fmla="*/ 2147483646 h 234"/>
              <a:gd name="T68" fmla="*/ 2147483646 w 666"/>
              <a:gd name="T69" fmla="*/ 2147483646 h 234"/>
              <a:gd name="T70" fmla="*/ 2147483646 w 666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4"/>
              <a:gd name="T110" fmla="*/ 666 w 666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7215188" y="2363470"/>
            <a:ext cx="1185862" cy="371475"/>
          </a:xfrm>
          <a:custGeom>
            <a:avLst/>
            <a:gdLst>
              <a:gd name="T0" fmla="*/ 2147483646 w 747"/>
              <a:gd name="T1" fmla="*/ 2147483646 h 234"/>
              <a:gd name="T2" fmla="*/ 2147483646 w 747"/>
              <a:gd name="T3" fmla="*/ 2147483646 h 234"/>
              <a:gd name="T4" fmla="*/ 2147483646 w 747"/>
              <a:gd name="T5" fmla="*/ 2147483646 h 234"/>
              <a:gd name="T6" fmla="*/ 2147483646 w 747"/>
              <a:gd name="T7" fmla="*/ 2147483646 h 234"/>
              <a:gd name="T8" fmla="*/ 2147483646 w 747"/>
              <a:gd name="T9" fmla="*/ 2147483646 h 234"/>
              <a:gd name="T10" fmla="*/ 2147483646 w 747"/>
              <a:gd name="T11" fmla="*/ 2147483646 h 234"/>
              <a:gd name="T12" fmla="*/ 2147483646 w 747"/>
              <a:gd name="T13" fmla="*/ 2147483646 h 234"/>
              <a:gd name="T14" fmla="*/ 2147483646 w 747"/>
              <a:gd name="T15" fmla="*/ 2147483646 h 234"/>
              <a:gd name="T16" fmla="*/ 2147483646 w 747"/>
              <a:gd name="T17" fmla="*/ 2147483646 h 234"/>
              <a:gd name="T18" fmla="*/ 2147483646 w 747"/>
              <a:gd name="T19" fmla="*/ 2147483646 h 234"/>
              <a:gd name="T20" fmla="*/ 2147483646 w 747"/>
              <a:gd name="T21" fmla="*/ 2147483646 h 234"/>
              <a:gd name="T22" fmla="*/ 2147483646 w 747"/>
              <a:gd name="T23" fmla="*/ 2147483646 h 234"/>
              <a:gd name="T24" fmla="*/ 2147483646 w 747"/>
              <a:gd name="T25" fmla="*/ 2147483646 h 234"/>
              <a:gd name="T26" fmla="*/ 2147483646 w 747"/>
              <a:gd name="T27" fmla="*/ 2147483646 h 234"/>
              <a:gd name="T28" fmla="*/ 2147483646 w 747"/>
              <a:gd name="T29" fmla="*/ 2147483646 h 234"/>
              <a:gd name="T30" fmla="*/ 2147483646 w 747"/>
              <a:gd name="T31" fmla="*/ 2147483646 h 234"/>
              <a:gd name="T32" fmla="*/ 2147483646 w 747"/>
              <a:gd name="T33" fmla="*/ 2147483646 h 234"/>
              <a:gd name="T34" fmla="*/ 2147483646 w 747"/>
              <a:gd name="T35" fmla="*/ 2147483646 h 234"/>
              <a:gd name="T36" fmla="*/ 2147483646 w 747"/>
              <a:gd name="T37" fmla="*/ 2147483646 h 234"/>
              <a:gd name="T38" fmla="*/ 2147483646 w 747"/>
              <a:gd name="T39" fmla="*/ 2147483646 h 234"/>
              <a:gd name="T40" fmla="*/ 2147483646 w 747"/>
              <a:gd name="T41" fmla="*/ 2147483646 h 234"/>
              <a:gd name="T42" fmla="*/ 2147483646 w 747"/>
              <a:gd name="T43" fmla="*/ 2147483646 h 234"/>
              <a:gd name="T44" fmla="*/ 2147483646 w 747"/>
              <a:gd name="T45" fmla="*/ 2147483646 h 234"/>
              <a:gd name="T46" fmla="*/ 2147483646 w 747"/>
              <a:gd name="T47" fmla="*/ 2147483646 h 234"/>
              <a:gd name="T48" fmla="*/ 2147483646 w 747"/>
              <a:gd name="T49" fmla="*/ 2147483646 h 234"/>
              <a:gd name="T50" fmla="*/ 2147483646 w 747"/>
              <a:gd name="T51" fmla="*/ 2147483646 h 234"/>
              <a:gd name="T52" fmla="*/ 2147483646 w 747"/>
              <a:gd name="T53" fmla="*/ 2147483646 h 234"/>
              <a:gd name="T54" fmla="*/ 2147483646 w 747"/>
              <a:gd name="T55" fmla="*/ 2147483646 h 234"/>
              <a:gd name="T56" fmla="*/ 2147483646 w 747"/>
              <a:gd name="T57" fmla="*/ 2147483646 h 234"/>
              <a:gd name="T58" fmla="*/ 2147483646 w 747"/>
              <a:gd name="T59" fmla="*/ 2147483646 h 234"/>
              <a:gd name="T60" fmla="*/ 2147483646 w 747"/>
              <a:gd name="T61" fmla="*/ 2147483646 h 234"/>
              <a:gd name="T62" fmla="*/ 2147483646 w 747"/>
              <a:gd name="T63" fmla="*/ 2147483646 h 234"/>
              <a:gd name="T64" fmla="*/ 2147483646 w 747"/>
              <a:gd name="T65" fmla="*/ 2147483646 h 234"/>
              <a:gd name="T66" fmla="*/ 2147483646 w 747"/>
              <a:gd name="T67" fmla="*/ 2147483646 h 234"/>
              <a:gd name="T68" fmla="*/ 2147483646 w 747"/>
              <a:gd name="T69" fmla="*/ 2147483646 h 234"/>
              <a:gd name="T70" fmla="*/ 2147483646 w 747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7"/>
              <a:gd name="T109" fmla="*/ 0 h 234"/>
              <a:gd name="T110" fmla="*/ 747 w 74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055688" y="2352358"/>
            <a:ext cx="1055687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005013" y="2082483"/>
            <a:ext cx="1057275" cy="369887"/>
          </a:xfrm>
          <a:custGeom>
            <a:avLst/>
            <a:gdLst>
              <a:gd name="T0" fmla="*/ 2147483646 w 666"/>
              <a:gd name="T1" fmla="*/ 2147483646 h 233"/>
              <a:gd name="T2" fmla="*/ 2147483646 w 666"/>
              <a:gd name="T3" fmla="*/ 2147483646 h 233"/>
              <a:gd name="T4" fmla="*/ 2147483646 w 666"/>
              <a:gd name="T5" fmla="*/ 2147483646 h 233"/>
              <a:gd name="T6" fmla="*/ 2147483646 w 666"/>
              <a:gd name="T7" fmla="*/ 2147483646 h 233"/>
              <a:gd name="T8" fmla="*/ 2147483646 w 666"/>
              <a:gd name="T9" fmla="*/ 2147483646 h 233"/>
              <a:gd name="T10" fmla="*/ 2147483646 w 666"/>
              <a:gd name="T11" fmla="*/ 2147483646 h 233"/>
              <a:gd name="T12" fmla="*/ 2147483646 w 666"/>
              <a:gd name="T13" fmla="*/ 2147483646 h 233"/>
              <a:gd name="T14" fmla="*/ 2147483646 w 666"/>
              <a:gd name="T15" fmla="*/ 2147483646 h 233"/>
              <a:gd name="T16" fmla="*/ 2147483646 w 666"/>
              <a:gd name="T17" fmla="*/ 0 h 233"/>
              <a:gd name="T18" fmla="*/ 2147483646 w 666"/>
              <a:gd name="T19" fmla="*/ 0 h 233"/>
              <a:gd name="T20" fmla="*/ 2147483646 w 666"/>
              <a:gd name="T21" fmla="*/ 2147483646 h 233"/>
              <a:gd name="T22" fmla="*/ 2147483646 w 666"/>
              <a:gd name="T23" fmla="*/ 2147483646 h 233"/>
              <a:gd name="T24" fmla="*/ 2147483646 w 666"/>
              <a:gd name="T25" fmla="*/ 2147483646 h 233"/>
              <a:gd name="T26" fmla="*/ 2147483646 w 666"/>
              <a:gd name="T27" fmla="*/ 2147483646 h 233"/>
              <a:gd name="T28" fmla="*/ 2147483646 w 666"/>
              <a:gd name="T29" fmla="*/ 2147483646 h 233"/>
              <a:gd name="T30" fmla="*/ 2147483646 w 666"/>
              <a:gd name="T31" fmla="*/ 2147483646 h 233"/>
              <a:gd name="T32" fmla="*/ 2147483646 w 666"/>
              <a:gd name="T33" fmla="*/ 2147483646 h 233"/>
              <a:gd name="T34" fmla="*/ 2147483646 w 666"/>
              <a:gd name="T35" fmla="*/ 2147483646 h 233"/>
              <a:gd name="T36" fmla="*/ 2147483646 w 666"/>
              <a:gd name="T37" fmla="*/ 2147483646 h 233"/>
              <a:gd name="T38" fmla="*/ 2147483646 w 666"/>
              <a:gd name="T39" fmla="*/ 2147483646 h 233"/>
              <a:gd name="T40" fmla="*/ 2147483646 w 666"/>
              <a:gd name="T41" fmla="*/ 2147483646 h 233"/>
              <a:gd name="T42" fmla="*/ 2147483646 w 666"/>
              <a:gd name="T43" fmla="*/ 2147483646 h 233"/>
              <a:gd name="T44" fmla="*/ 2147483646 w 666"/>
              <a:gd name="T45" fmla="*/ 2147483646 h 233"/>
              <a:gd name="T46" fmla="*/ 2147483646 w 666"/>
              <a:gd name="T47" fmla="*/ 2147483646 h 233"/>
              <a:gd name="T48" fmla="*/ 2147483646 w 666"/>
              <a:gd name="T49" fmla="*/ 2147483646 h 233"/>
              <a:gd name="T50" fmla="*/ 2147483646 w 666"/>
              <a:gd name="T51" fmla="*/ 2147483646 h 233"/>
              <a:gd name="T52" fmla="*/ 2147483646 w 666"/>
              <a:gd name="T53" fmla="*/ 2147483646 h 233"/>
              <a:gd name="T54" fmla="*/ 2147483646 w 666"/>
              <a:gd name="T55" fmla="*/ 2147483646 h 233"/>
              <a:gd name="T56" fmla="*/ 2147483646 w 666"/>
              <a:gd name="T57" fmla="*/ 2147483646 h 233"/>
              <a:gd name="T58" fmla="*/ 2147483646 w 666"/>
              <a:gd name="T59" fmla="*/ 2147483646 h 233"/>
              <a:gd name="T60" fmla="*/ 2147483646 w 666"/>
              <a:gd name="T61" fmla="*/ 2147483646 h 233"/>
              <a:gd name="T62" fmla="*/ 2147483646 w 666"/>
              <a:gd name="T63" fmla="*/ 2147483646 h 233"/>
              <a:gd name="T64" fmla="*/ 2147483646 w 666"/>
              <a:gd name="T65" fmla="*/ 2147483646 h 233"/>
              <a:gd name="T66" fmla="*/ 2147483646 w 666"/>
              <a:gd name="T67" fmla="*/ 2147483646 h 233"/>
              <a:gd name="T68" fmla="*/ 2147483646 w 666"/>
              <a:gd name="T69" fmla="*/ 2147483646 h 233"/>
              <a:gd name="T70" fmla="*/ 2147483646 w 666"/>
              <a:gd name="T71" fmla="*/ 214748364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6"/>
              <a:gd name="T109" fmla="*/ 0 h 233"/>
              <a:gd name="T110" fmla="*/ 666 w 666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4114800" y="4589145"/>
            <a:ext cx="1055688" cy="369888"/>
          </a:xfrm>
          <a:custGeom>
            <a:avLst/>
            <a:gdLst>
              <a:gd name="T0" fmla="*/ 2147483646 w 665"/>
              <a:gd name="T1" fmla="*/ 2147483646 h 233"/>
              <a:gd name="T2" fmla="*/ 2147483646 w 665"/>
              <a:gd name="T3" fmla="*/ 2147483646 h 233"/>
              <a:gd name="T4" fmla="*/ 2147483646 w 665"/>
              <a:gd name="T5" fmla="*/ 2147483646 h 233"/>
              <a:gd name="T6" fmla="*/ 2147483646 w 665"/>
              <a:gd name="T7" fmla="*/ 2147483646 h 233"/>
              <a:gd name="T8" fmla="*/ 2147483646 w 665"/>
              <a:gd name="T9" fmla="*/ 2147483646 h 233"/>
              <a:gd name="T10" fmla="*/ 2147483646 w 665"/>
              <a:gd name="T11" fmla="*/ 2147483646 h 233"/>
              <a:gd name="T12" fmla="*/ 2147483646 w 665"/>
              <a:gd name="T13" fmla="*/ 2147483646 h 233"/>
              <a:gd name="T14" fmla="*/ 2147483646 w 665"/>
              <a:gd name="T15" fmla="*/ 2147483646 h 233"/>
              <a:gd name="T16" fmla="*/ 2147483646 w 665"/>
              <a:gd name="T17" fmla="*/ 2147483646 h 233"/>
              <a:gd name="T18" fmla="*/ 2147483646 w 665"/>
              <a:gd name="T19" fmla="*/ 2147483646 h 233"/>
              <a:gd name="T20" fmla="*/ 2147483646 w 665"/>
              <a:gd name="T21" fmla="*/ 2147483646 h 233"/>
              <a:gd name="T22" fmla="*/ 2147483646 w 665"/>
              <a:gd name="T23" fmla="*/ 2147483646 h 233"/>
              <a:gd name="T24" fmla="*/ 2147483646 w 665"/>
              <a:gd name="T25" fmla="*/ 2147483646 h 233"/>
              <a:gd name="T26" fmla="*/ 2147483646 w 665"/>
              <a:gd name="T27" fmla="*/ 2147483646 h 233"/>
              <a:gd name="T28" fmla="*/ 2147483646 w 665"/>
              <a:gd name="T29" fmla="*/ 2147483646 h 233"/>
              <a:gd name="T30" fmla="*/ 2147483646 w 665"/>
              <a:gd name="T31" fmla="*/ 2147483646 h 233"/>
              <a:gd name="T32" fmla="*/ 2147483646 w 665"/>
              <a:gd name="T33" fmla="*/ 2147483646 h 233"/>
              <a:gd name="T34" fmla="*/ 2147483646 w 665"/>
              <a:gd name="T35" fmla="*/ 2147483646 h 233"/>
              <a:gd name="T36" fmla="*/ 2147483646 w 665"/>
              <a:gd name="T37" fmla="*/ 2147483646 h 233"/>
              <a:gd name="T38" fmla="*/ 2147483646 w 665"/>
              <a:gd name="T39" fmla="*/ 2147483646 h 233"/>
              <a:gd name="T40" fmla="*/ 2147483646 w 665"/>
              <a:gd name="T41" fmla="*/ 2147483646 h 233"/>
              <a:gd name="T42" fmla="*/ 2147483646 w 665"/>
              <a:gd name="T43" fmla="*/ 2147483646 h 233"/>
              <a:gd name="T44" fmla="*/ 2147483646 w 665"/>
              <a:gd name="T45" fmla="*/ 2147483646 h 233"/>
              <a:gd name="T46" fmla="*/ 2147483646 w 665"/>
              <a:gd name="T47" fmla="*/ 2147483646 h 233"/>
              <a:gd name="T48" fmla="*/ 2147483646 w 665"/>
              <a:gd name="T49" fmla="*/ 2147483646 h 233"/>
              <a:gd name="T50" fmla="*/ 2147483646 w 665"/>
              <a:gd name="T51" fmla="*/ 2147483646 h 233"/>
              <a:gd name="T52" fmla="*/ 2147483646 w 665"/>
              <a:gd name="T53" fmla="*/ 0 h 233"/>
              <a:gd name="T54" fmla="*/ 2147483646 w 665"/>
              <a:gd name="T55" fmla="*/ 0 h 233"/>
              <a:gd name="T56" fmla="*/ 2147483646 w 665"/>
              <a:gd name="T57" fmla="*/ 2147483646 h 233"/>
              <a:gd name="T58" fmla="*/ 2147483646 w 665"/>
              <a:gd name="T59" fmla="*/ 2147483646 h 233"/>
              <a:gd name="T60" fmla="*/ 2147483646 w 665"/>
              <a:gd name="T61" fmla="*/ 2147483646 h 233"/>
              <a:gd name="T62" fmla="*/ 2147483646 w 665"/>
              <a:gd name="T63" fmla="*/ 2147483646 h 233"/>
              <a:gd name="T64" fmla="*/ 2147483646 w 665"/>
              <a:gd name="T65" fmla="*/ 2147483646 h 233"/>
              <a:gd name="T66" fmla="*/ 2147483646 w 665"/>
              <a:gd name="T67" fmla="*/ 2147483646 h 233"/>
              <a:gd name="T68" fmla="*/ 2147483646 w 665"/>
              <a:gd name="T69" fmla="*/ 2147483646 h 233"/>
              <a:gd name="T70" fmla="*/ 2147483646 w 665"/>
              <a:gd name="T71" fmla="*/ 2147483646 h 2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3"/>
              <a:gd name="T110" fmla="*/ 665 w 665"/>
              <a:gd name="T111" fmla="*/ 233 h 23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4114800" y="1874520"/>
            <a:ext cx="1055688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2995613" y="2352358"/>
            <a:ext cx="1055687" cy="371475"/>
          </a:xfrm>
          <a:custGeom>
            <a:avLst/>
            <a:gdLst>
              <a:gd name="T0" fmla="*/ 2147483646 w 665"/>
              <a:gd name="T1" fmla="*/ 2147483646 h 234"/>
              <a:gd name="T2" fmla="*/ 2147483646 w 665"/>
              <a:gd name="T3" fmla="*/ 2147483646 h 234"/>
              <a:gd name="T4" fmla="*/ 2147483646 w 665"/>
              <a:gd name="T5" fmla="*/ 2147483646 h 234"/>
              <a:gd name="T6" fmla="*/ 2147483646 w 665"/>
              <a:gd name="T7" fmla="*/ 2147483646 h 234"/>
              <a:gd name="T8" fmla="*/ 2147483646 w 665"/>
              <a:gd name="T9" fmla="*/ 2147483646 h 234"/>
              <a:gd name="T10" fmla="*/ 2147483646 w 665"/>
              <a:gd name="T11" fmla="*/ 2147483646 h 234"/>
              <a:gd name="T12" fmla="*/ 2147483646 w 665"/>
              <a:gd name="T13" fmla="*/ 2147483646 h 234"/>
              <a:gd name="T14" fmla="*/ 2147483646 w 665"/>
              <a:gd name="T15" fmla="*/ 2147483646 h 234"/>
              <a:gd name="T16" fmla="*/ 2147483646 w 665"/>
              <a:gd name="T17" fmla="*/ 2147483646 h 234"/>
              <a:gd name="T18" fmla="*/ 2147483646 w 665"/>
              <a:gd name="T19" fmla="*/ 2147483646 h 234"/>
              <a:gd name="T20" fmla="*/ 2147483646 w 665"/>
              <a:gd name="T21" fmla="*/ 2147483646 h 234"/>
              <a:gd name="T22" fmla="*/ 2147483646 w 665"/>
              <a:gd name="T23" fmla="*/ 2147483646 h 234"/>
              <a:gd name="T24" fmla="*/ 2147483646 w 665"/>
              <a:gd name="T25" fmla="*/ 2147483646 h 234"/>
              <a:gd name="T26" fmla="*/ 2147483646 w 665"/>
              <a:gd name="T27" fmla="*/ 2147483646 h 234"/>
              <a:gd name="T28" fmla="*/ 2147483646 w 665"/>
              <a:gd name="T29" fmla="*/ 2147483646 h 234"/>
              <a:gd name="T30" fmla="*/ 2147483646 w 665"/>
              <a:gd name="T31" fmla="*/ 2147483646 h 234"/>
              <a:gd name="T32" fmla="*/ 2147483646 w 665"/>
              <a:gd name="T33" fmla="*/ 2147483646 h 234"/>
              <a:gd name="T34" fmla="*/ 2147483646 w 665"/>
              <a:gd name="T35" fmla="*/ 2147483646 h 234"/>
              <a:gd name="T36" fmla="*/ 2147483646 w 665"/>
              <a:gd name="T37" fmla="*/ 2147483646 h 234"/>
              <a:gd name="T38" fmla="*/ 2147483646 w 665"/>
              <a:gd name="T39" fmla="*/ 2147483646 h 234"/>
              <a:gd name="T40" fmla="*/ 2147483646 w 665"/>
              <a:gd name="T41" fmla="*/ 2147483646 h 234"/>
              <a:gd name="T42" fmla="*/ 2147483646 w 665"/>
              <a:gd name="T43" fmla="*/ 2147483646 h 234"/>
              <a:gd name="T44" fmla="*/ 2147483646 w 665"/>
              <a:gd name="T45" fmla="*/ 2147483646 h 234"/>
              <a:gd name="T46" fmla="*/ 2147483646 w 665"/>
              <a:gd name="T47" fmla="*/ 2147483646 h 234"/>
              <a:gd name="T48" fmla="*/ 2147483646 w 665"/>
              <a:gd name="T49" fmla="*/ 2147483646 h 234"/>
              <a:gd name="T50" fmla="*/ 2147483646 w 665"/>
              <a:gd name="T51" fmla="*/ 2147483646 h 234"/>
              <a:gd name="T52" fmla="*/ 2147483646 w 665"/>
              <a:gd name="T53" fmla="*/ 2147483646 h 234"/>
              <a:gd name="T54" fmla="*/ 2147483646 w 665"/>
              <a:gd name="T55" fmla="*/ 2147483646 h 234"/>
              <a:gd name="T56" fmla="*/ 2147483646 w 665"/>
              <a:gd name="T57" fmla="*/ 2147483646 h 234"/>
              <a:gd name="T58" fmla="*/ 2147483646 w 665"/>
              <a:gd name="T59" fmla="*/ 2147483646 h 234"/>
              <a:gd name="T60" fmla="*/ 2147483646 w 665"/>
              <a:gd name="T61" fmla="*/ 2147483646 h 234"/>
              <a:gd name="T62" fmla="*/ 2147483646 w 665"/>
              <a:gd name="T63" fmla="*/ 2147483646 h 234"/>
              <a:gd name="T64" fmla="*/ 2147483646 w 665"/>
              <a:gd name="T65" fmla="*/ 2147483646 h 234"/>
              <a:gd name="T66" fmla="*/ 2147483646 w 665"/>
              <a:gd name="T67" fmla="*/ 2147483646 h 234"/>
              <a:gd name="T68" fmla="*/ 2147483646 w 665"/>
              <a:gd name="T69" fmla="*/ 2147483646 h 234"/>
              <a:gd name="T70" fmla="*/ 2147483646 w 665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34"/>
              <a:gd name="T110" fmla="*/ 665 w 665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4062413" y="2809558"/>
            <a:ext cx="1176337" cy="609600"/>
          </a:xfrm>
          <a:custGeom>
            <a:avLst/>
            <a:gdLst>
              <a:gd name="T0" fmla="*/ 0 w 741"/>
              <a:gd name="T1" fmla="*/ 2147483646 h 384"/>
              <a:gd name="T2" fmla="*/ 2147483646 w 741"/>
              <a:gd name="T3" fmla="*/ 0 h 384"/>
              <a:gd name="T4" fmla="*/ 2147483646 w 741"/>
              <a:gd name="T5" fmla="*/ 2147483646 h 384"/>
              <a:gd name="T6" fmla="*/ 2147483646 w 741"/>
              <a:gd name="T7" fmla="*/ 2147483646 h 384"/>
              <a:gd name="T8" fmla="*/ 0 w 741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1"/>
              <a:gd name="T16" fmla="*/ 0 h 384"/>
              <a:gd name="T17" fmla="*/ 741 w 741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2005013" y="2950845"/>
            <a:ext cx="1249362" cy="331788"/>
          </a:xfrm>
          <a:custGeom>
            <a:avLst/>
            <a:gdLst>
              <a:gd name="T0" fmla="*/ 2147483646 w 787"/>
              <a:gd name="T1" fmla="*/ 2147483646 h 209"/>
              <a:gd name="T2" fmla="*/ 2147483646 w 787"/>
              <a:gd name="T3" fmla="*/ 0 h 209"/>
              <a:gd name="T4" fmla="*/ 0 w 787"/>
              <a:gd name="T5" fmla="*/ 0 h 209"/>
              <a:gd name="T6" fmla="*/ 0 w 787"/>
              <a:gd name="T7" fmla="*/ 2147483646 h 209"/>
              <a:gd name="T8" fmla="*/ 2147483646 w 787"/>
              <a:gd name="T9" fmla="*/ 2147483646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7"/>
              <a:gd name="T16" fmla="*/ 0 h 209"/>
              <a:gd name="T17" fmla="*/ 787 w 787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6223000" y="2092008"/>
            <a:ext cx="1058863" cy="371475"/>
          </a:xfrm>
          <a:custGeom>
            <a:avLst/>
            <a:gdLst>
              <a:gd name="T0" fmla="*/ 2147483646 w 667"/>
              <a:gd name="T1" fmla="*/ 2147483646 h 234"/>
              <a:gd name="T2" fmla="*/ 2147483646 w 667"/>
              <a:gd name="T3" fmla="*/ 2147483646 h 234"/>
              <a:gd name="T4" fmla="*/ 2147483646 w 667"/>
              <a:gd name="T5" fmla="*/ 2147483646 h 234"/>
              <a:gd name="T6" fmla="*/ 2147483646 w 667"/>
              <a:gd name="T7" fmla="*/ 2147483646 h 234"/>
              <a:gd name="T8" fmla="*/ 2147483646 w 667"/>
              <a:gd name="T9" fmla="*/ 2147483646 h 234"/>
              <a:gd name="T10" fmla="*/ 2147483646 w 667"/>
              <a:gd name="T11" fmla="*/ 2147483646 h 234"/>
              <a:gd name="T12" fmla="*/ 2147483646 w 667"/>
              <a:gd name="T13" fmla="*/ 2147483646 h 234"/>
              <a:gd name="T14" fmla="*/ 2147483646 w 667"/>
              <a:gd name="T15" fmla="*/ 2147483646 h 234"/>
              <a:gd name="T16" fmla="*/ 2147483646 w 667"/>
              <a:gd name="T17" fmla="*/ 2147483646 h 234"/>
              <a:gd name="T18" fmla="*/ 2147483646 w 667"/>
              <a:gd name="T19" fmla="*/ 2147483646 h 234"/>
              <a:gd name="T20" fmla="*/ 2147483646 w 667"/>
              <a:gd name="T21" fmla="*/ 2147483646 h 234"/>
              <a:gd name="T22" fmla="*/ 2147483646 w 667"/>
              <a:gd name="T23" fmla="*/ 2147483646 h 234"/>
              <a:gd name="T24" fmla="*/ 2147483646 w 667"/>
              <a:gd name="T25" fmla="*/ 2147483646 h 234"/>
              <a:gd name="T26" fmla="*/ 2147483646 w 667"/>
              <a:gd name="T27" fmla="*/ 2147483646 h 234"/>
              <a:gd name="T28" fmla="*/ 2147483646 w 667"/>
              <a:gd name="T29" fmla="*/ 2147483646 h 234"/>
              <a:gd name="T30" fmla="*/ 2147483646 w 667"/>
              <a:gd name="T31" fmla="*/ 2147483646 h 234"/>
              <a:gd name="T32" fmla="*/ 2147483646 w 667"/>
              <a:gd name="T33" fmla="*/ 2147483646 h 234"/>
              <a:gd name="T34" fmla="*/ 2147483646 w 667"/>
              <a:gd name="T35" fmla="*/ 2147483646 h 234"/>
              <a:gd name="T36" fmla="*/ 2147483646 w 667"/>
              <a:gd name="T37" fmla="*/ 2147483646 h 234"/>
              <a:gd name="T38" fmla="*/ 2147483646 w 667"/>
              <a:gd name="T39" fmla="*/ 2147483646 h 234"/>
              <a:gd name="T40" fmla="*/ 2147483646 w 667"/>
              <a:gd name="T41" fmla="*/ 2147483646 h 234"/>
              <a:gd name="T42" fmla="*/ 2147483646 w 667"/>
              <a:gd name="T43" fmla="*/ 2147483646 h 234"/>
              <a:gd name="T44" fmla="*/ 2147483646 w 667"/>
              <a:gd name="T45" fmla="*/ 2147483646 h 234"/>
              <a:gd name="T46" fmla="*/ 2147483646 w 667"/>
              <a:gd name="T47" fmla="*/ 2147483646 h 234"/>
              <a:gd name="T48" fmla="*/ 2147483646 w 667"/>
              <a:gd name="T49" fmla="*/ 2147483646 h 234"/>
              <a:gd name="T50" fmla="*/ 2147483646 w 667"/>
              <a:gd name="T51" fmla="*/ 2147483646 h 234"/>
              <a:gd name="T52" fmla="*/ 2147483646 w 667"/>
              <a:gd name="T53" fmla="*/ 2147483646 h 234"/>
              <a:gd name="T54" fmla="*/ 2147483646 w 667"/>
              <a:gd name="T55" fmla="*/ 2147483646 h 234"/>
              <a:gd name="T56" fmla="*/ 2147483646 w 667"/>
              <a:gd name="T57" fmla="*/ 2147483646 h 234"/>
              <a:gd name="T58" fmla="*/ 2147483646 w 667"/>
              <a:gd name="T59" fmla="*/ 2147483646 h 234"/>
              <a:gd name="T60" fmla="*/ 2147483646 w 667"/>
              <a:gd name="T61" fmla="*/ 2147483646 h 234"/>
              <a:gd name="T62" fmla="*/ 2147483646 w 667"/>
              <a:gd name="T63" fmla="*/ 2147483646 h 234"/>
              <a:gd name="T64" fmla="*/ 2147483646 w 667"/>
              <a:gd name="T65" fmla="*/ 2147483646 h 234"/>
              <a:gd name="T66" fmla="*/ 2147483646 w 667"/>
              <a:gd name="T67" fmla="*/ 2147483646 h 234"/>
              <a:gd name="T68" fmla="*/ 2147483646 w 667"/>
              <a:gd name="T69" fmla="*/ 2147483646 h 234"/>
              <a:gd name="T70" fmla="*/ 2147483646 w 667"/>
              <a:gd name="T71" fmla="*/ 2147483646 h 2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7"/>
              <a:gd name="T109" fmla="*/ 0 h 234"/>
              <a:gd name="T110" fmla="*/ 667 w 667"/>
              <a:gd name="T111" fmla="*/ 234 h 23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308350" y="2347595"/>
            <a:ext cx="428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lot</a:t>
            </a:r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6223000" y="2960370"/>
            <a:ext cx="1474788" cy="361950"/>
          </a:xfrm>
          <a:custGeom>
            <a:avLst/>
            <a:gdLst>
              <a:gd name="T0" fmla="*/ 2147483646 w 929"/>
              <a:gd name="T1" fmla="*/ 2147483646 h 228"/>
              <a:gd name="T2" fmla="*/ 2147483646 w 929"/>
              <a:gd name="T3" fmla="*/ 0 h 228"/>
              <a:gd name="T4" fmla="*/ 0 w 929"/>
              <a:gd name="T5" fmla="*/ 0 h 228"/>
              <a:gd name="T6" fmla="*/ 0 w 929"/>
              <a:gd name="T7" fmla="*/ 2147483646 h 228"/>
              <a:gd name="T8" fmla="*/ 2147483646 w 929"/>
              <a:gd name="T9" fmla="*/ 2147483646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9"/>
              <a:gd name="T16" fmla="*/ 0 h 228"/>
              <a:gd name="T17" fmla="*/ 929 w 9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>
            <a:off x="4062413" y="3622358"/>
            <a:ext cx="1404937" cy="609600"/>
          </a:xfrm>
          <a:custGeom>
            <a:avLst/>
            <a:gdLst>
              <a:gd name="T0" fmla="*/ 0 w 885"/>
              <a:gd name="T1" fmla="*/ 2147483646 h 384"/>
              <a:gd name="T2" fmla="*/ 2147483646 w 885"/>
              <a:gd name="T3" fmla="*/ 0 h 384"/>
              <a:gd name="T4" fmla="*/ 2147483646 w 885"/>
              <a:gd name="T5" fmla="*/ 2147483646 h 384"/>
              <a:gd name="T6" fmla="*/ 2147483646 w 885"/>
              <a:gd name="T7" fmla="*/ 2147483646 h 384"/>
              <a:gd name="T8" fmla="*/ 0 w 885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"/>
              <a:gd name="T16" fmla="*/ 0 h 384"/>
              <a:gd name="T17" fmla="*/ 885 w 885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238375" y="205390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6419850" y="206343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dname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7435850" y="234600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5561013" y="234600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did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360863" y="1868170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since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238375" y="2053908"/>
            <a:ext cx="711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6419850" y="2063433"/>
            <a:ext cx="83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dname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7435850" y="2346008"/>
            <a:ext cx="858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budget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5561013" y="2346008"/>
            <a:ext cx="485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u="sng">
                <a:solidFill>
                  <a:srgbClr val="000000"/>
                </a:solidFill>
              </a:rPr>
              <a:t>did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60863" y="1868170"/>
            <a:ext cx="700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since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4100513" y="2960370"/>
            <a:ext cx="1050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Manages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4362450" y="4581208"/>
            <a:ext cx="7000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since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275388" y="2942908"/>
            <a:ext cx="142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Departments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081213" y="2944495"/>
            <a:ext cx="125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00"/>
                </a:solidFill>
              </a:rPr>
              <a:t>Employees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316038" y="2336483"/>
            <a:ext cx="5318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u="sng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270375" y="3746183"/>
            <a:ext cx="1095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00"/>
                </a:solidFill>
              </a:rPr>
              <a:t>Works_In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1581150" y="2746058"/>
            <a:ext cx="646113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2524125" y="246507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2835275" y="2746058"/>
            <a:ext cx="668338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4640263" y="2203133"/>
            <a:ext cx="0" cy="595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789613" y="2746058"/>
            <a:ext cx="838200" cy="2079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6754813" y="2465070"/>
            <a:ext cx="0" cy="488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H="1">
            <a:off x="7210425" y="2746058"/>
            <a:ext cx="547688" cy="227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 flipH="1">
            <a:off x="4633913" y="4228783"/>
            <a:ext cx="13335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5248275" y="3120708"/>
            <a:ext cx="9207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H="1">
            <a:off x="3271838" y="3120708"/>
            <a:ext cx="7667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 flipH="1" flipV="1">
            <a:off x="3262312" y="3152456"/>
            <a:ext cx="787400" cy="787401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 flipV="1">
            <a:off x="5467350" y="3315970"/>
            <a:ext cx="1066800" cy="65087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365750" y="2809558"/>
            <a:ext cx="42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20780" y="34763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28056" y="3658116"/>
            <a:ext cx="3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94260" y="2821186"/>
            <a:ext cx="32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50" name="Picture 8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025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BE0C97-DA67-41BA-81FD-D4D7470C043B}" type="slidenum">
              <a:rPr lang="en-US">
                <a:solidFill>
                  <a:schemeClr val="bg1"/>
                </a:solidFill>
              </a:rPr>
              <a:pPr/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5113" y="239713"/>
            <a:ext cx="8574087" cy="512762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smtClean="0"/>
              <a:t>Attributes of a Relationship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63550" y="3587750"/>
            <a:ext cx="19685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254750" y="3587750"/>
            <a:ext cx="19685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3505200" y="1257300"/>
            <a:ext cx="19685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3435350" y="3511550"/>
            <a:ext cx="2279650" cy="13589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>
            <a:off x="4572000" y="240030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2444750" y="41910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715000" y="4191000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817563" y="3941763"/>
            <a:ext cx="1079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Doctor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3865563" y="1541463"/>
            <a:ext cx="14033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Medicine</a:t>
            </a:r>
          </a:p>
        </p:txBody>
      </p:sp>
      <p:sp>
        <p:nvSpPr>
          <p:cNvPr id="49165" name="Rectangle 12"/>
          <p:cNvSpPr>
            <a:spLocks noChangeArrowheads="1"/>
          </p:cNvSpPr>
          <p:nvPr/>
        </p:nvSpPr>
        <p:spPr bwMode="auto">
          <a:xfrm>
            <a:off x="6456363" y="3941763"/>
            <a:ext cx="1130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Patient</a:t>
            </a:r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3733800" y="3962400"/>
            <a:ext cx="17922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Prescription</a:t>
            </a:r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2514600" y="3200400"/>
            <a:ext cx="16764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2895600" y="3352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sz="1800" b="0">
                <a:solidFill>
                  <a:srgbClr val="CC0066"/>
                </a:solidFill>
              </a:rPr>
              <a:t>dosage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3448050" y="3810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4953000" y="2438400"/>
            <a:ext cx="2362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5105400" y="2819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sz="1800" b="0">
                <a:solidFill>
                  <a:srgbClr val="CC0066"/>
                </a:solidFill>
              </a:rPr>
              <a:t>Number of days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51816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68775" y="5232875"/>
            <a:ext cx="8153400" cy="1021556"/>
          </a:xfrm>
          <a:prstGeom prst="roundRect">
            <a:avLst/>
          </a:prstGeom>
          <a:ln w="38100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1800" b="0" dirty="0">
                <a:latin typeface="+mn-lt"/>
              </a:rPr>
              <a:t>These attributes best describe the relationship prescription rather than any individual entity Doctor, Patient or Medicine</a:t>
            </a:r>
            <a:r>
              <a:rPr lang="en-US" sz="1800" b="0" dirty="0" smtClean="0">
                <a:latin typeface="+mn-lt"/>
              </a:rPr>
              <a:t>. Such relationships are also known as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associative entity</a:t>
            </a:r>
            <a:r>
              <a:rPr lang="en-US" sz="1800" b="0" dirty="0" smtClean="0">
                <a:latin typeface="+mn-lt"/>
              </a:rPr>
              <a:t>.</a:t>
            </a:r>
            <a:endParaRPr lang="en-US" sz="1800" b="0" dirty="0">
              <a:latin typeface="+mn-lt"/>
            </a:endParaRPr>
          </a:p>
        </p:txBody>
      </p:sp>
      <p:pic>
        <p:nvPicPr>
          <p:cNvPr id="22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11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95650" y="569135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1A9BC3-5E51-41FD-9023-34E8936F9297}" type="slidenum">
              <a:rPr lang="en-US">
                <a:solidFill>
                  <a:schemeClr val="bg1"/>
                </a:solidFill>
              </a:rPr>
              <a:pPr/>
              <a:t>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39713"/>
            <a:ext cx="8574088" cy="512762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dirty="0" smtClean="0"/>
              <a:t>Weak entity</a:t>
            </a:r>
          </a:p>
        </p:txBody>
      </p:sp>
      <p:sp>
        <p:nvSpPr>
          <p:cNvPr id="50180" name="Line 3"/>
          <p:cNvSpPr>
            <a:spLocks noChangeShapeType="1"/>
          </p:cNvSpPr>
          <p:nvPr/>
        </p:nvSpPr>
        <p:spPr bwMode="auto">
          <a:xfrm flipV="1">
            <a:off x="2838800" y="25880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5277200" y="2571425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5277200" y="2647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3372200" y="2001999"/>
            <a:ext cx="1981200" cy="120671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781400" y="2078200"/>
            <a:ext cx="2044700" cy="9476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5886800" y="2061575"/>
            <a:ext cx="2044700" cy="921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86" name="AutoShape 9"/>
          <p:cNvSpPr>
            <a:spLocks noChangeArrowheads="1"/>
          </p:cNvSpPr>
          <p:nvPr/>
        </p:nvSpPr>
        <p:spPr bwMode="auto">
          <a:xfrm>
            <a:off x="3524600" y="2078200"/>
            <a:ext cx="1663700" cy="101413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933800" y="935200"/>
            <a:ext cx="18161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88" name="Oval 11"/>
          <p:cNvSpPr>
            <a:spLocks noChangeArrowheads="1"/>
          </p:cNvSpPr>
          <p:nvPr/>
        </p:nvSpPr>
        <p:spPr bwMode="auto">
          <a:xfrm>
            <a:off x="4820000" y="935200"/>
            <a:ext cx="18161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>
            <a:off x="1841850" y="154480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>
            <a:off x="6115400" y="1468600"/>
            <a:ext cx="67945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1000475" y="2299210"/>
            <a:ext cx="15382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Employee</a:t>
            </a:r>
          </a:p>
        </p:txBody>
      </p:sp>
      <p:sp>
        <p:nvSpPr>
          <p:cNvPr id="50192" name="Rectangle 15"/>
          <p:cNvSpPr>
            <a:spLocks noChangeArrowheads="1"/>
          </p:cNvSpPr>
          <p:nvPr/>
        </p:nvSpPr>
        <p:spPr bwMode="auto">
          <a:xfrm>
            <a:off x="1489425" y="984413"/>
            <a:ext cx="5540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u="sng" dirty="0"/>
              <a:t>E#</a:t>
            </a:r>
          </a:p>
        </p:txBody>
      </p:sp>
      <p:sp>
        <p:nvSpPr>
          <p:cNvPr id="50193" name="Rectangle 16"/>
          <p:cNvSpPr>
            <a:spLocks noChangeArrowheads="1"/>
          </p:cNvSpPr>
          <p:nvPr/>
        </p:nvSpPr>
        <p:spPr bwMode="auto">
          <a:xfrm>
            <a:off x="4019900" y="2356013"/>
            <a:ext cx="6731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has</a:t>
            </a:r>
          </a:p>
        </p:txBody>
      </p:sp>
      <p:sp>
        <p:nvSpPr>
          <p:cNvPr id="50194" name="Rectangle 17"/>
          <p:cNvSpPr>
            <a:spLocks noChangeArrowheads="1"/>
          </p:cNvSpPr>
          <p:nvPr/>
        </p:nvSpPr>
        <p:spPr bwMode="auto">
          <a:xfrm>
            <a:off x="5963000" y="2137775"/>
            <a:ext cx="1892300" cy="7550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195" name="Rectangle 18"/>
          <p:cNvSpPr>
            <a:spLocks noChangeArrowheads="1"/>
          </p:cNvSpPr>
          <p:nvPr/>
        </p:nvSpPr>
        <p:spPr bwMode="auto">
          <a:xfrm>
            <a:off x="6115400" y="2306800"/>
            <a:ext cx="16240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dependant</a:t>
            </a:r>
          </a:p>
        </p:txBody>
      </p:sp>
      <p:sp>
        <p:nvSpPr>
          <p:cNvPr id="50197" name="Rectangle 20"/>
          <p:cNvSpPr>
            <a:spLocks noChangeArrowheads="1"/>
          </p:cNvSpPr>
          <p:nvPr/>
        </p:nvSpPr>
        <p:spPr bwMode="auto">
          <a:xfrm>
            <a:off x="2915000" y="2130850"/>
            <a:ext cx="350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1</a:t>
            </a:r>
          </a:p>
        </p:txBody>
      </p:sp>
      <p:sp>
        <p:nvSpPr>
          <p:cNvPr id="50198" name="Rectangle 21"/>
          <p:cNvSpPr>
            <a:spLocks noChangeArrowheads="1"/>
          </p:cNvSpPr>
          <p:nvPr/>
        </p:nvSpPr>
        <p:spPr bwMode="auto">
          <a:xfrm>
            <a:off x="5429600" y="2130850"/>
            <a:ext cx="401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N</a:t>
            </a:r>
          </a:p>
        </p:txBody>
      </p:sp>
      <p:sp>
        <p:nvSpPr>
          <p:cNvPr id="50199" name="Oval 22"/>
          <p:cNvSpPr>
            <a:spLocks noChangeArrowheads="1"/>
          </p:cNvSpPr>
          <p:nvPr/>
        </p:nvSpPr>
        <p:spPr bwMode="auto">
          <a:xfrm>
            <a:off x="7029800" y="782800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0200" name="Text Box 23"/>
          <p:cNvSpPr txBox="1">
            <a:spLocks noChangeArrowheads="1"/>
          </p:cNvSpPr>
          <p:nvPr/>
        </p:nvSpPr>
        <p:spPr bwMode="auto">
          <a:xfrm>
            <a:off x="5146968" y="1011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sz="1800" b="0" dirty="0"/>
              <a:t>name</a:t>
            </a:r>
          </a:p>
        </p:txBody>
      </p:sp>
      <p:sp>
        <p:nvSpPr>
          <p:cNvPr id="50201" name="Line 24"/>
          <p:cNvSpPr>
            <a:spLocks noChangeShapeType="1"/>
          </p:cNvSpPr>
          <p:nvPr/>
        </p:nvSpPr>
        <p:spPr bwMode="auto">
          <a:xfrm flipH="1">
            <a:off x="7334600" y="146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Text Box 25"/>
          <p:cNvSpPr txBox="1">
            <a:spLocks noChangeArrowheads="1"/>
          </p:cNvSpPr>
          <p:nvPr/>
        </p:nvSpPr>
        <p:spPr bwMode="auto">
          <a:xfrm>
            <a:off x="232755" y="3391552"/>
            <a:ext cx="8695113" cy="3166824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0" indent="-266700" algn="just" eaLnBrk="1" hangingPunct="1">
              <a:buClrTx/>
              <a:buSzTx/>
              <a:buFont typeface="Wingdings" pitchFamily="2" charset="2"/>
              <a:buChar char="§"/>
            </a:pPr>
            <a:r>
              <a:rPr lang="en-US" sz="2000" b="0" dirty="0" smtClean="0">
                <a:latin typeface="+mn-lt"/>
              </a:rPr>
              <a:t>The weak </a:t>
            </a:r>
            <a:r>
              <a:rPr lang="en-US" sz="2000" b="0" dirty="0">
                <a:latin typeface="+mn-lt"/>
              </a:rPr>
              <a:t>entity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dependant</a:t>
            </a:r>
            <a:r>
              <a:rPr lang="en-US" sz="2000" b="0" dirty="0" smtClean="0">
                <a:latin typeface="+mn-lt"/>
              </a:rPr>
              <a:t> is </a:t>
            </a:r>
            <a:r>
              <a:rPr lang="en-US" sz="2000" b="0" dirty="0">
                <a:latin typeface="+mn-lt"/>
              </a:rPr>
              <a:t>represented by a </a:t>
            </a:r>
            <a:r>
              <a:rPr lang="en-US" sz="2000" b="0" dirty="0">
                <a:solidFill>
                  <a:srgbClr val="0070C0"/>
                </a:solidFill>
                <a:latin typeface="+mn-lt"/>
              </a:rPr>
              <a:t>double lined </a:t>
            </a:r>
            <a:r>
              <a:rPr lang="en-US" sz="2000" b="0" dirty="0" smtClean="0">
                <a:solidFill>
                  <a:srgbClr val="0070C0"/>
                </a:solidFill>
                <a:latin typeface="+mn-lt"/>
              </a:rPr>
              <a:t>rectangle</a:t>
            </a:r>
            <a:r>
              <a:rPr lang="en-US" sz="2000" b="0" dirty="0" smtClean="0">
                <a:latin typeface="+mn-lt"/>
              </a:rPr>
              <a:t>.</a:t>
            </a:r>
          </a:p>
          <a:p>
            <a:pPr marL="266700" indent="-266700" algn="just" eaLnBrk="1" hangingPunct="1">
              <a:buClrTx/>
              <a:buSzTx/>
              <a:buFont typeface="Wingdings" pitchFamily="2" charset="2"/>
              <a:buChar char="§"/>
            </a:pPr>
            <a:r>
              <a:rPr lang="en-US" sz="2000" b="0" dirty="0" smtClean="0">
                <a:latin typeface="+mn-lt"/>
              </a:rPr>
              <a:t>The weak entity depends for its existence on the </a:t>
            </a:r>
            <a:r>
              <a:rPr lang="en-US" sz="2000" dirty="0" smtClean="0">
                <a:latin typeface="+mn-lt"/>
              </a:rPr>
              <a:t>owner/ strong/ identifying entity</a:t>
            </a:r>
            <a:r>
              <a:rPr lang="en-US" sz="2000" b="0" dirty="0" smtClean="0">
                <a:latin typeface="+mn-lt"/>
              </a:rPr>
              <a:t> set ‘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Employee</a:t>
            </a:r>
            <a:r>
              <a:rPr lang="en-US" sz="2000" b="0" dirty="0" smtClean="0">
                <a:latin typeface="+mn-lt"/>
              </a:rPr>
              <a:t>’</a:t>
            </a:r>
          </a:p>
          <a:p>
            <a:pPr marL="266700" indent="-266700" algn="just" eaLnBrk="1" hangingPunct="1">
              <a:buClrTx/>
              <a:buSzTx/>
              <a:buFont typeface="Wingdings" pitchFamily="2" charset="2"/>
              <a:buChar char="§"/>
            </a:pPr>
            <a:r>
              <a:rPr lang="en-US" sz="2000" b="0" dirty="0" smtClean="0">
                <a:latin typeface="+mn-lt"/>
              </a:rPr>
              <a:t>The relationship which connects weak entity set with owner entity set is called </a:t>
            </a:r>
            <a:r>
              <a:rPr lang="en-US" sz="2000" dirty="0" smtClean="0">
                <a:latin typeface="+mn-lt"/>
              </a:rPr>
              <a:t>identifying relationship </a:t>
            </a:r>
            <a:r>
              <a:rPr lang="en-US" sz="2000" b="0" dirty="0" smtClean="0">
                <a:latin typeface="+mn-lt"/>
              </a:rPr>
              <a:t>and is shown by </a:t>
            </a:r>
            <a:r>
              <a:rPr lang="en-US" sz="2000" b="0" dirty="0">
                <a:latin typeface="+mn-lt"/>
              </a:rPr>
              <a:t>a </a:t>
            </a:r>
            <a:r>
              <a:rPr lang="en-US" sz="2000" b="0" dirty="0">
                <a:solidFill>
                  <a:srgbClr val="0070C0"/>
                </a:solidFill>
                <a:latin typeface="+mn-lt"/>
              </a:rPr>
              <a:t>double lined </a:t>
            </a:r>
            <a:r>
              <a:rPr lang="en-US" sz="2000" b="0" dirty="0" smtClean="0">
                <a:solidFill>
                  <a:srgbClr val="0070C0"/>
                </a:solidFill>
                <a:latin typeface="+mn-lt"/>
              </a:rPr>
              <a:t>diamond</a:t>
            </a:r>
            <a:r>
              <a:rPr lang="en-US" sz="2000" b="0" dirty="0" smtClean="0">
                <a:latin typeface="+mn-lt"/>
              </a:rPr>
              <a:t>.</a:t>
            </a:r>
          </a:p>
          <a:p>
            <a:pPr marL="266700" indent="-266700" algn="just" eaLnBrk="1" hangingPunct="1">
              <a:buClrTx/>
              <a:buSzTx/>
              <a:buFont typeface="Wingdings" pitchFamily="2" charset="2"/>
              <a:buChar char="§"/>
            </a:pPr>
            <a:r>
              <a:rPr lang="en-US" sz="2000" b="0" dirty="0" smtClean="0">
                <a:latin typeface="+mn-lt"/>
              </a:rPr>
              <a:t>Primary key of dependant :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{E#, name}</a:t>
            </a:r>
          </a:p>
          <a:p>
            <a:pPr marL="266700" indent="-266700" algn="just" eaLnBrk="1" hangingPunct="1">
              <a:buClrTx/>
              <a:buSzTx/>
              <a:buFont typeface="Wingdings" pitchFamily="2" charset="2"/>
              <a:buChar char="§"/>
            </a:pPr>
            <a:r>
              <a:rPr lang="en-US" sz="2000" b="0" dirty="0" smtClean="0">
                <a:latin typeface="+mn-lt"/>
              </a:rPr>
              <a:t>The attribute of weak entity, when combined with primary key of its owner entity set, will give the primary key of weak entity set. This attribute (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sz="2000" b="0" dirty="0" smtClean="0">
                <a:latin typeface="+mn-lt"/>
              </a:rPr>
              <a:t>) is called </a:t>
            </a:r>
            <a:r>
              <a:rPr lang="en-US" sz="2000" dirty="0" smtClean="0">
                <a:latin typeface="+mn-lt"/>
              </a:rPr>
              <a:t>partial key/discriminator</a:t>
            </a:r>
            <a:r>
              <a:rPr lang="en-US" sz="2000" b="0" dirty="0" smtClean="0">
                <a:latin typeface="+mn-lt"/>
              </a:rPr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087393" y="1363306"/>
            <a:ext cx="814647" cy="166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31829" y="947666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</a:t>
            </a:r>
            <a:endParaRPr lang="en-IN" dirty="0"/>
          </a:p>
        </p:txBody>
      </p:sp>
      <p:pic>
        <p:nvPicPr>
          <p:cNvPr id="29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031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20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80" grpId="0" animBg="1"/>
      <p:bldP spid="50181" grpId="0" animBg="1"/>
      <p:bldP spid="50182" grpId="0" animBg="1"/>
      <p:bldP spid="50183" grpId="0" animBg="1"/>
      <p:bldP spid="50184" grpId="0" animBg="1"/>
      <p:bldP spid="50185" grpId="0" animBg="1"/>
      <p:bldP spid="50186" grpId="0" animBg="1"/>
      <p:bldP spid="50187" grpId="0" animBg="1"/>
      <p:bldP spid="50188" grpId="0" animBg="1"/>
      <p:bldP spid="50189" grpId="0" animBg="1"/>
      <p:bldP spid="50190" grpId="0" animBg="1"/>
      <p:bldP spid="50191" grpId="0"/>
      <p:bldP spid="50192" grpId="0"/>
      <p:bldP spid="50193" grpId="0"/>
      <p:bldP spid="50194" grpId="0" animBg="1"/>
      <p:bldP spid="50195" grpId="0"/>
      <p:bldP spid="50197" grpId="0"/>
      <p:bldP spid="50198" grpId="0"/>
      <p:bldP spid="50199" grpId="0" animBg="1"/>
      <p:bldP spid="50200" grpId="0"/>
      <p:bldP spid="50201" grpId="0" animBg="1"/>
      <p:bldP spid="50202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6047" y="2565737"/>
            <a:ext cx="348095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 You</a:t>
            </a:r>
            <a:endParaRPr lang="en-US" sz="6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2B977-DF10-4B12-8DC4-498B5D9D7604}" type="slidenum">
              <a:rPr lang="en-US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0"/>
            <a:ext cx="7886700" cy="1325563"/>
          </a:xfrm>
        </p:spPr>
        <p:txBody>
          <a:bodyPr lIns="0"/>
          <a:lstStyle/>
          <a:p>
            <a:pPr eaLnBrk="1" hangingPunct="1"/>
            <a:r>
              <a:rPr lang="en-US" dirty="0" smtClean="0"/>
              <a:t>ER Modeling -Notations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259263" y="3398838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399365" name="Picture 5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78" name="Group 34"/>
          <p:cNvGraphicFramePr>
            <a:graphicFrameLocks noGrp="1"/>
          </p:cNvGraphicFramePr>
          <p:nvPr/>
        </p:nvGraphicFramePr>
        <p:xfrm>
          <a:off x="3350025" y="1219201"/>
          <a:ext cx="5029200" cy="925484"/>
        </p:xfrm>
        <a:graphic>
          <a:graphicData uri="http://schemas.openxmlformats.org/drawingml/2006/table">
            <a:tbl>
              <a:tblPr/>
              <a:tblGrid>
                <a:gridCol w="209550"/>
                <a:gridCol w="4819650"/>
              </a:tblGrid>
              <a:tr h="9254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An Entity is an object or concept about which business user wants to store information.</a:t>
                      </a:r>
                    </a:p>
                  </a:txBody>
                  <a:tcPr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4251325" y="353536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399374" name="Picture 14"/>
          <p:cNvPicPr>
            <a:picLocks noChangeAspect="1" noChangeArrowheads="1"/>
          </p:cNvPicPr>
          <p:nvPr/>
        </p:nvPicPr>
        <p:blipFill>
          <a:blip r:embed="rId4" cstate="print">
            <a:lum contras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133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3426225" y="2133600"/>
          <a:ext cx="4974115" cy="1189038"/>
        </p:xfrm>
        <a:graphic>
          <a:graphicData uri="http://schemas.openxmlformats.org/drawingml/2006/table">
            <a:tbl>
              <a:tblPr/>
              <a:tblGrid>
                <a:gridCol w="208270"/>
                <a:gridCol w="4765845"/>
              </a:tblGrid>
              <a:tr h="11890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A weak Entity is dependent on another Entity to exist.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0" name="Rectangle 22"/>
          <p:cNvSpPr>
            <a:spLocks noChangeArrowheads="1"/>
          </p:cNvSpPr>
          <p:nvPr/>
        </p:nvSpPr>
        <p:spPr bwMode="auto">
          <a:xfrm>
            <a:off x="4259263" y="3398838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399383" name="Picture 23"/>
          <p:cNvPicPr>
            <a:picLocks noChangeAspect="1" noChangeArrowheads="1"/>
          </p:cNvPicPr>
          <p:nvPr/>
        </p:nvPicPr>
        <p:blipFill>
          <a:blip r:embed="rId5" cstate="print">
            <a:lum bright="-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2057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75" name="Group 31"/>
          <p:cNvGraphicFramePr>
            <a:graphicFrameLocks noGrp="1"/>
          </p:cNvGraphicFramePr>
          <p:nvPr/>
        </p:nvGraphicFramePr>
        <p:xfrm>
          <a:off x="3200400" y="3429000"/>
          <a:ext cx="5411585" cy="793865"/>
        </p:xfrm>
        <a:graphic>
          <a:graphicData uri="http://schemas.openxmlformats.org/drawingml/2006/table">
            <a:tbl>
              <a:tblPr/>
              <a:tblGrid>
                <a:gridCol w="321000"/>
                <a:gridCol w="5090585"/>
              </a:tblGrid>
              <a:tr h="793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Attributes are the properties or characteristics of an Entity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5" name="Rectangle 31"/>
          <p:cNvSpPr>
            <a:spLocks noChangeArrowheads="1"/>
          </p:cNvSpPr>
          <p:nvPr/>
        </p:nvSpPr>
        <p:spPr bwMode="auto">
          <a:xfrm>
            <a:off x="4259263" y="3521075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399392" name="Picture 32"/>
          <p:cNvPicPr>
            <a:picLocks noChangeAspect="1" noChangeArrowheads="1"/>
          </p:cNvPicPr>
          <p:nvPr/>
        </p:nvPicPr>
        <p:blipFill>
          <a:blip r:embed="rId6" cstate="print">
            <a:lum bright="-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213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76" name="Group 32"/>
          <p:cNvGraphicFramePr>
            <a:graphicFrameLocks noGrp="1"/>
          </p:cNvGraphicFramePr>
          <p:nvPr/>
        </p:nvGraphicFramePr>
        <p:xfrm>
          <a:off x="3276600" y="4191000"/>
          <a:ext cx="5169131" cy="639996"/>
        </p:xfrm>
        <a:graphic>
          <a:graphicData uri="http://schemas.openxmlformats.org/drawingml/2006/table">
            <a:tbl>
              <a:tblPr/>
              <a:tblGrid>
                <a:gridCol w="291055"/>
                <a:gridCol w="4878076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A key attribute is the unique, distinguishing characteristic of the Entity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0" name="Rectangle 40"/>
          <p:cNvSpPr>
            <a:spLocks noChangeArrowheads="1"/>
          </p:cNvSpPr>
          <p:nvPr/>
        </p:nvSpPr>
        <p:spPr bwMode="auto">
          <a:xfrm>
            <a:off x="4175125" y="3444875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399401" name="Picture 41"/>
          <p:cNvPicPr>
            <a:picLocks noChangeAspect="1" noChangeArrowheads="1"/>
          </p:cNvPicPr>
          <p:nvPr/>
        </p:nvPicPr>
        <p:blipFill>
          <a:blip r:embed="rId7" cstate="print">
            <a:lum bright="-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2133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77" name="Group 33"/>
          <p:cNvGraphicFramePr>
            <a:graphicFrameLocks noGrp="1"/>
          </p:cNvGraphicFramePr>
          <p:nvPr/>
        </p:nvGraphicFramePr>
        <p:xfrm>
          <a:off x="3429000" y="5181600"/>
          <a:ext cx="5345113" cy="914400"/>
        </p:xfrm>
        <a:graphic>
          <a:graphicData uri="http://schemas.openxmlformats.org/drawingml/2006/table">
            <a:tbl>
              <a:tblPr/>
              <a:tblGrid>
                <a:gridCol w="208270"/>
                <a:gridCol w="5136843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A multi-valued attribute can have more than one value. For example, an employee Entity can have multiple skill values.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" name="Picture 8" descr="C:\Users\User\Desktop\NAAC\gla-full.png"/>
          <p:cNvPicPr>
            <a:picLocks noChangeAspect="1" noChangeArrowheads="1"/>
          </p:cNvPicPr>
          <p:nvPr/>
        </p:nvPicPr>
        <p:blipFill>
          <a:blip r:embed="rId8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890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9A9602-12AC-4078-BDA2-3B3CF4E67A48}" type="slidenum">
              <a:rPr lang="en-US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0"/>
          <a:lstStyle/>
          <a:p>
            <a:pPr eaLnBrk="1" hangingPunct="1"/>
            <a:r>
              <a:rPr lang="en-US" smtClean="0"/>
              <a:t>ER Modeling -Notations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479925" y="294481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401413" name="Picture 5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1905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87" name="Group 19"/>
          <p:cNvGraphicFramePr>
            <a:graphicFrameLocks noGrp="1"/>
          </p:cNvGraphicFramePr>
          <p:nvPr/>
        </p:nvGraphicFramePr>
        <p:xfrm>
          <a:off x="2514600" y="1447800"/>
          <a:ext cx="5558945" cy="762000"/>
        </p:xfrm>
        <a:graphic>
          <a:graphicData uri="http://schemas.openxmlformats.org/drawingml/2006/table">
            <a:tbl>
              <a:tblPr/>
              <a:tblGrid>
                <a:gridCol w="208270"/>
                <a:gridCol w="5350675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A derived attribute is based on another attribute.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9" name="Rectangle 13"/>
          <p:cNvSpPr>
            <a:spLocks noChangeArrowheads="1"/>
          </p:cNvSpPr>
          <p:nvPr/>
        </p:nvSpPr>
        <p:spPr bwMode="auto">
          <a:xfrm>
            <a:off x="4479925" y="271145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401422" name="Picture 14"/>
          <p:cNvPicPr>
            <a:picLocks noChangeAspect="1" noChangeArrowheads="1"/>
          </p:cNvPicPr>
          <p:nvPr/>
        </p:nvPicPr>
        <p:blipFill>
          <a:blip r:embed="rId4" cstate="print">
            <a:lum bright="-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1447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88" name="Group 20"/>
          <p:cNvGraphicFramePr>
            <a:graphicFrameLocks noGrp="1"/>
          </p:cNvGraphicFramePr>
          <p:nvPr/>
        </p:nvGraphicFramePr>
        <p:xfrm>
          <a:off x="2438400" y="3048000"/>
          <a:ext cx="5525193" cy="1463675"/>
        </p:xfrm>
        <a:graphic>
          <a:graphicData uri="http://schemas.openxmlformats.org/drawingml/2006/table">
            <a:tbl>
              <a:tblPr/>
              <a:tblGrid>
                <a:gridCol w="235972"/>
                <a:gridCol w="5289221"/>
              </a:tblGrid>
              <a:tr h="146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Relationships illustrate how two entities share information in the database structure.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4" name="Rectangle 22"/>
          <p:cNvSpPr>
            <a:spLocks noChangeArrowheads="1"/>
          </p:cNvSpPr>
          <p:nvPr/>
        </p:nvSpPr>
        <p:spPr bwMode="auto">
          <a:xfrm>
            <a:off x="4479925" y="263525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401431" name="Picture 23"/>
          <p:cNvPicPr>
            <a:picLocks noChangeAspect="1" noChangeArrowheads="1"/>
          </p:cNvPicPr>
          <p:nvPr/>
        </p:nvPicPr>
        <p:blipFill>
          <a:blip r:embed="rId5" cstate="print">
            <a:lum bright="-18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175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2743200" y="5029200"/>
          <a:ext cx="5453149" cy="639996"/>
        </p:xfrm>
        <a:graphic>
          <a:graphicData uri="http://schemas.openxmlformats.org/drawingml/2006/table">
            <a:tbl>
              <a:tblPr/>
              <a:tblGrid>
                <a:gridCol w="215256"/>
                <a:gridCol w="5237893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24542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To connect a weak Entity with others, you should use a weak relationship notation.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Picture 8" descr="C:\Users\User\Desktop\NAAC\gla-full.png"/>
          <p:cNvPicPr>
            <a:picLocks noChangeAspect="1" noChangeArrowheads="1"/>
          </p:cNvPicPr>
          <p:nvPr/>
        </p:nvPicPr>
        <p:blipFill>
          <a:blip r:embed="rId6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ECE8A7-C5A1-41C3-B57F-7F83AE439943}" type="slidenum">
              <a:rPr lang="en-US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574088" cy="512763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smtClean="0"/>
              <a:t>Composite attribute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074988" y="4279900"/>
            <a:ext cx="22733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581400" y="4710113"/>
            <a:ext cx="15382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>
                <a:solidFill>
                  <a:srgbClr val="0000FF"/>
                </a:solidFill>
              </a:rPr>
              <a:t>Employee</a:t>
            </a:r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1093788" y="31369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636588" y="44323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6122988" y="4356100"/>
            <a:ext cx="2279650" cy="908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17" name="Oval 8"/>
          <p:cNvSpPr>
            <a:spLocks noChangeArrowheads="1"/>
          </p:cNvSpPr>
          <p:nvPr/>
        </p:nvSpPr>
        <p:spPr bwMode="auto">
          <a:xfrm>
            <a:off x="3227388" y="26797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5589588" y="3136900"/>
            <a:ext cx="1816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2465388" y="4730750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2693988" y="3746500"/>
            <a:ext cx="6731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4135438" y="33655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 flipH="1">
            <a:off x="4891088" y="3670300"/>
            <a:ext cx="850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 flipH="1">
            <a:off x="5348288" y="4730750"/>
            <a:ext cx="77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1198563" y="4557713"/>
            <a:ext cx="55945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rgbClr val="0000FF"/>
                </a:solidFill>
              </a:rPr>
              <a:t>E#</a:t>
            </a:r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1447800" y="3262313"/>
            <a:ext cx="9953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>
                <a:solidFill>
                  <a:srgbClr val="0000FF"/>
                </a:solidFill>
              </a:rPr>
              <a:t>Name</a:t>
            </a:r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3657600" y="2805113"/>
            <a:ext cx="841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>
                <a:solidFill>
                  <a:srgbClr val="0000FF"/>
                </a:solidFill>
              </a:rPr>
              <a:t>DOB</a:t>
            </a:r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5867400" y="3262313"/>
            <a:ext cx="131286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C0066"/>
                </a:solidFill>
              </a:rPr>
              <a:t>Address</a:t>
            </a:r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6421438" y="4572000"/>
            <a:ext cx="196056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0000FF"/>
                </a:solidFill>
              </a:rPr>
              <a:t>Designation</a:t>
            </a:r>
          </a:p>
        </p:txBody>
      </p:sp>
      <p:sp>
        <p:nvSpPr>
          <p:cNvPr id="43029" name="Oval 20"/>
          <p:cNvSpPr>
            <a:spLocks noChangeArrowheads="1"/>
          </p:cNvSpPr>
          <p:nvPr/>
        </p:nvSpPr>
        <p:spPr bwMode="auto">
          <a:xfrm>
            <a:off x="4267200" y="1281113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30" name="Oval 21"/>
          <p:cNvSpPr>
            <a:spLocks noChangeArrowheads="1"/>
          </p:cNvSpPr>
          <p:nvPr/>
        </p:nvSpPr>
        <p:spPr bwMode="auto">
          <a:xfrm>
            <a:off x="6553200" y="1433513"/>
            <a:ext cx="2209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31" name="Line 22"/>
          <p:cNvSpPr>
            <a:spLocks noChangeShapeType="1"/>
          </p:cNvSpPr>
          <p:nvPr/>
        </p:nvSpPr>
        <p:spPr bwMode="auto">
          <a:xfrm>
            <a:off x="5410200" y="2043113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3"/>
          <p:cNvSpPr>
            <a:spLocks noChangeShapeType="1"/>
          </p:cNvSpPr>
          <p:nvPr/>
        </p:nvSpPr>
        <p:spPr bwMode="auto">
          <a:xfrm flipH="1">
            <a:off x="6781800" y="2119313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4724400" y="1371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sz="2400" b="0">
                <a:solidFill>
                  <a:srgbClr val="0000FF"/>
                </a:solidFill>
              </a:rPr>
              <a:t>floor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7010400" y="1524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sz="2400" b="0">
                <a:solidFill>
                  <a:srgbClr val="0000FF"/>
                </a:solidFill>
              </a:rPr>
              <a:t>building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97775" y="5798145"/>
            <a:ext cx="7348450" cy="78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</a:rPr>
              <a:t>Represented by an ellipse from which other ellipses emanate and represent the component attributes. </a:t>
            </a:r>
            <a:r>
              <a:rPr lang="en-US" sz="2000" dirty="0" err="1">
                <a:latin typeface="Arial" panose="020B0604020202020204" pitchFamily="34" charset="0"/>
              </a:rPr>
              <a:t>E.g</a:t>
            </a:r>
            <a:r>
              <a:rPr lang="en-US" sz="2000" dirty="0">
                <a:latin typeface="Arial" panose="020B0604020202020204" pitchFamily="34" charset="0"/>
              </a:rPr>
              <a:t> Address 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16200000" flipV="1">
            <a:off x="2011680" y="2560320"/>
            <a:ext cx="2148840" cy="126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432560" y="1554480"/>
            <a:ext cx="2148840" cy="56388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Phone no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274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5D2EE-F938-480E-BD84-76B0194C15F7}" type="slidenum">
              <a:rPr lang="en-US">
                <a:solidFill>
                  <a:schemeClr val="tx2"/>
                </a:solidFill>
              </a:rPr>
              <a:pPr/>
              <a:t>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39713"/>
            <a:ext cx="8574088" cy="512762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smtClean="0"/>
              <a:t>Unary Relationship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322388" y="2160588"/>
            <a:ext cx="21971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4821238" y="2001838"/>
            <a:ext cx="1968500" cy="12065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4038" name="Arc 5"/>
          <p:cNvSpPr>
            <a:spLocks/>
          </p:cNvSpPr>
          <p:nvPr/>
        </p:nvSpPr>
        <p:spPr bwMode="auto">
          <a:xfrm rot="1548842">
            <a:off x="3632200" y="2466975"/>
            <a:ext cx="1444625" cy="958850"/>
          </a:xfrm>
          <a:custGeom>
            <a:avLst/>
            <a:gdLst>
              <a:gd name="T0" fmla="*/ 2147483647 w 21600"/>
              <a:gd name="T1" fmla="*/ 0 h 22039"/>
              <a:gd name="T2" fmla="*/ 0 w 21600"/>
              <a:gd name="T3" fmla="*/ 2147483647 h 22039"/>
              <a:gd name="T4" fmla="*/ 0 w 21600"/>
              <a:gd name="T5" fmla="*/ 2147483647 h 22039"/>
              <a:gd name="T6" fmla="*/ 0 60000 65536"/>
              <a:gd name="T7" fmla="*/ 0 60000 65536"/>
              <a:gd name="T8" fmla="*/ 0 60000 65536"/>
              <a:gd name="T9" fmla="*/ 0 w 21600"/>
              <a:gd name="T10" fmla="*/ 0 h 22039"/>
              <a:gd name="T11" fmla="*/ 21600 w 21600"/>
              <a:gd name="T12" fmla="*/ 22039 h 220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039" fill="none" extrusionOk="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</a:path>
              <a:path w="21600" h="22039" stroke="0" extrusionOk="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  <a:lnTo>
                  <a:pt x="0" y="439"/>
                </a:lnTo>
                <a:lnTo>
                  <a:pt x="21595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Arc 6"/>
          <p:cNvSpPr>
            <a:spLocks/>
          </p:cNvSpPr>
          <p:nvPr/>
        </p:nvSpPr>
        <p:spPr bwMode="auto">
          <a:xfrm rot="979093">
            <a:off x="2459038" y="1697038"/>
            <a:ext cx="3040062" cy="88741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1600200" y="2514600"/>
            <a:ext cx="15382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Employee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5126038" y="2306638"/>
            <a:ext cx="14366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Manages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80124" y="4316050"/>
            <a:ext cx="7482729" cy="17366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3363" indent="-233363" algn="just"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unary relationship is represented as a diamond which connects one entity to itself as a loop. </a:t>
            </a:r>
          </a:p>
          <a:p>
            <a:pPr marL="233363" indent="-233363" algn="just"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The relationship above means, some instances of employee manage other instances of Employee.</a:t>
            </a:r>
          </a:p>
        </p:txBody>
      </p:sp>
      <p:pic>
        <p:nvPicPr>
          <p:cNvPr id="11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77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32AB5B-EA4B-4032-B423-1CF3DC977FB6}" type="slidenum">
              <a:rPr lang="en-US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39713"/>
            <a:ext cx="8574088" cy="512762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smtClean="0"/>
              <a:t>Role names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171" y="4447314"/>
            <a:ext cx="7886700" cy="119148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>
            <a:noAutofit/>
          </a:bodyPr>
          <a:lstStyle/>
          <a:p>
            <a:pPr algn="just">
              <a:buNone/>
            </a:pPr>
            <a:r>
              <a:rPr lang="en-US" dirty="0" smtClean="0"/>
              <a:t>Role names may be added to make the meaning more explicit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600200" y="1938275"/>
            <a:ext cx="21971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5099050" y="1779525"/>
            <a:ext cx="1968500" cy="12065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5063" name="Arc 6"/>
          <p:cNvSpPr>
            <a:spLocks/>
          </p:cNvSpPr>
          <p:nvPr/>
        </p:nvSpPr>
        <p:spPr bwMode="auto">
          <a:xfrm rot="1548842">
            <a:off x="3910013" y="2244663"/>
            <a:ext cx="1444625" cy="958850"/>
          </a:xfrm>
          <a:custGeom>
            <a:avLst/>
            <a:gdLst>
              <a:gd name="T0" fmla="*/ 2147483647 w 21600"/>
              <a:gd name="T1" fmla="*/ 0 h 22039"/>
              <a:gd name="T2" fmla="*/ 0 w 21600"/>
              <a:gd name="T3" fmla="*/ 2147483647 h 22039"/>
              <a:gd name="T4" fmla="*/ 0 w 21600"/>
              <a:gd name="T5" fmla="*/ 2147483647 h 22039"/>
              <a:gd name="T6" fmla="*/ 0 60000 65536"/>
              <a:gd name="T7" fmla="*/ 0 60000 65536"/>
              <a:gd name="T8" fmla="*/ 0 60000 65536"/>
              <a:gd name="T9" fmla="*/ 0 w 21600"/>
              <a:gd name="T10" fmla="*/ 0 h 22039"/>
              <a:gd name="T11" fmla="*/ 21600 w 21600"/>
              <a:gd name="T12" fmla="*/ 22039 h 220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039" fill="none" extrusionOk="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</a:path>
              <a:path w="21600" h="22039" stroke="0" extrusionOk="0">
                <a:moveTo>
                  <a:pt x="21595" y="0"/>
                </a:moveTo>
                <a:cubicBezTo>
                  <a:pt x="21598" y="146"/>
                  <a:pt x="21600" y="292"/>
                  <a:pt x="21600" y="439"/>
                </a:cubicBezTo>
                <a:cubicBezTo>
                  <a:pt x="21600" y="12368"/>
                  <a:pt x="11929" y="22038"/>
                  <a:pt x="0" y="22039"/>
                </a:cubicBezTo>
                <a:lnTo>
                  <a:pt x="0" y="439"/>
                </a:lnTo>
                <a:lnTo>
                  <a:pt x="21595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Arc 7"/>
          <p:cNvSpPr>
            <a:spLocks/>
          </p:cNvSpPr>
          <p:nvPr/>
        </p:nvSpPr>
        <p:spPr bwMode="auto">
          <a:xfrm rot="979093">
            <a:off x="2736850" y="1474725"/>
            <a:ext cx="3040063" cy="88741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1"/>
                  <a:pt x="9654" y="14"/>
                  <a:pt x="21573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1878013" y="2292288"/>
            <a:ext cx="1538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Employee</a:t>
            </a:r>
          </a:p>
        </p:txBody>
      </p:sp>
      <p:sp>
        <p:nvSpPr>
          <p:cNvPr id="45066" name="Rectangle 9"/>
          <p:cNvSpPr>
            <a:spLocks noChangeArrowheads="1"/>
          </p:cNvSpPr>
          <p:nvPr/>
        </p:nvSpPr>
        <p:spPr bwMode="auto">
          <a:xfrm>
            <a:off x="5403850" y="2084325"/>
            <a:ext cx="1436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Manages</a:t>
            </a: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4495800" y="31574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sz="1800" b="0"/>
              <a:t>Manager</a:t>
            </a:r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4191000" y="11000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Tx/>
              <a:buSzTx/>
              <a:buFontTx/>
              <a:buNone/>
            </a:pPr>
            <a:r>
              <a:rPr lang="en-US" sz="1800" b="0" dirty="0"/>
              <a:t>subordinate</a:t>
            </a:r>
          </a:p>
        </p:txBody>
      </p:sp>
      <p:pic>
        <p:nvPicPr>
          <p:cNvPr id="13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81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A7EE7F-E3E8-4652-921B-31CD2D968F14}" type="slidenum">
              <a:rPr lang="en-US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39713"/>
            <a:ext cx="8574088" cy="512762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smtClean="0"/>
              <a:t>Binary Relationship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7388" y="2084388"/>
            <a:ext cx="17399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097588" y="2084388"/>
            <a:ext cx="205105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3430588" y="2008188"/>
            <a:ext cx="1739900" cy="12065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439988" y="2611438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5183188" y="2611438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889000" y="2362200"/>
            <a:ext cx="15382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Employee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3731078" y="2250334"/>
            <a:ext cx="113415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Works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/>
              <a:t>for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6375400" y="2362200"/>
            <a:ext cx="17748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Department</a:t>
            </a:r>
          </a:p>
        </p:txBody>
      </p:sp>
      <p:pic>
        <p:nvPicPr>
          <p:cNvPr id="12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18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B5DB6-1796-4305-AED7-17908552DB8C}" type="slidenum">
              <a:rPr lang="en-US">
                <a:solidFill>
                  <a:schemeClr val="bg1"/>
                </a:solidFill>
              </a:rPr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913" y="228600"/>
            <a:ext cx="8574087" cy="512763"/>
          </a:xfrm>
        </p:spPr>
        <p:txBody>
          <a:bodyPr lIns="0">
            <a:normAutofit fontScale="90000"/>
          </a:bodyPr>
          <a:lstStyle/>
          <a:p>
            <a:pPr eaLnBrk="1" hangingPunct="1"/>
            <a:r>
              <a:rPr lang="en-US" smtClean="0"/>
              <a:t>Ternary Relationship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642938" y="3746500"/>
            <a:ext cx="19685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6434138" y="3746500"/>
            <a:ext cx="19685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3684588" y="1371600"/>
            <a:ext cx="1968500" cy="1130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3614738" y="3670300"/>
            <a:ext cx="2279650" cy="13589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>
            <a:off x="4751388" y="251460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2624138" y="434975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5894388" y="4349750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>
            <a:off x="996950" y="4100513"/>
            <a:ext cx="1079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Doctor</a:t>
            </a:r>
          </a:p>
        </p:txBody>
      </p:sp>
      <p:sp>
        <p:nvSpPr>
          <p:cNvPr id="47116" name="Rectangle 11"/>
          <p:cNvSpPr>
            <a:spLocks noChangeArrowheads="1"/>
          </p:cNvSpPr>
          <p:nvPr/>
        </p:nvSpPr>
        <p:spPr bwMode="auto">
          <a:xfrm>
            <a:off x="4044950" y="1655763"/>
            <a:ext cx="14033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Medicine</a:t>
            </a:r>
          </a:p>
        </p:txBody>
      </p:sp>
      <p:sp>
        <p:nvSpPr>
          <p:cNvPr id="47117" name="Rectangle 12"/>
          <p:cNvSpPr>
            <a:spLocks noChangeArrowheads="1"/>
          </p:cNvSpPr>
          <p:nvPr/>
        </p:nvSpPr>
        <p:spPr bwMode="auto">
          <a:xfrm>
            <a:off x="6635750" y="4100513"/>
            <a:ext cx="1130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Patient</a:t>
            </a:r>
          </a:p>
        </p:txBody>
      </p:sp>
      <p:sp>
        <p:nvSpPr>
          <p:cNvPr id="47118" name="Rectangle 13"/>
          <p:cNvSpPr>
            <a:spLocks noChangeArrowheads="1"/>
          </p:cNvSpPr>
          <p:nvPr/>
        </p:nvSpPr>
        <p:spPr bwMode="auto">
          <a:xfrm>
            <a:off x="3913188" y="4121150"/>
            <a:ext cx="1792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Prescription</a:t>
            </a:r>
          </a:p>
        </p:txBody>
      </p:sp>
      <p:pic>
        <p:nvPicPr>
          <p:cNvPr id="15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 l="10052" t="18954" r="57006"/>
          <a:stretch>
            <a:fillRect/>
          </a:stretch>
        </p:blipFill>
        <p:spPr bwMode="auto">
          <a:xfrm>
            <a:off x="8167936" y="152400"/>
            <a:ext cx="823664" cy="9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91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1&quot;/&gt;&lt;/TableIndex&gt;&lt;/ShapeTextInfo&gt;"/>
  <p:tag name="HTML_SHAPEINFO" val="&lt;ThreeDShapeInfo&gt;&lt;uuid val=&quot;&quot;/&gt;&lt;isInvalidForFieldText val=&quot;0&quot;/&gt;&lt;Image&gt;&lt;filename val=&quot;C:\Users\admin\AppData\Local\Temp\~Ca3CA1\data\asimages\{469D2944-C611-462F-813B-FF372E40348F}_1.png&quot;/&gt;&lt;left val=&quot;95&quot;/&gt;&lt;top val=&quot;227&quot;/&gt;&lt;width val=&quot;769&quot;/&gt;&lt;height val=&quot;5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965</Words>
  <Application>Microsoft Office PowerPoint</Application>
  <PresentationFormat>On-screen Show (4:3)</PresentationFormat>
  <Paragraphs>208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Understanding ER Model Part</vt:lpstr>
      <vt:lpstr>Agenda</vt:lpstr>
      <vt:lpstr>ER Modeling -Notations</vt:lpstr>
      <vt:lpstr>ER Modeling -Notations</vt:lpstr>
      <vt:lpstr>Composite attribute</vt:lpstr>
      <vt:lpstr>Unary Relationship</vt:lpstr>
      <vt:lpstr>Role names</vt:lpstr>
      <vt:lpstr>Binary Relationship</vt:lpstr>
      <vt:lpstr>Ternary Relationship</vt:lpstr>
      <vt:lpstr>Constraints in ER Model</vt:lpstr>
      <vt:lpstr>Understanding Cardinality</vt:lpstr>
      <vt:lpstr>Understanding Cardinality</vt:lpstr>
      <vt:lpstr>Understanding Cardinality</vt:lpstr>
      <vt:lpstr>Cardinality</vt:lpstr>
      <vt:lpstr>Cardinality -Notation</vt:lpstr>
      <vt:lpstr>Relationship Participation</vt:lpstr>
      <vt:lpstr>Understanding Participation</vt:lpstr>
      <vt:lpstr>Relationship participation</vt:lpstr>
      <vt:lpstr>Understanding Participation</vt:lpstr>
      <vt:lpstr>An Example</vt:lpstr>
      <vt:lpstr>Attributes of a Relationship</vt:lpstr>
      <vt:lpstr>Weak entity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ER Model Part - II</dc:title>
  <dc:creator>gungun</dc:creator>
  <cp:lastModifiedBy>sanjeev</cp:lastModifiedBy>
  <cp:revision>16</cp:revision>
  <dcterms:created xsi:type="dcterms:W3CDTF">2020-07-15T12:14:23Z</dcterms:created>
  <dcterms:modified xsi:type="dcterms:W3CDTF">2020-07-29T07:30:48Z</dcterms:modified>
</cp:coreProperties>
</file>