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8" r:id="rId3"/>
    <p:sldId id="270" r:id="rId4"/>
    <p:sldId id="271" r:id="rId5"/>
    <p:sldId id="272" r:id="rId6"/>
    <p:sldId id="273" r:id="rId7"/>
    <p:sldId id="274" r:id="rId8"/>
    <p:sldId id="275" r:id="rId9"/>
    <p:sldId id="276" r:id="rId10"/>
    <p:sldId id="277" r:id="rId11"/>
    <p:sldId id="278" r:id="rId12"/>
    <p:sldId id="279" r:id="rId13"/>
    <p:sldId id="281" r:id="rId14"/>
    <p:sldId id="282" r:id="rId15"/>
    <p:sldId id="2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1E662-F88A-48C2-B1D8-487C527D1976}" type="datetimeFigureOut">
              <a:rPr lang="en-US" smtClean="0"/>
              <a:pPr/>
              <a:t>8/1/2020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8B5A29-BF0E-4D71-8C2C-3588D48D07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3</a:t>
            </a:fld>
            <a:endParaRPr lang="en-US"/>
          </a:p>
        </p:txBody>
      </p:sp>
    </p:spTree>
    <p:extLst>
      <p:ext uri="{BB962C8B-B14F-4D97-AF65-F5344CB8AC3E}">
        <p14:creationId xmlns:p14="http://schemas.microsoft.com/office/powerpoint/2010/main" xmlns="" val="721277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4</a:t>
            </a:fld>
            <a:endParaRPr lang="en-US"/>
          </a:p>
        </p:txBody>
      </p:sp>
    </p:spTree>
    <p:extLst>
      <p:ext uri="{BB962C8B-B14F-4D97-AF65-F5344CB8AC3E}">
        <p14:creationId xmlns:p14="http://schemas.microsoft.com/office/powerpoint/2010/main" xmlns="" val="204115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5</a:t>
            </a:fld>
            <a:endParaRPr lang="en-US"/>
          </a:p>
        </p:txBody>
      </p:sp>
    </p:spTree>
    <p:extLst>
      <p:ext uri="{BB962C8B-B14F-4D97-AF65-F5344CB8AC3E}">
        <p14:creationId xmlns:p14="http://schemas.microsoft.com/office/powerpoint/2010/main" xmlns="" val="376850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8</a:t>
            </a:fld>
            <a:endParaRPr lang="en-US"/>
          </a:p>
        </p:txBody>
      </p:sp>
    </p:spTree>
    <p:extLst>
      <p:ext uri="{BB962C8B-B14F-4D97-AF65-F5344CB8AC3E}">
        <p14:creationId xmlns:p14="http://schemas.microsoft.com/office/powerpoint/2010/main" xmlns="" val="591138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56A86F6-17E0-4137-B0AC-F0EC5CBE94C9}" type="slidenum">
              <a:rPr lang="en-US" smtClean="0"/>
              <a:pPr/>
              <a:t>9</a:t>
            </a:fld>
            <a:endParaRPr lang="en-US"/>
          </a:p>
        </p:txBody>
      </p:sp>
    </p:spTree>
    <p:extLst>
      <p:ext uri="{BB962C8B-B14F-4D97-AF65-F5344CB8AC3E}">
        <p14:creationId xmlns:p14="http://schemas.microsoft.com/office/powerpoint/2010/main" xmlns="" val="275552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861F08-6943-48FC-93D7-EDC449C573C8}" type="datetimeFigureOut">
              <a:rPr lang="en-US" smtClean="0"/>
              <a:pPr/>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61F08-6943-48FC-93D7-EDC449C573C8}" type="datetimeFigureOut">
              <a:rPr lang="en-US" smtClean="0"/>
              <a:pPr/>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61F08-6943-48FC-93D7-EDC449C573C8}" type="datetimeFigureOut">
              <a:rPr lang="en-US" smtClean="0"/>
              <a:pPr/>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61F08-6943-48FC-93D7-EDC449C573C8}" type="datetimeFigureOut">
              <a:rPr lang="en-US" smtClean="0"/>
              <a:pPr/>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61F08-6943-48FC-93D7-EDC449C573C8}" type="datetimeFigureOut">
              <a:rPr lang="en-US" smtClean="0"/>
              <a:pPr/>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861F08-6943-48FC-93D7-EDC449C573C8}" type="datetimeFigureOut">
              <a:rPr lang="en-US" smtClean="0"/>
              <a:pPr/>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861F08-6943-48FC-93D7-EDC449C573C8}" type="datetimeFigureOut">
              <a:rPr lang="en-US" smtClean="0"/>
              <a:pPr/>
              <a:t>8/1/2020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861F08-6943-48FC-93D7-EDC449C573C8}" type="datetimeFigureOut">
              <a:rPr lang="en-US" smtClean="0"/>
              <a:pPr/>
              <a:t>8/1/2020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861F08-6943-48FC-93D7-EDC449C573C8}" type="datetimeFigureOut">
              <a:rPr lang="en-US" smtClean="0"/>
              <a:pPr/>
              <a:t>8/1/2020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61F08-6943-48FC-93D7-EDC449C573C8}" type="datetimeFigureOut">
              <a:rPr lang="en-US" smtClean="0"/>
              <a:pPr/>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861F08-6943-48FC-93D7-EDC449C573C8}" type="datetimeFigureOut">
              <a:rPr lang="en-US" smtClean="0"/>
              <a:pPr/>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E935F-6038-4CBC-A87C-42AB37F809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61F08-6943-48FC-93D7-EDC449C573C8}" type="datetimeFigureOut">
              <a:rPr lang="en-US" smtClean="0"/>
              <a:pPr/>
              <a:t>8/1/2020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E935F-6038-4CBC-A87C-42AB37F809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20975"/>
            <a:ext cx="7772400" cy="1470025"/>
          </a:xfrm>
        </p:spPr>
        <p:txBody>
          <a:bodyPr/>
          <a:lstStyle/>
          <a:p>
            <a:r>
              <a:rPr lang="en-US" b="1" dirty="0" smtClean="0">
                <a:solidFill>
                  <a:schemeClr val="accent4">
                    <a:lumMod val="50000"/>
                  </a:schemeClr>
                </a:solidFill>
              </a:rPr>
              <a:t>Understanding ER Model </a:t>
            </a:r>
            <a:r>
              <a:rPr lang="en-US" b="1" smtClean="0">
                <a:solidFill>
                  <a:schemeClr val="accent4">
                    <a:lumMod val="50000"/>
                  </a:schemeClr>
                </a:solidFill>
              </a:rPr>
              <a:t/>
            </a:r>
            <a:br>
              <a:rPr lang="en-US" b="1" smtClean="0">
                <a:solidFill>
                  <a:schemeClr val="accent4">
                    <a:lumMod val="50000"/>
                  </a:schemeClr>
                </a:solidFill>
              </a:rPr>
            </a:br>
            <a:endParaRPr lang="en-US" b="1" dirty="0">
              <a:solidFill>
                <a:schemeClr val="accent4">
                  <a:lumMod val="50000"/>
                </a:schemeClr>
              </a:solidFill>
            </a:endParaRPr>
          </a:p>
        </p:txBody>
      </p:sp>
      <p:sp>
        <p:nvSpPr>
          <p:cNvPr id="3" name="Subtitle 2"/>
          <p:cNvSpPr>
            <a:spLocks noGrp="1"/>
          </p:cNvSpPr>
          <p:nvPr>
            <p:ph type="subTitle" idx="1"/>
          </p:nvPr>
        </p:nvSpPr>
        <p:spPr>
          <a:xfrm>
            <a:off x="1371600" y="4648200"/>
            <a:ext cx="6400800" cy="1752600"/>
          </a:xfrm>
        </p:spPr>
        <p:txBody>
          <a:bodyPr>
            <a:normAutofit/>
          </a:bodyPr>
          <a:lstStyle/>
          <a:p>
            <a:endParaRPr lang="en-US" sz="2400" dirty="0" smtClean="0">
              <a:solidFill>
                <a:schemeClr val="accent4">
                  <a:lumMod val="75000"/>
                </a:schemeClr>
              </a:solidFill>
            </a:endParaRPr>
          </a:p>
        </p:txBody>
      </p:sp>
      <p:pic>
        <p:nvPicPr>
          <p:cNvPr id="4" name="Picture 8" descr="C:\Users\User\Desktop\NAAC\gla-full.png"/>
          <p:cNvPicPr>
            <a:picLocks noChangeAspect="1" noChangeArrowheads="1"/>
          </p:cNvPicPr>
          <p:nvPr/>
        </p:nvPicPr>
        <p:blipFill>
          <a:blip r:embed="rId3" cstate="print"/>
          <a:srcRect/>
          <a:stretch>
            <a:fillRect/>
          </a:stretch>
        </p:blipFill>
        <p:spPr bwMode="auto">
          <a:xfrm>
            <a:off x="2771800" y="28176"/>
            <a:ext cx="3934690" cy="1899506"/>
          </a:xfrm>
          <a:prstGeom prst="rect">
            <a:avLst/>
          </a:prstGeom>
          <a:noFill/>
          <a:ln w="9525">
            <a:noFill/>
            <a:miter lim="800000"/>
            <a:headEnd/>
            <a:tailEnd/>
          </a:ln>
        </p:spPr>
      </p:pic>
      <p:sp>
        <p:nvSpPr>
          <p:cNvPr id="5" name="Rectangle 4"/>
          <p:cNvSpPr/>
          <p:nvPr>
            <p:custDataLst>
              <p:tags r:id="rId1"/>
            </p:custDataLst>
          </p:nvPr>
        </p:nvSpPr>
        <p:spPr>
          <a:xfrm>
            <a:off x="968908" y="1905000"/>
            <a:ext cx="7197676" cy="461665"/>
          </a:xfrm>
          <a:prstGeom prst="rect">
            <a:avLst/>
          </a:prstGeom>
          <a:noFill/>
          <a:effectLst/>
        </p:spPr>
        <p:txBody>
          <a:bodyPr wrap="square" lIns="91440" tIns="45720" rIns="91440" bIns="45720">
            <a:spAutoFit/>
          </a:bodyPr>
          <a:lstStyle/>
          <a:p>
            <a:pPr algn="ctr"/>
            <a:r>
              <a:rPr lang="en-US" sz="2400" b="1" dirty="0" smtClean="0">
                <a:solidFill>
                  <a:schemeClr val="accent3">
                    <a:lumMod val="50000"/>
                  </a:schemeClr>
                </a:solidFill>
              </a:rPr>
              <a:t>Department of Computer Engineering and Applications</a:t>
            </a:r>
            <a:endParaRPr lang="en-IN" sz="2400" b="1" dirty="0" smtClean="0">
              <a:solidFill>
                <a:schemeClr val="accent3">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fld id="{403FFAD4-C23F-40A2-BCA6-2C2538FF0BD4}" type="slidenum">
              <a:rPr lang="en-US">
                <a:solidFill>
                  <a:schemeClr val="bg1"/>
                </a:solidFill>
              </a:rPr>
              <a:pPr>
                <a:spcBef>
                  <a:spcPct val="0"/>
                </a:spcBef>
                <a:buClrTx/>
                <a:buSzTx/>
                <a:buFontTx/>
                <a:buNone/>
              </a:pPr>
              <a:t>10</a:t>
            </a:fld>
            <a:endParaRPr lang="en-US">
              <a:solidFill>
                <a:schemeClr val="bg1"/>
              </a:solidFill>
            </a:endParaRPr>
          </a:p>
        </p:txBody>
      </p:sp>
      <p:pic>
        <p:nvPicPr>
          <p:cNvPr id="71683" name="Picture 2"/>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9563" y="139700"/>
            <a:ext cx="8382000" cy="648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User\Desktop\NAAC\gla-full.png"/>
          <p:cNvPicPr>
            <a:picLocks noChangeAspect="1" noChangeArrowheads="1"/>
          </p:cNvPicPr>
          <p:nvPr/>
        </p:nvPicPr>
        <p:blipFill>
          <a:blip r:embed="rId3"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1928942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fld id="{4D04FFD6-56BA-46A3-9411-144474925E8C}" type="slidenum">
              <a:rPr lang="en-US">
                <a:solidFill>
                  <a:schemeClr val="bg1"/>
                </a:solidFill>
              </a:rPr>
              <a:pPr>
                <a:spcBef>
                  <a:spcPct val="0"/>
                </a:spcBef>
                <a:buClrTx/>
                <a:buSzTx/>
                <a:buFontTx/>
                <a:buNone/>
              </a:pPr>
              <a:t>11</a:t>
            </a:fld>
            <a:endParaRPr lang="en-US">
              <a:solidFill>
                <a:schemeClr val="bg1"/>
              </a:solidFill>
            </a:endParaRPr>
          </a:p>
        </p:txBody>
      </p:sp>
      <p:pic>
        <p:nvPicPr>
          <p:cNvPr id="72707" name="Picture 2"/>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47625"/>
            <a:ext cx="5334000" cy="657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bwMode="auto">
          <a:xfrm>
            <a:off x="4648200" y="1142999"/>
            <a:ext cx="1600200" cy="1641475"/>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5" name="Rectangle 4"/>
          <p:cNvSpPr/>
          <p:nvPr/>
        </p:nvSpPr>
        <p:spPr bwMode="auto">
          <a:xfrm>
            <a:off x="3048000" y="1260475"/>
            <a:ext cx="1600200" cy="15240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6" name="Rectangle 5"/>
          <p:cNvSpPr/>
          <p:nvPr/>
        </p:nvSpPr>
        <p:spPr bwMode="auto">
          <a:xfrm rot="2974699">
            <a:off x="1915118" y="1064862"/>
            <a:ext cx="1062563" cy="1605049"/>
          </a:xfrm>
          <a:custGeom>
            <a:avLst/>
            <a:gdLst>
              <a:gd name="connsiteX0" fmla="*/ 0 w 927412"/>
              <a:gd name="connsiteY0" fmla="*/ 0 h 919184"/>
              <a:gd name="connsiteX1" fmla="*/ 927412 w 927412"/>
              <a:gd name="connsiteY1" fmla="*/ 0 h 919184"/>
              <a:gd name="connsiteX2" fmla="*/ 927412 w 927412"/>
              <a:gd name="connsiteY2" fmla="*/ 919184 h 919184"/>
              <a:gd name="connsiteX3" fmla="*/ 0 w 927412"/>
              <a:gd name="connsiteY3" fmla="*/ 919184 h 919184"/>
              <a:gd name="connsiteX4" fmla="*/ 0 w 927412"/>
              <a:gd name="connsiteY4" fmla="*/ 0 h 919184"/>
              <a:gd name="connsiteX0" fmla="*/ 0 w 927412"/>
              <a:gd name="connsiteY0" fmla="*/ 0 h 919184"/>
              <a:gd name="connsiteX1" fmla="*/ 927412 w 927412"/>
              <a:gd name="connsiteY1" fmla="*/ 0 h 919184"/>
              <a:gd name="connsiteX2" fmla="*/ 927412 w 927412"/>
              <a:gd name="connsiteY2" fmla="*/ 919184 h 919184"/>
              <a:gd name="connsiteX3" fmla="*/ 89834 w 927412"/>
              <a:gd name="connsiteY3" fmla="*/ 813711 h 919184"/>
              <a:gd name="connsiteX4" fmla="*/ 0 w 927412"/>
              <a:gd name="connsiteY4" fmla="*/ 0 h 919184"/>
              <a:gd name="connsiteX0" fmla="*/ 0 w 927412"/>
              <a:gd name="connsiteY0" fmla="*/ 0 h 919184"/>
              <a:gd name="connsiteX1" fmla="*/ 927412 w 927412"/>
              <a:gd name="connsiteY1" fmla="*/ 0 h 919184"/>
              <a:gd name="connsiteX2" fmla="*/ 927412 w 927412"/>
              <a:gd name="connsiteY2" fmla="*/ 919184 h 919184"/>
              <a:gd name="connsiteX3" fmla="*/ 125768 w 927412"/>
              <a:gd name="connsiteY3" fmla="*/ 771521 h 919184"/>
              <a:gd name="connsiteX4" fmla="*/ 0 w 927412"/>
              <a:gd name="connsiteY4" fmla="*/ 0 h 919184"/>
              <a:gd name="connsiteX0" fmla="*/ 0 w 927412"/>
              <a:gd name="connsiteY0" fmla="*/ 0 h 919184"/>
              <a:gd name="connsiteX1" fmla="*/ 753599 w 927412"/>
              <a:gd name="connsiteY1" fmla="*/ 161339 h 919184"/>
              <a:gd name="connsiteX2" fmla="*/ 927412 w 927412"/>
              <a:gd name="connsiteY2" fmla="*/ 919184 h 919184"/>
              <a:gd name="connsiteX3" fmla="*/ 125768 w 927412"/>
              <a:gd name="connsiteY3" fmla="*/ 771521 h 919184"/>
              <a:gd name="connsiteX4" fmla="*/ 0 w 927412"/>
              <a:gd name="connsiteY4" fmla="*/ 0 h 919184"/>
              <a:gd name="connsiteX0" fmla="*/ 0 w 927412"/>
              <a:gd name="connsiteY0" fmla="*/ 128857 h 1048041"/>
              <a:gd name="connsiteX1" fmla="*/ 327413 w 927412"/>
              <a:gd name="connsiteY1" fmla="*/ 0 h 1048041"/>
              <a:gd name="connsiteX2" fmla="*/ 927412 w 927412"/>
              <a:gd name="connsiteY2" fmla="*/ 1048041 h 1048041"/>
              <a:gd name="connsiteX3" fmla="*/ 125768 w 927412"/>
              <a:gd name="connsiteY3" fmla="*/ 900378 h 1048041"/>
              <a:gd name="connsiteX4" fmla="*/ 0 w 927412"/>
              <a:gd name="connsiteY4" fmla="*/ 128857 h 1048041"/>
              <a:gd name="connsiteX0" fmla="*/ 0 w 927412"/>
              <a:gd name="connsiteY0" fmla="*/ 128857 h 1048041"/>
              <a:gd name="connsiteX1" fmla="*/ 327413 w 927412"/>
              <a:gd name="connsiteY1" fmla="*/ 0 h 1048041"/>
              <a:gd name="connsiteX2" fmla="*/ 927412 w 927412"/>
              <a:gd name="connsiteY2" fmla="*/ 1048041 h 1048041"/>
              <a:gd name="connsiteX3" fmla="*/ 125768 w 927412"/>
              <a:gd name="connsiteY3" fmla="*/ 900378 h 1048041"/>
              <a:gd name="connsiteX4" fmla="*/ 0 w 927412"/>
              <a:gd name="connsiteY4" fmla="*/ 128857 h 1048041"/>
              <a:gd name="connsiteX0" fmla="*/ 0 w 963346"/>
              <a:gd name="connsiteY0" fmla="*/ 128857 h 1005852"/>
              <a:gd name="connsiteX1" fmla="*/ 327413 w 963346"/>
              <a:gd name="connsiteY1" fmla="*/ 0 h 1005852"/>
              <a:gd name="connsiteX2" fmla="*/ 963346 w 963346"/>
              <a:gd name="connsiteY2" fmla="*/ 1005852 h 1005852"/>
              <a:gd name="connsiteX3" fmla="*/ 125768 w 963346"/>
              <a:gd name="connsiteY3" fmla="*/ 900378 h 1005852"/>
              <a:gd name="connsiteX4" fmla="*/ 0 w 963346"/>
              <a:gd name="connsiteY4" fmla="*/ 128857 h 1005852"/>
              <a:gd name="connsiteX0" fmla="*/ 0 w 963346"/>
              <a:gd name="connsiteY0" fmla="*/ 829013 h 1706008"/>
              <a:gd name="connsiteX1" fmla="*/ 669692 w 963346"/>
              <a:gd name="connsiteY1" fmla="*/ 0 h 1706008"/>
              <a:gd name="connsiteX2" fmla="*/ 327413 w 963346"/>
              <a:gd name="connsiteY2" fmla="*/ 700156 h 1706008"/>
              <a:gd name="connsiteX3" fmla="*/ 963346 w 963346"/>
              <a:gd name="connsiteY3" fmla="*/ 1706008 h 1706008"/>
              <a:gd name="connsiteX4" fmla="*/ 125768 w 963346"/>
              <a:gd name="connsiteY4" fmla="*/ 1600534 h 1706008"/>
              <a:gd name="connsiteX5" fmla="*/ 0 w 963346"/>
              <a:gd name="connsiteY5" fmla="*/ 829013 h 1706008"/>
              <a:gd name="connsiteX0" fmla="*/ 0 w 963346"/>
              <a:gd name="connsiteY0" fmla="*/ 829013 h 1706008"/>
              <a:gd name="connsiteX1" fmla="*/ 669692 w 963346"/>
              <a:gd name="connsiteY1" fmla="*/ 0 h 1706008"/>
              <a:gd name="connsiteX2" fmla="*/ 327413 w 963346"/>
              <a:gd name="connsiteY2" fmla="*/ 700156 h 1706008"/>
              <a:gd name="connsiteX3" fmla="*/ 963346 w 963346"/>
              <a:gd name="connsiteY3" fmla="*/ 1706008 h 1706008"/>
              <a:gd name="connsiteX4" fmla="*/ 125768 w 963346"/>
              <a:gd name="connsiteY4" fmla="*/ 1600534 h 1706008"/>
              <a:gd name="connsiteX5" fmla="*/ 0 w 963346"/>
              <a:gd name="connsiteY5" fmla="*/ 829013 h 1706008"/>
              <a:gd name="connsiteX0" fmla="*/ 0 w 963346"/>
              <a:gd name="connsiteY0" fmla="*/ 649708 h 1526703"/>
              <a:gd name="connsiteX1" fmla="*/ 516974 w 963346"/>
              <a:gd name="connsiteY1" fmla="*/ 0 h 1526703"/>
              <a:gd name="connsiteX2" fmla="*/ 327413 w 963346"/>
              <a:gd name="connsiteY2" fmla="*/ 520851 h 1526703"/>
              <a:gd name="connsiteX3" fmla="*/ 963346 w 963346"/>
              <a:gd name="connsiteY3" fmla="*/ 1526703 h 1526703"/>
              <a:gd name="connsiteX4" fmla="*/ 125768 w 963346"/>
              <a:gd name="connsiteY4" fmla="*/ 1421229 h 1526703"/>
              <a:gd name="connsiteX5" fmla="*/ 0 w 963346"/>
              <a:gd name="connsiteY5" fmla="*/ 649708 h 1526703"/>
              <a:gd name="connsiteX0" fmla="*/ 0 w 963346"/>
              <a:gd name="connsiteY0" fmla="*/ 649708 h 1538637"/>
              <a:gd name="connsiteX1" fmla="*/ 516974 w 963346"/>
              <a:gd name="connsiteY1" fmla="*/ 0 h 1538637"/>
              <a:gd name="connsiteX2" fmla="*/ 327413 w 963346"/>
              <a:gd name="connsiteY2" fmla="*/ 520851 h 1538637"/>
              <a:gd name="connsiteX3" fmla="*/ 963346 w 963346"/>
              <a:gd name="connsiteY3" fmla="*/ 1526703 h 1538637"/>
              <a:gd name="connsiteX4" fmla="*/ 610450 w 963346"/>
              <a:gd name="connsiteY4" fmla="*/ 1535511 h 1538637"/>
              <a:gd name="connsiteX5" fmla="*/ 125768 w 963346"/>
              <a:gd name="connsiteY5" fmla="*/ 1421229 h 1538637"/>
              <a:gd name="connsiteX6" fmla="*/ 0 w 963346"/>
              <a:gd name="connsiteY6" fmla="*/ 649708 h 1538637"/>
              <a:gd name="connsiteX0" fmla="*/ 0 w 1062563"/>
              <a:gd name="connsiteY0" fmla="*/ 637997 h 1538637"/>
              <a:gd name="connsiteX1" fmla="*/ 616191 w 1062563"/>
              <a:gd name="connsiteY1" fmla="*/ 0 h 1538637"/>
              <a:gd name="connsiteX2" fmla="*/ 426630 w 1062563"/>
              <a:gd name="connsiteY2" fmla="*/ 520851 h 1538637"/>
              <a:gd name="connsiteX3" fmla="*/ 1062563 w 1062563"/>
              <a:gd name="connsiteY3" fmla="*/ 1526703 h 1538637"/>
              <a:gd name="connsiteX4" fmla="*/ 709667 w 1062563"/>
              <a:gd name="connsiteY4" fmla="*/ 1535511 h 1538637"/>
              <a:gd name="connsiteX5" fmla="*/ 224985 w 1062563"/>
              <a:gd name="connsiteY5" fmla="*/ 1421229 h 1538637"/>
              <a:gd name="connsiteX6" fmla="*/ 0 w 1062563"/>
              <a:gd name="connsiteY6" fmla="*/ 637997 h 1538637"/>
              <a:gd name="connsiteX0" fmla="*/ 0 w 1062563"/>
              <a:gd name="connsiteY0" fmla="*/ 704409 h 1605049"/>
              <a:gd name="connsiteX1" fmla="*/ 709152 w 1062563"/>
              <a:gd name="connsiteY1" fmla="*/ 0 h 1605049"/>
              <a:gd name="connsiteX2" fmla="*/ 426630 w 1062563"/>
              <a:gd name="connsiteY2" fmla="*/ 587263 h 1605049"/>
              <a:gd name="connsiteX3" fmla="*/ 1062563 w 1062563"/>
              <a:gd name="connsiteY3" fmla="*/ 1593115 h 1605049"/>
              <a:gd name="connsiteX4" fmla="*/ 709667 w 1062563"/>
              <a:gd name="connsiteY4" fmla="*/ 1601923 h 1605049"/>
              <a:gd name="connsiteX5" fmla="*/ 224985 w 1062563"/>
              <a:gd name="connsiteY5" fmla="*/ 1487641 h 1605049"/>
              <a:gd name="connsiteX6" fmla="*/ 0 w 1062563"/>
              <a:gd name="connsiteY6" fmla="*/ 704409 h 160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63" h="1605049">
                <a:moveTo>
                  <a:pt x="0" y="704409"/>
                </a:moveTo>
                <a:cubicBezTo>
                  <a:pt x="56717" y="680554"/>
                  <a:pt x="652435" y="23855"/>
                  <a:pt x="709152" y="0"/>
                </a:cubicBezTo>
                <a:cubicBezTo>
                  <a:pt x="779817" y="208762"/>
                  <a:pt x="540723" y="353878"/>
                  <a:pt x="426630" y="587263"/>
                </a:cubicBezTo>
                <a:cubicBezTo>
                  <a:pt x="881293" y="680346"/>
                  <a:pt x="862563" y="1243768"/>
                  <a:pt x="1062563" y="1593115"/>
                </a:cubicBezTo>
                <a:cubicBezTo>
                  <a:pt x="946883" y="1579515"/>
                  <a:pt x="825347" y="1615523"/>
                  <a:pt x="709667" y="1601923"/>
                </a:cubicBezTo>
                <a:lnTo>
                  <a:pt x="224985" y="1487641"/>
                </a:lnTo>
                <a:lnTo>
                  <a:pt x="0" y="704409"/>
                </a:lnTo>
                <a:close/>
              </a:path>
            </a:pathLst>
          </a:cu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dirty="0">
              <a:ln>
                <a:solidFill>
                  <a:sysClr val="windowText" lastClr="000000"/>
                </a:solidFill>
              </a:ln>
              <a:latin typeface="Arial" charset="0"/>
            </a:endParaRPr>
          </a:p>
        </p:txBody>
      </p:sp>
      <p:sp>
        <p:nvSpPr>
          <p:cNvPr id="7" name="Rectangle 6"/>
          <p:cNvSpPr/>
          <p:nvPr/>
        </p:nvSpPr>
        <p:spPr bwMode="auto">
          <a:xfrm>
            <a:off x="2729345" y="2667000"/>
            <a:ext cx="1442602" cy="609600"/>
          </a:xfrm>
          <a:custGeom>
            <a:avLst/>
            <a:gdLst>
              <a:gd name="connsiteX0" fmla="*/ 0 w 1000125"/>
              <a:gd name="connsiteY0" fmla="*/ 0 h 609600"/>
              <a:gd name="connsiteX1" fmla="*/ 1000125 w 1000125"/>
              <a:gd name="connsiteY1" fmla="*/ 0 h 609600"/>
              <a:gd name="connsiteX2" fmla="*/ 1000125 w 1000125"/>
              <a:gd name="connsiteY2" fmla="*/ 609600 h 609600"/>
              <a:gd name="connsiteX3" fmla="*/ 0 w 1000125"/>
              <a:gd name="connsiteY3" fmla="*/ 609600 h 609600"/>
              <a:gd name="connsiteX4" fmla="*/ 0 w 1000125"/>
              <a:gd name="connsiteY4" fmla="*/ 0 h 609600"/>
              <a:gd name="connsiteX0" fmla="*/ 0 w 1338134"/>
              <a:gd name="connsiteY0" fmla="*/ 0 h 609600"/>
              <a:gd name="connsiteX1" fmla="*/ 1000125 w 1338134"/>
              <a:gd name="connsiteY1" fmla="*/ 0 h 609600"/>
              <a:gd name="connsiteX2" fmla="*/ 1338118 w 1338134"/>
              <a:gd name="connsiteY2" fmla="*/ 284018 h 609600"/>
              <a:gd name="connsiteX3" fmla="*/ 1000125 w 1338134"/>
              <a:gd name="connsiteY3" fmla="*/ 609600 h 609600"/>
              <a:gd name="connsiteX4" fmla="*/ 0 w 1338134"/>
              <a:gd name="connsiteY4" fmla="*/ 609600 h 609600"/>
              <a:gd name="connsiteX5" fmla="*/ 0 w 1338134"/>
              <a:gd name="connsiteY5" fmla="*/ 0 h 609600"/>
              <a:gd name="connsiteX0" fmla="*/ 0 w 1339846"/>
              <a:gd name="connsiteY0" fmla="*/ 0 h 609600"/>
              <a:gd name="connsiteX1" fmla="*/ 1000125 w 1339846"/>
              <a:gd name="connsiteY1" fmla="*/ 0 h 609600"/>
              <a:gd name="connsiteX2" fmla="*/ 1213426 w 1339846"/>
              <a:gd name="connsiteY2" fmla="*/ 62345 h 609600"/>
              <a:gd name="connsiteX3" fmla="*/ 1338118 w 1339846"/>
              <a:gd name="connsiteY3" fmla="*/ 284018 h 609600"/>
              <a:gd name="connsiteX4" fmla="*/ 1000125 w 1339846"/>
              <a:gd name="connsiteY4" fmla="*/ 609600 h 609600"/>
              <a:gd name="connsiteX5" fmla="*/ 0 w 1339846"/>
              <a:gd name="connsiteY5" fmla="*/ 609600 h 609600"/>
              <a:gd name="connsiteX6" fmla="*/ 0 w 1339846"/>
              <a:gd name="connsiteY6" fmla="*/ 0 h 609600"/>
              <a:gd name="connsiteX0" fmla="*/ 102756 w 1442602"/>
              <a:gd name="connsiteY0" fmla="*/ 0 h 609600"/>
              <a:gd name="connsiteX1" fmla="*/ 1102881 w 1442602"/>
              <a:gd name="connsiteY1" fmla="*/ 0 h 609600"/>
              <a:gd name="connsiteX2" fmla="*/ 1316182 w 1442602"/>
              <a:gd name="connsiteY2" fmla="*/ 62345 h 609600"/>
              <a:gd name="connsiteX3" fmla="*/ 1440874 w 1442602"/>
              <a:gd name="connsiteY3" fmla="*/ 284018 h 609600"/>
              <a:gd name="connsiteX4" fmla="*/ 1102881 w 1442602"/>
              <a:gd name="connsiteY4" fmla="*/ 609600 h 609600"/>
              <a:gd name="connsiteX5" fmla="*/ 102756 w 1442602"/>
              <a:gd name="connsiteY5" fmla="*/ 609600 h 609600"/>
              <a:gd name="connsiteX6" fmla="*/ 0 w 1442602"/>
              <a:gd name="connsiteY6" fmla="*/ 256309 h 609600"/>
              <a:gd name="connsiteX7" fmla="*/ 102756 w 1442602"/>
              <a:gd name="connsiteY7"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2602" h="609600">
                <a:moveTo>
                  <a:pt x="102756" y="0"/>
                </a:moveTo>
                <a:lnTo>
                  <a:pt x="1102881" y="0"/>
                </a:lnTo>
                <a:cubicBezTo>
                  <a:pt x="1284337" y="15009"/>
                  <a:pt x="1259850" y="15009"/>
                  <a:pt x="1316182" y="62345"/>
                </a:cubicBezTo>
                <a:cubicBezTo>
                  <a:pt x="1372514" y="109681"/>
                  <a:pt x="1455642" y="197427"/>
                  <a:pt x="1440874" y="284018"/>
                </a:cubicBezTo>
                <a:lnTo>
                  <a:pt x="1102881" y="609600"/>
                </a:lnTo>
                <a:lnTo>
                  <a:pt x="102756" y="609600"/>
                </a:lnTo>
                <a:cubicBezTo>
                  <a:pt x="100831" y="491836"/>
                  <a:pt x="1925" y="374073"/>
                  <a:pt x="0" y="256309"/>
                </a:cubicBezTo>
                <a:lnTo>
                  <a:pt x="102756" y="0"/>
                </a:lnTo>
                <a:close/>
              </a:path>
            </a:pathLst>
          </a:cu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8" name="Rectangle 7"/>
          <p:cNvSpPr/>
          <p:nvPr/>
        </p:nvSpPr>
        <p:spPr bwMode="auto">
          <a:xfrm>
            <a:off x="1745673" y="3117273"/>
            <a:ext cx="1092777" cy="2022764"/>
          </a:xfrm>
          <a:custGeom>
            <a:avLst/>
            <a:gdLst>
              <a:gd name="connsiteX0" fmla="*/ 0 w 1000125"/>
              <a:gd name="connsiteY0" fmla="*/ 0 h 1758950"/>
              <a:gd name="connsiteX1" fmla="*/ 1000125 w 1000125"/>
              <a:gd name="connsiteY1" fmla="*/ 0 h 1758950"/>
              <a:gd name="connsiteX2" fmla="*/ 1000125 w 1000125"/>
              <a:gd name="connsiteY2" fmla="*/ 1758950 h 1758950"/>
              <a:gd name="connsiteX3" fmla="*/ 0 w 1000125"/>
              <a:gd name="connsiteY3" fmla="*/ 1758950 h 1758950"/>
              <a:gd name="connsiteX4" fmla="*/ 0 w 1000125"/>
              <a:gd name="connsiteY4" fmla="*/ 0 h 1758950"/>
              <a:gd name="connsiteX0" fmla="*/ 0 w 1000125"/>
              <a:gd name="connsiteY0" fmla="*/ 152977 h 1911927"/>
              <a:gd name="connsiteX1" fmla="*/ 336839 w 1000125"/>
              <a:gd name="connsiteY1" fmla="*/ 0 h 1911927"/>
              <a:gd name="connsiteX2" fmla="*/ 1000125 w 1000125"/>
              <a:gd name="connsiteY2" fmla="*/ 152977 h 1911927"/>
              <a:gd name="connsiteX3" fmla="*/ 1000125 w 1000125"/>
              <a:gd name="connsiteY3" fmla="*/ 1911927 h 1911927"/>
              <a:gd name="connsiteX4" fmla="*/ 0 w 1000125"/>
              <a:gd name="connsiteY4" fmla="*/ 1911927 h 1911927"/>
              <a:gd name="connsiteX5" fmla="*/ 0 w 1000125"/>
              <a:gd name="connsiteY5" fmla="*/ 152977 h 1911927"/>
              <a:gd name="connsiteX0" fmla="*/ 0 w 1000125"/>
              <a:gd name="connsiteY0" fmla="*/ 152977 h 2022764"/>
              <a:gd name="connsiteX1" fmla="*/ 336839 w 1000125"/>
              <a:gd name="connsiteY1" fmla="*/ 0 h 2022764"/>
              <a:gd name="connsiteX2" fmla="*/ 1000125 w 1000125"/>
              <a:gd name="connsiteY2" fmla="*/ 152977 h 2022764"/>
              <a:gd name="connsiteX3" fmla="*/ 1000125 w 1000125"/>
              <a:gd name="connsiteY3" fmla="*/ 1911927 h 2022764"/>
              <a:gd name="connsiteX4" fmla="*/ 364548 w 1000125"/>
              <a:gd name="connsiteY4" fmla="*/ 2022764 h 2022764"/>
              <a:gd name="connsiteX5" fmla="*/ 0 w 1000125"/>
              <a:gd name="connsiteY5" fmla="*/ 1911927 h 2022764"/>
              <a:gd name="connsiteX6" fmla="*/ 0 w 1000125"/>
              <a:gd name="connsiteY6" fmla="*/ 152977 h 2022764"/>
              <a:gd name="connsiteX0" fmla="*/ 92652 w 1092777"/>
              <a:gd name="connsiteY0" fmla="*/ 152977 h 2022764"/>
              <a:gd name="connsiteX1" fmla="*/ 429491 w 1092777"/>
              <a:gd name="connsiteY1" fmla="*/ 0 h 2022764"/>
              <a:gd name="connsiteX2" fmla="*/ 1092777 w 1092777"/>
              <a:gd name="connsiteY2" fmla="*/ 152977 h 2022764"/>
              <a:gd name="connsiteX3" fmla="*/ 1092777 w 1092777"/>
              <a:gd name="connsiteY3" fmla="*/ 1911927 h 2022764"/>
              <a:gd name="connsiteX4" fmla="*/ 457200 w 1092777"/>
              <a:gd name="connsiteY4" fmla="*/ 2022764 h 2022764"/>
              <a:gd name="connsiteX5" fmla="*/ 92652 w 1092777"/>
              <a:gd name="connsiteY5" fmla="*/ 1911927 h 2022764"/>
              <a:gd name="connsiteX6" fmla="*/ 0 w 1092777"/>
              <a:gd name="connsiteY6" fmla="*/ 942109 h 2022764"/>
              <a:gd name="connsiteX7" fmla="*/ 92652 w 1092777"/>
              <a:gd name="connsiteY7" fmla="*/ 152977 h 20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777" h="2022764">
                <a:moveTo>
                  <a:pt x="92652" y="152977"/>
                </a:moveTo>
                <a:cubicBezTo>
                  <a:pt x="204932" y="148166"/>
                  <a:pt x="317211" y="4811"/>
                  <a:pt x="429491" y="0"/>
                </a:cubicBezTo>
                <a:lnTo>
                  <a:pt x="1092777" y="152977"/>
                </a:lnTo>
                <a:lnTo>
                  <a:pt x="1092777" y="1911927"/>
                </a:lnTo>
                <a:cubicBezTo>
                  <a:pt x="876300" y="1911927"/>
                  <a:pt x="673677" y="2022764"/>
                  <a:pt x="457200" y="2022764"/>
                </a:cubicBezTo>
                <a:lnTo>
                  <a:pt x="92652" y="1911927"/>
                </a:lnTo>
                <a:cubicBezTo>
                  <a:pt x="89477" y="1584036"/>
                  <a:pt x="3175" y="1270000"/>
                  <a:pt x="0" y="942109"/>
                </a:cubicBezTo>
                <a:lnTo>
                  <a:pt x="92652" y="152977"/>
                </a:lnTo>
                <a:close/>
              </a:path>
            </a:pathLst>
          </a:cu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9" name="Rectangle 8"/>
          <p:cNvSpPr/>
          <p:nvPr/>
        </p:nvSpPr>
        <p:spPr bwMode="auto">
          <a:xfrm>
            <a:off x="3200399" y="1044574"/>
            <a:ext cx="2263775" cy="215901"/>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sp>
        <p:nvSpPr>
          <p:cNvPr id="10" name="Rectangle 9"/>
          <p:cNvSpPr/>
          <p:nvPr/>
        </p:nvSpPr>
        <p:spPr bwMode="auto">
          <a:xfrm>
            <a:off x="2940771" y="1073150"/>
            <a:ext cx="782782" cy="304801"/>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anchor="ctr"/>
          <a:lstStyle/>
          <a:p>
            <a:pPr algn="ctr">
              <a:spcBef>
                <a:spcPct val="50000"/>
              </a:spcBef>
              <a:buClr>
                <a:srgbClr val="0033CC"/>
              </a:buClr>
              <a:buSzPct val="155000"/>
              <a:buFont typeface="Symbol" pitchFamily="18" charset="2"/>
              <a:buNone/>
              <a:defRPr/>
            </a:pPr>
            <a:endParaRPr lang="en-US">
              <a:ln>
                <a:solidFill>
                  <a:sysClr val="windowText" lastClr="000000"/>
                </a:solidFill>
              </a:ln>
              <a:latin typeface="Arial" charset="0"/>
            </a:endParaRPr>
          </a:p>
        </p:txBody>
      </p:sp>
      <p:pic>
        <p:nvPicPr>
          <p:cNvPr id="11" name="Picture 8" descr="C:\Users\User\Desktop\NAAC\gla-full.png"/>
          <p:cNvPicPr>
            <a:picLocks noChangeAspect="1" noChangeArrowheads="1"/>
          </p:cNvPicPr>
          <p:nvPr/>
        </p:nvPicPr>
        <p:blipFill>
          <a:blip r:embed="rId3"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2809498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1pPr>
            <a:lvl2pPr marL="742950" indent="-28575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2pPr>
            <a:lvl3pPr marL="11430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3pPr>
            <a:lvl4pPr marL="16002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4pPr>
            <a:lvl5pPr marL="2057400" indent="-228600" algn="ctr">
              <a:spcBef>
                <a:spcPct val="50000"/>
              </a:spcBef>
              <a:buClr>
                <a:srgbClr val="0033CC"/>
              </a:buClr>
              <a:buSzPct val="155000"/>
              <a:buFont typeface="Symbol" panose="05050102010706020507" pitchFamily="18" charset="2"/>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fld id="{0CC9FF0A-D5DE-4AAF-A20D-90AEC63FC2B2}" type="slidenum">
              <a:rPr lang="en-US">
                <a:solidFill>
                  <a:schemeClr val="bg1"/>
                </a:solidFill>
              </a:rPr>
              <a:pPr>
                <a:spcBef>
                  <a:spcPct val="0"/>
                </a:spcBef>
                <a:buClrTx/>
                <a:buSzTx/>
                <a:buFontTx/>
                <a:buNone/>
              </a:pPr>
              <a:t>12</a:t>
            </a:fld>
            <a:endParaRPr lang="en-US">
              <a:solidFill>
                <a:schemeClr val="bg1"/>
              </a:solidFill>
            </a:endParaRPr>
          </a:p>
        </p:txBody>
      </p:sp>
      <p:pic>
        <p:nvPicPr>
          <p:cNvPr id="73731" name="Picture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0"/>
            <a:ext cx="6553200" cy="663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User\Desktop\NAAC\gla-full.png"/>
          <p:cNvPicPr>
            <a:picLocks noChangeAspect="1" noChangeArrowheads="1"/>
          </p:cNvPicPr>
          <p:nvPr/>
        </p:nvPicPr>
        <p:blipFill>
          <a:blip r:embed="rId3"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3209737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09600" y="228600"/>
            <a:ext cx="7772400" cy="914400"/>
          </a:xfrm>
        </p:spPr>
        <p:txBody>
          <a:bodyPr>
            <a:normAutofit/>
          </a:bodyPr>
          <a:lstStyle/>
          <a:p>
            <a:pPr algn="l"/>
            <a:r>
              <a:rPr lang="en-US" sz="2400" b="1" dirty="0" smtClean="0"/>
              <a:t>Designing an ER Diagram</a:t>
            </a:r>
          </a:p>
        </p:txBody>
      </p:sp>
      <p:sp>
        <p:nvSpPr>
          <p:cNvPr id="86019" name="Rectangle 3"/>
          <p:cNvSpPr>
            <a:spLocks noGrp="1" noChangeArrowheads="1"/>
          </p:cNvSpPr>
          <p:nvPr>
            <p:ph type="body" idx="1"/>
          </p:nvPr>
        </p:nvSpPr>
        <p:spPr>
          <a:xfrm>
            <a:off x="198120" y="1219200"/>
            <a:ext cx="8595360" cy="5227320"/>
          </a:xfrm>
        </p:spPr>
        <p:txBody>
          <a:bodyPr>
            <a:noAutofit/>
          </a:bodyPr>
          <a:lstStyle/>
          <a:p>
            <a:pPr algn="just">
              <a:lnSpc>
                <a:spcPct val="90000"/>
              </a:lnSpc>
              <a:buFontTx/>
              <a:buNone/>
            </a:pPr>
            <a:r>
              <a:rPr lang="en-US" sz="1600" dirty="0" smtClean="0">
                <a:cs typeface="Times New Roman" panose="02020603050405020304" pitchFamily="18" charset="0"/>
              </a:rPr>
              <a:t>Consider the following set of requirements for a University database.  Design an ER diagram for this application:</a:t>
            </a:r>
          </a:p>
          <a:p>
            <a:pPr algn="just">
              <a:lnSpc>
                <a:spcPct val="90000"/>
              </a:lnSpc>
            </a:pPr>
            <a:r>
              <a:rPr lang="en-US" sz="1600" dirty="0" smtClean="0">
                <a:cs typeface="Times New Roman" panose="02020603050405020304" pitchFamily="18" charset="0"/>
              </a:rPr>
              <a:t>The university keeps track of each student's name, student number, social security number, current address and phone number, permanent address and phone number, birthdate, sex, class (freshman, graduate), major department, minor department (if any), degree program (B.A., B.S., ... Ph.D.).  Some user applications need to refer to the city, state, and zip code of the student's permanent address and to the student's last name.  Both social security number and student number are unique for each student.   All students will have at least a major department.</a:t>
            </a:r>
            <a:r>
              <a:rPr lang="en-US" sz="1600" dirty="0" smtClean="0"/>
              <a:t> </a:t>
            </a:r>
          </a:p>
          <a:p>
            <a:pPr algn="just">
              <a:lnSpc>
                <a:spcPct val="90000"/>
              </a:lnSpc>
            </a:pPr>
            <a:r>
              <a:rPr lang="en-US" sz="1600" dirty="0" smtClean="0">
                <a:cs typeface="Times New Roman" panose="02020603050405020304" pitchFamily="18" charset="0"/>
              </a:rPr>
              <a:t>Each department is described by a name, department code, office number, office phone, and college.  Both the name and code have unique values for each department. </a:t>
            </a:r>
          </a:p>
          <a:p>
            <a:pPr algn="just">
              <a:lnSpc>
                <a:spcPct val="90000"/>
              </a:lnSpc>
            </a:pPr>
            <a:r>
              <a:rPr lang="en-US" sz="1600" dirty="0" smtClean="0">
                <a:cs typeface="Times New Roman" panose="02020603050405020304" pitchFamily="18" charset="0"/>
              </a:rPr>
              <a:t>Each course has a course name, description, course number, number of credits, level and offering department.  The course number is unique for each course. </a:t>
            </a:r>
          </a:p>
          <a:p>
            <a:pPr algn="just">
              <a:lnSpc>
                <a:spcPct val="90000"/>
              </a:lnSpc>
            </a:pPr>
            <a:r>
              <a:rPr lang="en-US" sz="1600" dirty="0" smtClean="0">
                <a:cs typeface="Times New Roman" panose="02020603050405020304" pitchFamily="18" charset="0"/>
              </a:rPr>
              <a:t>Each section has an instructor, semester, year, course, and section number.  The section number distinguishes sections of the same course that are taught during the same semester/year; its value is an integer (1, 2, 3, ... up to the number of sections taught during each semester). </a:t>
            </a:r>
          </a:p>
          <a:p>
            <a:pPr algn="just">
              <a:lnSpc>
                <a:spcPct val="90000"/>
              </a:lnSpc>
            </a:pPr>
            <a:r>
              <a:rPr lang="en-US" sz="1600" dirty="0" smtClean="0">
                <a:cs typeface="Times New Roman" panose="02020603050405020304" pitchFamily="18" charset="0"/>
              </a:rPr>
              <a:t>A grade report must be generated for each student that lists the section, letter grade, and numeric grade (0,1,2,3, or 4) for each student and calculates his or her average GPA. </a:t>
            </a:r>
          </a:p>
        </p:txBody>
      </p:sp>
      <p:pic>
        <p:nvPicPr>
          <p:cNvPr id="4" name="Picture 8" descr="C:\Users\User\Desktop\NAAC\gla-full.png"/>
          <p:cNvPicPr>
            <a:picLocks noChangeAspect="1" noChangeArrowheads="1"/>
          </p:cNvPicPr>
          <p:nvPr/>
        </p:nvPicPr>
        <p:blipFill>
          <a:blip r:embed="rId2"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1949783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0"/>
            <a:ext cx="7772400" cy="685800"/>
          </a:xfrm>
        </p:spPr>
        <p:txBody>
          <a:bodyPr>
            <a:normAutofit fontScale="90000"/>
          </a:bodyPr>
          <a:lstStyle/>
          <a:p>
            <a:r>
              <a:rPr lang="en-US" smtClean="0"/>
              <a:t>University ER Diagram</a:t>
            </a:r>
          </a:p>
        </p:txBody>
      </p:sp>
      <p:sp>
        <p:nvSpPr>
          <p:cNvPr id="87043" name="Rectangle 3"/>
          <p:cNvSpPr>
            <a:spLocks noChangeArrowheads="1"/>
          </p:cNvSpPr>
          <p:nvPr/>
        </p:nvSpPr>
        <p:spPr bwMode="auto">
          <a:xfrm>
            <a:off x="1524000" y="1600200"/>
            <a:ext cx="1219200" cy="381000"/>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Student</a:t>
            </a:r>
          </a:p>
        </p:txBody>
      </p:sp>
      <p:sp>
        <p:nvSpPr>
          <p:cNvPr id="87044" name="Oval 4"/>
          <p:cNvSpPr>
            <a:spLocks noChangeArrowheads="1"/>
          </p:cNvSpPr>
          <p:nvPr/>
        </p:nvSpPr>
        <p:spPr bwMode="auto">
          <a:xfrm>
            <a:off x="609600" y="2057400"/>
            <a:ext cx="533400" cy="3048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Class</a:t>
            </a:r>
          </a:p>
        </p:txBody>
      </p:sp>
      <p:sp>
        <p:nvSpPr>
          <p:cNvPr id="87045" name="Oval 5"/>
          <p:cNvSpPr>
            <a:spLocks noChangeArrowheads="1"/>
          </p:cNvSpPr>
          <p:nvPr/>
        </p:nvSpPr>
        <p:spPr bwMode="auto">
          <a:xfrm>
            <a:off x="1905000" y="1143000"/>
            <a:ext cx="685800" cy="3048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StudentID</a:t>
            </a:r>
          </a:p>
        </p:txBody>
      </p:sp>
      <p:sp>
        <p:nvSpPr>
          <p:cNvPr id="87046" name="Oval 6"/>
          <p:cNvSpPr>
            <a:spLocks noChangeArrowheads="1"/>
          </p:cNvSpPr>
          <p:nvPr/>
        </p:nvSpPr>
        <p:spPr bwMode="auto">
          <a:xfrm>
            <a:off x="2667000" y="1143000"/>
            <a:ext cx="609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SSN</a:t>
            </a:r>
          </a:p>
        </p:txBody>
      </p:sp>
      <p:sp>
        <p:nvSpPr>
          <p:cNvPr id="87047" name="Oval 7"/>
          <p:cNvSpPr>
            <a:spLocks noChangeArrowheads="1"/>
          </p:cNvSpPr>
          <p:nvPr/>
        </p:nvSpPr>
        <p:spPr bwMode="auto">
          <a:xfrm>
            <a:off x="533400" y="1676400"/>
            <a:ext cx="609600" cy="3048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Sex</a:t>
            </a:r>
          </a:p>
        </p:txBody>
      </p:sp>
      <p:sp>
        <p:nvSpPr>
          <p:cNvPr id="87048" name="Oval 8"/>
          <p:cNvSpPr>
            <a:spLocks noChangeArrowheads="1"/>
          </p:cNvSpPr>
          <p:nvPr/>
        </p:nvSpPr>
        <p:spPr bwMode="auto">
          <a:xfrm>
            <a:off x="1371600" y="2819400"/>
            <a:ext cx="5334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Zip</a:t>
            </a:r>
          </a:p>
        </p:txBody>
      </p:sp>
      <p:sp>
        <p:nvSpPr>
          <p:cNvPr id="87049" name="Oval 10"/>
          <p:cNvSpPr>
            <a:spLocks noChangeArrowheads="1"/>
          </p:cNvSpPr>
          <p:nvPr/>
        </p:nvSpPr>
        <p:spPr bwMode="auto">
          <a:xfrm>
            <a:off x="609600" y="990600"/>
            <a:ext cx="5334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Degree</a:t>
            </a:r>
          </a:p>
        </p:txBody>
      </p:sp>
      <p:sp>
        <p:nvSpPr>
          <p:cNvPr id="87050" name="Oval 11"/>
          <p:cNvSpPr>
            <a:spLocks noChangeArrowheads="1"/>
          </p:cNvSpPr>
          <p:nvPr/>
        </p:nvSpPr>
        <p:spPr bwMode="auto">
          <a:xfrm>
            <a:off x="304800" y="2819400"/>
            <a:ext cx="4572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City</a:t>
            </a:r>
          </a:p>
        </p:txBody>
      </p:sp>
      <p:sp>
        <p:nvSpPr>
          <p:cNvPr id="87051" name="Oval 13"/>
          <p:cNvSpPr>
            <a:spLocks noChangeArrowheads="1"/>
          </p:cNvSpPr>
          <p:nvPr/>
        </p:nvSpPr>
        <p:spPr bwMode="auto">
          <a:xfrm>
            <a:off x="533400" y="1295400"/>
            <a:ext cx="609600" cy="3048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Birth date</a:t>
            </a:r>
          </a:p>
        </p:txBody>
      </p:sp>
      <p:sp>
        <p:nvSpPr>
          <p:cNvPr id="87052" name="Oval 14"/>
          <p:cNvSpPr>
            <a:spLocks noChangeArrowheads="1"/>
          </p:cNvSpPr>
          <p:nvPr/>
        </p:nvSpPr>
        <p:spPr bwMode="auto">
          <a:xfrm>
            <a:off x="838200" y="2819400"/>
            <a:ext cx="4572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State</a:t>
            </a:r>
          </a:p>
        </p:txBody>
      </p:sp>
      <p:sp>
        <p:nvSpPr>
          <p:cNvPr id="87053" name="Oval 15"/>
          <p:cNvSpPr>
            <a:spLocks noChangeArrowheads="1"/>
          </p:cNvSpPr>
          <p:nvPr/>
        </p:nvSpPr>
        <p:spPr bwMode="auto">
          <a:xfrm>
            <a:off x="1219200" y="1143000"/>
            <a:ext cx="6096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Name</a:t>
            </a:r>
          </a:p>
        </p:txBody>
      </p:sp>
      <p:sp>
        <p:nvSpPr>
          <p:cNvPr id="87054" name="Oval 16"/>
          <p:cNvSpPr>
            <a:spLocks noChangeArrowheads="1"/>
          </p:cNvSpPr>
          <p:nvPr/>
        </p:nvSpPr>
        <p:spPr bwMode="auto">
          <a:xfrm>
            <a:off x="762000" y="2438400"/>
            <a:ext cx="685800" cy="2286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Address</a:t>
            </a:r>
          </a:p>
        </p:txBody>
      </p:sp>
      <p:sp>
        <p:nvSpPr>
          <p:cNvPr id="87055" name="Line 17"/>
          <p:cNvSpPr>
            <a:spLocks noChangeShapeType="1"/>
          </p:cNvSpPr>
          <p:nvPr/>
        </p:nvSpPr>
        <p:spPr bwMode="auto">
          <a:xfrm flipV="1">
            <a:off x="609600" y="2667000"/>
            <a:ext cx="3048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56" name="Line 18"/>
          <p:cNvSpPr>
            <a:spLocks noChangeShapeType="1"/>
          </p:cNvSpPr>
          <p:nvPr/>
        </p:nvSpPr>
        <p:spPr bwMode="auto">
          <a:xfrm>
            <a:off x="1066800" y="2667000"/>
            <a:ext cx="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57" name="Line 19"/>
          <p:cNvSpPr>
            <a:spLocks noChangeShapeType="1"/>
          </p:cNvSpPr>
          <p:nvPr/>
        </p:nvSpPr>
        <p:spPr bwMode="auto">
          <a:xfrm>
            <a:off x="1295400" y="2667000"/>
            <a:ext cx="2286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58" name="Line 20"/>
          <p:cNvSpPr>
            <a:spLocks noChangeShapeType="1"/>
          </p:cNvSpPr>
          <p:nvPr/>
        </p:nvSpPr>
        <p:spPr bwMode="auto">
          <a:xfrm>
            <a:off x="1066800" y="1219200"/>
            <a:ext cx="4572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59" name="Line 22"/>
          <p:cNvSpPr>
            <a:spLocks noChangeShapeType="1"/>
          </p:cNvSpPr>
          <p:nvPr/>
        </p:nvSpPr>
        <p:spPr bwMode="auto">
          <a:xfrm flipV="1">
            <a:off x="1219200" y="1981200"/>
            <a:ext cx="6096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60" name="Line 23"/>
          <p:cNvSpPr>
            <a:spLocks noChangeShapeType="1"/>
          </p:cNvSpPr>
          <p:nvPr/>
        </p:nvSpPr>
        <p:spPr bwMode="auto">
          <a:xfrm flipV="1">
            <a:off x="1143000" y="1905000"/>
            <a:ext cx="3810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61" name="Line 24"/>
          <p:cNvSpPr>
            <a:spLocks noChangeShapeType="1"/>
          </p:cNvSpPr>
          <p:nvPr/>
        </p:nvSpPr>
        <p:spPr bwMode="auto">
          <a:xfrm>
            <a:off x="1143000" y="1828800"/>
            <a:ext cx="381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62" name="Line 26"/>
          <p:cNvSpPr>
            <a:spLocks noChangeShapeType="1"/>
          </p:cNvSpPr>
          <p:nvPr/>
        </p:nvSpPr>
        <p:spPr bwMode="auto">
          <a:xfrm>
            <a:off x="1143000" y="1524000"/>
            <a:ext cx="38100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63" name="Line 27"/>
          <p:cNvSpPr>
            <a:spLocks noChangeShapeType="1"/>
          </p:cNvSpPr>
          <p:nvPr/>
        </p:nvSpPr>
        <p:spPr bwMode="auto">
          <a:xfrm>
            <a:off x="1600200" y="13716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64" name="Line 28"/>
          <p:cNvSpPr>
            <a:spLocks noChangeShapeType="1"/>
          </p:cNvSpPr>
          <p:nvPr/>
        </p:nvSpPr>
        <p:spPr bwMode="auto">
          <a:xfrm>
            <a:off x="2209800" y="1447800"/>
            <a:ext cx="0" cy="152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65" name="Line 29"/>
          <p:cNvSpPr>
            <a:spLocks noChangeShapeType="1"/>
          </p:cNvSpPr>
          <p:nvPr/>
        </p:nvSpPr>
        <p:spPr bwMode="auto">
          <a:xfrm flipH="1">
            <a:off x="2590800" y="1371600"/>
            <a:ext cx="1524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2" name="Group 65"/>
          <p:cNvGrpSpPr>
            <a:grpSpLocks/>
          </p:cNvGrpSpPr>
          <p:nvPr/>
        </p:nvGrpSpPr>
        <p:grpSpPr bwMode="auto">
          <a:xfrm>
            <a:off x="5791200" y="990600"/>
            <a:ext cx="2971800" cy="1143000"/>
            <a:chOff x="3648" y="624"/>
            <a:chExt cx="1872" cy="720"/>
          </a:xfrm>
        </p:grpSpPr>
        <p:sp>
          <p:nvSpPr>
            <p:cNvPr id="87111" name="Rectangle 30"/>
            <p:cNvSpPr>
              <a:spLocks noChangeArrowheads="1"/>
            </p:cNvSpPr>
            <p:nvPr/>
          </p:nvSpPr>
          <p:spPr bwMode="auto">
            <a:xfrm>
              <a:off x="3744" y="960"/>
              <a:ext cx="768" cy="240"/>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Department</a:t>
              </a:r>
            </a:p>
          </p:txBody>
        </p:sp>
        <p:sp>
          <p:nvSpPr>
            <p:cNvPr id="87112" name="Oval 31"/>
            <p:cNvSpPr>
              <a:spLocks noChangeArrowheads="1"/>
            </p:cNvSpPr>
            <p:nvPr/>
          </p:nvSpPr>
          <p:spPr bwMode="auto">
            <a:xfrm>
              <a:off x="3648" y="624"/>
              <a:ext cx="528" cy="19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DName</a:t>
              </a:r>
            </a:p>
          </p:txBody>
        </p:sp>
        <p:sp>
          <p:nvSpPr>
            <p:cNvPr id="87113" name="Oval 32"/>
            <p:cNvSpPr>
              <a:spLocks noChangeArrowheads="1"/>
            </p:cNvSpPr>
            <p:nvPr/>
          </p:nvSpPr>
          <p:spPr bwMode="auto">
            <a:xfrm>
              <a:off x="4272" y="624"/>
              <a:ext cx="480" cy="19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DCode</a:t>
              </a:r>
            </a:p>
          </p:txBody>
        </p:sp>
        <p:sp>
          <p:nvSpPr>
            <p:cNvPr id="87114" name="Oval 33"/>
            <p:cNvSpPr>
              <a:spLocks noChangeArrowheads="1"/>
            </p:cNvSpPr>
            <p:nvPr/>
          </p:nvSpPr>
          <p:spPr bwMode="auto">
            <a:xfrm>
              <a:off x="4800" y="624"/>
              <a:ext cx="720" cy="24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OfficeNumber</a:t>
              </a:r>
            </a:p>
          </p:txBody>
        </p:sp>
        <p:sp>
          <p:nvSpPr>
            <p:cNvPr id="87115" name="Oval 34"/>
            <p:cNvSpPr>
              <a:spLocks noChangeArrowheads="1"/>
            </p:cNvSpPr>
            <p:nvPr/>
          </p:nvSpPr>
          <p:spPr bwMode="auto">
            <a:xfrm>
              <a:off x="4848" y="912"/>
              <a:ext cx="624" cy="19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OfficePhone</a:t>
              </a:r>
            </a:p>
          </p:txBody>
        </p:sp>
        <p:sp>
          <p:nvSpPr>
            <p:cNvPr id="87116" name="Oval 35"/>
            <p:cNvSpPr>
              <a:spLocks noChangeArrowheads="1"/>
            </p:cNvSpPr>
            <p:nvPr/>
          </p:nvSpPr>
          <p:spPr bwMode="auto">
            <a:xfrm>
              <a:off x="4848" y="1152"/>
              <a:ext cx="624" cy="19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College</a:t>
              </a:r>
            </a:p>
          </p:txBody>
        </p:sp>
        <p:sp>
          <p:nvSpPr>
            <p:cNvPr id="87117" name="Line 36"/>
            <p:cNvSpPr>
              <a:spLocks noChangeShapeType="1"/>
            </p:cNvSpPr>
            <p:nvPr/>
          </p:nvSpPr>
          <p:spPr bwMode="auto">
            <a:xfrm flipV="1">
              <a:off x="3984" y="816"/>
              <a:ext cx="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118" name="Line 37"/>
            <p:cNvSpPr>
              <a:spLocks noChangeShapeType="1"/>
            </p:cNvSpPr>
            <p:nvPr/>
          </p:nvSpPr>
          <p:spPr bwMode="auto">
            <a:xfrm flipV="1">
              <a:off x="4368" y="816"/>
              <a:ext cx="96"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119" name="Line 38"/>
            <p:cNvSpPr>
              <a:spLocks noChangeShapeType="1"/>
            </p:cNvSpPr>
            <p:nvPr/>
          </p:nvSpPr>
          <p:spPr bwMode="auto">
            <a:xfrm flipV="1">
              <a:off x="4512" y="768"/>
              <a:ext cx="288"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120" name="Line 39"/>
            <p:cNvSpPr>
              <a:spLocks noChangeShapeType="1"/>
            </p:cNvSpPr>
            <p:nvPr/>
          </p:nvSpPr>
          <p:spPr bwMode="auto">
            <a:xfrm flipV="1">
              <a:off x="4512" y="1008"/>
              <a:ext cx="336"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121" name="Line 40"/>
            <p:cNvSpPr>
              <a:spLocks noChangeShapeType="1"/>
            </p:cNvSpPr>
            <p:nvPr/>
          </p:nvSpPr>
          <p:spPr bwMode="auto">
            <a:xfrm>
              <a:off x="4464" y="1200"/>
              <a:ext cx="384"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3" name="Group 64"/>
          <p:cNvGrpSpPr>
            <a:grpSpLocks/>
          </p:cNvGrpSpPr>
          <p:nvPr/>
        </p:nvGrpSpPr>
        <p:grpSpPr bwMode="auto">
          <a:xfrm>
            <a:off x="6477000" y="3657600"/>
            <a:ext cx="2362200" cy="1447800"/>
            <a:chOff x="3840" y="2592"/>
            <a:chExt cx="1488" cy="912"/>
          </a:xfrm>
        </p:grpSpPr>
        <p:sp>
          <p:nvSpPr>
            <p:cNvPr id="87102" name="Rectangle 41"/>
            <p:cNvSpPr>
              <a:spLocks noChangeArrowheads="1"/>
            </p:cNvSpPr>
            <p:nvPr/>
          </p:nvSpPr>
          <p:spPr bwMode="auto">
            <a:xfrm>
              <a:off x="3840" y="2928"/>
              <a:ext cx="768" cy="240"/>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Course</a:t>
              </a:r>
            </a:p>
          </p:txBody>
        </p:sp>
        <p:sp>
          <p:nvSpPr>
            <p:cNvPr id="87103" name="Oval 42"/>
            <p:cNvSpPr>
              <a:spLocks noChangeArrowheads="1"/>
            </p:cNvSpPr>
            <p:nvPr/>
          </p:nvSpPr>
          <p:spPr bwMode="auto">
            <a:xfrm>
              <a:off x="4608" y="2592"/>
              <a:ext cx="528" cy="19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CName</a:t>
              </a:r>
            </a:p>
          </p:txBody>
        </p:sp>
        <p:sp>
          <p:nvSpPr>
            <p:cNvPr id="87104" name="Oval 43"/>
            <p:cNvSpPr>
              <a:spLocks noChangeArrowheads="1"/>
            </p:cNvSpPr>
            <p:nvPr/>
          </p:nvSpPr>
          <p:spPr bwMode="auto">
            <a:xfrm>
              <a:off x="4800" y="2832"/>
              <a:ext cx="528" cy="19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CourseDesc</a:t>
              </a:r>
            </a:p>
          </p:txBody>
        </p:sp>
        <p:sp>
          <p:nvSpPr>
            <p:cNvPr id="87105" name="Oval 44"/>
            <p:cNvSpPr>
              <a:spLocks noChangeArrowheads="1"/>
            </p:cNvSpPr>
            <p:nvPr/>
          </p:nvSpPr>
          <p:spPr bwMode="auto">
            <a:xfrm>
              <a:off x="4752" y="3120"/>
              <a:ext cx="528" cy="19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u="sng"/>
                <a:t>CNumber</a:t>
              </a:r>
            </a:p>
          </p:txBody>
        </p:sp>
        <p:sp>
          <p:nvSpPr>
            <p:cNvPr id="87106" name="Oval 45"/>
            <p:cNvSpPr>
              <a:spLocks noChangeArrowheads="1"/>
            </p:cNvSpPr>
            <p:nvPr/>
          </p:nvSpPr>
          <p:spPr bwMode="auto">
            <a:xfrm>
              <a:off x="4320" y="3312"/>
              <a:ext cx="528" cy="192"/>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Credits</a:t>
              </a:r>
            </a:p>
          </p:txBody>
        </p:sp>
        <p:sp>
          <p:nvSpPr>
            <p:cNvPr id="87107" name="Line 46"/>
            <p:cNvSpPr>
              <a:spLocks noChangeShapeType="1"/>
            </p:cNvSpPr>
            <p:nvPr/>
          </p:nvSpPr>
          <p:spPr bwMode="auto">
            <a:xfrm flipV="1">
              <a:off x="4416" y="2736"/>
              <a:ext cx="24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108" name="Line 47"/>
            <p:cNvSpPr>
              <a:spLocks noChangeShapeType="1"/>
            </p:cNvSpPr>
            <p:nvPr/>
          </p:nvSpPr>
          <p:spPr bwMode="auto">
            <a:xfrm flipV="1">
              <a:off x="4608" y="2928"/>
              <a:ext cx="19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109" name="Line 48"/>
            <p:cNvSpPr>
              <a:spLocks noChangeShapeType="1"/>
            </p:cNvSpPr>
            <p:nvPr/>
          </p:nvSpPr>
          <p:spPr bwMode="auto">
            <a:xfrm>
              <a:off x="4608" y="3072"/>
              <a:ext cx="19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110" name="Line 49"/>
            <p:cNvSpPr>
              <a:spLocks noChangeShapeType="1"/>
            </p:cNvSpPr>
            <p:nvPr/>
          </p:nvSpPr>
          <p:spPr bwMode="auto">
            <a:xfrm>
              <a:off x="4416" y="3168"/>
              <a:ext cx="144"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87068" name="Rectangle 50"/>
          <p:cNvSpPr>
            <a:spLocks noChangeArrowheads="1"/>
          </p:cNvSpPr>
          <p:nvPr/>
        </p:nvSpPr>
        <p:spPr bwMode="auto">
          <a:xfrm>
            <a:off x="3810000" y="4953000"/>
            <a:ext cx="1219200" cy="381000"/>
          </a:xfrm>
          <a:prstGeom prst="rect">
            <a:avLst/>
          </a:prstGeom>
          <a:noFill/>
          <a:ln w="38100" cmpd="dbl">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100"/>
              <a:t>Section</a:t>
            </a:r>
          </a:p>
        </p:txBody>
      </p:sp>
      <p:sp>
        <p:nvSpPr>
          <p:cNvPr id="87069" name="Oval 51"/>
          <p:cNvSpPr>
            <a:spLocks noChangeArrowheads="1"/>
          </p:cNvSpPr>
          <p:nvPr/>
        </p:nvSpPr>
        <p:spPr bwMode="auto">
          <a:xfrm>
            <a:off x="3657600" y="4191000"/>
            <a:ext cx="838200" cy="3048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Instructor</a:t>
            </a:r>
          </a:p>
        </p:txBody>
      </p:sp>
      <p:sp>
        <p:nvSpPr>
          <p:cNvPr id="87070" name="Oval 52"/>
          <p:cNvSpPr>
            <a:spLocks noChangeArrowheads="1"/>
          </p:cNvSpPr>
          <p:nvPr/>
        </p:nvSpPr>
        <p:spPr bwMode="auto">
          <a:xfrm>
            <a:off x="4572000" y="4191000"/>
            <a:ext cx="838200" cy="3048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Year</a:t>
            </a:r>
          </a:p>
        </p:txBody>
      </p:sp>
      <p:sp>
        <p:nvSpPr>
          <p:cNvPr id="87071" name="Oval 53"/>
          <p:cNvSpPr>
            <a:spLocks noChangeArrowheads="1"/>
          </p:cNvSpPr>
          <p:nvPr/>
        </p:nvSpPr>
        <p:spPr bwMode="auto">
          <a:xfrm>
            <a:off x="4572000" y="5715000"/>
            <a:ext cx="838200" cy="3048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Semester</a:t>
            </a:r>
          </a:p>
        </p:txBody>
      </p:sp>
      <p:sp>
        <p:nvSpPr>
          <p:cNvPr id="87072" name="Oval 54"/>
          <p:cNvSpPr>
            <a:spLocks noChangeArrowheads="1"/>
          </p:cNvSpPr>
          <p:nvPr/>
        </p:nvSpPr>
        <p:spPr bwMode="auto">
          <a:xfrm>
            <a:off x="3048000" y="5715000"/>
            <a:ext cx="1371600" cy="3810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cs typeface="Times New Roman" panose="02020603050405020304" pitchFamily="18" charset="0"/>
              </a:rPr>
              <a:t>SectionNumber</a:t>
            </a:r>
            <a:r>
              <a:rPr lang="en-US" sz="1000"/>
              <a:t> </a:t>
            </a:r>
          </a:p>
        </p:txBody>
      </p:sp>
      <p:sp>
        <p:nvSpPr>
          <p:cNvPr id="87073" name="Line 55"/>
          <p:cNvSpPr>
            <a:spLocks noChangeShapeType="1"/>
          </p:cNvSpPr>
          <p:nvPr/>
        </p:nvSpPr>
        <p:spPr bwMode="auto">
          <a:xfrm flipV="1">
            <a:off x="4038600" y="4495800"/>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74" name="Line 57"/>
          <p:cNvSpPr>
            <a:spLocks noChangeShapeType="1"/>
          </p:cNvSpPr>
          <p:nvPr/>
        </p:nvSpPr>
        <p:spPr bwMode="auto">
          <a:xfrm>
            <a:off x="4800600" y="5334000"/>
            <a:ext cx="762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75" name="Line 58"/>
          <p:cNvSpPr>
            <a:spLocks noChangeShapeType="1"/>
          </p:cNvSpPr>
          <p:nvPr/>
        </p:nvSpPr>
        <p:spPr bwMode="auto">
          <a:xfrm flipH="1">
            <a:off x="3810000" y="5334000"/>
            <a:ext cx="152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76" name="Line 59"/>
          <p:cNvSpPr>
            <a:spLocks noChangeShapeType="1"/>
          </p:cNvSpPr>
          <p:nvPr/>
        </p:nvSpPr>
        <p:spPr bwMode="auto">
          <a:xfrm>
            <a:off x="3352800" y="60198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77" name="Line 60"/>
          <p:cNvSpPr>
            <a:spLocks noChangeShapeType="1"/>
          </p:cNvSpPr>
          <p:nvPr/>
        </p:nvSpPr>
        <p:spPr bwMode="auto">
          <a:xfrm>
            <a:off x="4800600" y="44196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78" name="Line 61"/>
          <p:cNvSpPr>
            <a:spLocks noChangeShapeType="1"/>
          </p:cNvSpPr>
          <p:nvPr/>
        </p:nvSpPr>
        <p:spPr bwMode="auto">
          <a:xfrm>
            <a:off x="4724400" y="5943600"/>
            <a:ext cx="533400"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79" name="Line 62"/>
          <p:cNvSpPr>
            <a:spLocks noChangeShapeType="1"/>
          </p:cNvSpPr>
          <p:nvPr/>
        </p:nvSpPr>
        <p:spPr bwMode="auto">
          <a:xfrm flipV="1">
            <a:off x="4724400" y="4495800"/>
            <a:ext cx="1524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80" name="Oval 69"/>
          <p:cNvSpPr>
            <a:spLocks noChangeArrowheads="1"/>
          </p:cNvSpPr>
          <p:nvPr/>
        </p:nvSpPr>
        <p:spPr bwMode="auto">
          <a:xfrm>
            <a:off x="1143000" y="4572000"/>
            <a:ext cx="533400" cy="304800"/>
          </a:xfrm>
          <a:prstGeom prst="ellipse">
            <a:avLst/>
          </a:prstGeom>
          <a:noFill/>
          <a:ln w="9525">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GPA</a:t>
            </a:r>
          </a:p>
        </p:txBody>
      </p:sp>
      <p:sp>
        <p:nvSpPr>
          <p:cNvPr id="87081" name="Oval 72"/>
          <p:cNvSpPr>
            <a:spLocks noChangeArrowheads="1"/>
          </p:cNvSpPr>
          <p:nvPr/>
        </p:nvSpPr>
        <p:spPr bwMode="auto">
          <a:xfrm>
            <a:off x="990600" y="4953000"/>
            <a:ext cx="990600" cy="3810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Numeric Grade</a:t>
            </a:r>
          </a:p>
        </p:txBody>
      </p:sp>
      <p:sp>
        <p:nvSpPr>
          <p:cNvPr id="87082" name="Oval 76"/>
          <p:cNvSpPr>
            <a:spLocks noChangeArrowheads="1"/>
          </p:cNvSpPr>
          <p:nvPr/>
        </p:nvSpPr>
        <p:spPr bwMode="auto">
          <a:xfrm>
            <a:off x="533400" y="4191000"/>
            <a:ext cx="838200" cy="3048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Letter Grade</a:t>
            </a:r>
          </a:p>
        </p:txBody>
      </p:sp>
      <p:sp>
        <p:nvSpPr>
          <p:cNvPr id="87083" name="AutoShape 91"/>
          <p:cNvSpPr>
            <a:spLocks noChangeArrowheads="1"/>
          </p:cNvSpPr>
          <p:nvPr/>
        </p:nvSpPr>
        <p:spPr bwMode="auto">
          <a:xfrm>
            <a:off x="1752600" y="3657600"/>
            <a:ext cx="1066800" cy="914400"/>
          </a:xfrm>
          <a:prstGeom prst="diamond">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Grade_Report</a:t>
            </a:r>
          </a:p>
        </p:txBody>
      </p:sp>
      <p:sp>
        <p:nvSpPr>
          <p:cNvPr id="87084" name="Line 94"/>
          <p:cNvSpPr>
            <a:spLocks noChangeShapeType="1"/>
          </p:cNvSpPr>
          <p:nvPr/>
        </p:nvSpPr>
        <p:spPr bwMode="auto">
          <a:xfrm flipV="1">
            <a:off x="1676400" y="4419600"/>
            <a:ext cx="4572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85" name="Line 95"/>
          <p:cNvSpPr>
            <a:spLocks noChangeShapeType="1"/>
          </p:cNvSpPr>
          <p:nvPr/>
        </p:nvSpPr>
        <p:spPr bwMode="auto">
          <a:xfrm flipH="1">
            <a:off x="1295400" y="4191000"/>
            <a:ext cx="533400" cy="76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86" name="Line 96"/>
          <p:cNvSpPr>
            <a:spLocks noChangeShapeType="1"/>
          </p:cNvSpPr>
          <p:nvPr/>
        </p:nvSpPr>
        <p:spPr bwMode="auto">
          <a:xfrm flipV="1">
            <a:off x="1600200" y="4267200"/>
            <a:ext cx="381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87" name="Line 100"/>
          <p:cNvSpPr>
            <a:spLocks noChangeShapeType="1"/>
          </p:cNvSpPr>
          <p:nvPr/>
        </p:nvSpPr>
        <p:spPr bwMode="auto">
          <a:xfrm>
            <a:off x="2667000" y="4267200"/>
            <a:ext cx="11430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88" name="Line 101"/>
          <p:cNvSpPr>
            <a:spLocks noChangeShapeType="1"/>
          </p:cNvSpPr>
          <p:nvPr/>
        </p:nvSpPr>
        <p:spPr bwMode="auto">
          <a:xfrm flipV="1">
            <a:off x="2286000" y="1981200"/>
            <a:ext cx="0" cy="1676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89" name="AutoShape 102"/>
          <p:cNvSpPr>
            <a:spLocks noChangeArrowheads="1"/>
          </p:cNvSpPr>
          <p:nvPr/>
        </p:nvSpPr>
        <p:spPr bwMode="auto">
          <a:xfrm>
            <a:off x="5562600" y="4724400"/>
            <a:ext cx="1066800" cy="914400"/>
          </a:xfrm>
          <a:prstGeom prst="diamond">
            <a:avLst/>
          </a:prstGeom>
          <a:noFill/>
          <a:ln w="38100" cmpd="dbl">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Belong_To</a:t>
            </a:r>
          </a:p>
        </p:txBody>
      </p:sp>
      <p:sp>
        <p:nvSpPr>
          <p:cNvPr id="87090" name="Line 103"/>
          <p:cNvSpPr>
            <a:spLocks noChangeShapeType="1"/>
          </p:cNvSpPr>
          <p:nvPr/>
        </p:nvSpPr>
        <p:spPr bwMode="auto">
          <a:xfrm>
            <a:off x="5029200" y="5181600"/>
            <a:ext cx="533400" cy="0"/>
          </a:xfrm>
          <a:prstGeom prst="line">
            <a:avLst/>
          </a:prstGeom>
          <a:noFill/>
          <a:ln w="38100" cmpd="dbl">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91" name="Line 104"/>
          <p:cNvSpPr>
            <a:spLocks noChangeShapeType="1"/>
          </p:cNvSpPr>
          <p:nvPr/>
        </p:nvSpPr>
        <p:spPr bwMode="auto">
          <a:xfrm>
            <a:off x="7010400" y="4572000"/>
            <a:ext cx="0" cy="60960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92" name="Line 105"/>
          <p:cNvSpPr>
            <a:spLocks noChangeShapeType="1"/>
          </p:cNvSpPr>
          <p:nvPr/>
        </p:nvSpPr>
        <p:spPr bwMode="auto">
          <a:xfrm>
            <a:off x="6629400" y="5181600"/>
            <a:ext cx="381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93" name="Line 107"/>
          <p:cNvSpPr>
            <a:spLocks noChangeShapeType="1"/>
          </p:cNvSpPr>
          <p:nvPr/>
        </p:nvSpPr>
        <p:spPr bwMode="auto">
          <a:xfrm flipV="1">
            <a:off x="6553200" y="3352800"/>
            <a:ext cx="0" cy="838200"/>
          </a:xfrm>
          <a:prstGeom prst="line">
            <a:avLst/>
          </a:prstGeom>
          <a:noFill/>
          <a:ln w="38100" cmpd="dbl">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94" name="AutoShape 106"/>
          <p:cNvSpPr>
            <a:spLocks noChangeArrowheads="1"/>
          </p:cNvSpPr>
          <p:nvPr/>
        </p:nvSpPr>
        <p:spPr bwMode="auto">
          <a:xfrm>
            <a:off x="6019800" y="2590800"/>
            <a:ext cx="990600" cy="838200"/>
          </a:xfrm>
          <a:prstGeom prst="diamond">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Offer</a:t>
            </a:r>
          </a:p>
        </p:txBody>
      </p:sp>
      <p:sp>
        <p:nvSpPr>
          <p:cNvPr id="87095" name="Line 108"/>
          <p:cNvSpPr>
            <a:spLocks noChangeShapeType="1"/>
          </p:cNvSpPr>
          <p:nvPr/>
        </p:nvSpPr>
        <p:spPr bwMode="auto">
          <a:xfrm flipV="1">
            <a:off x="6477000" y="1905000"/>
            <a:ext cx="0" cy="685800"/>
          </a:xfrm>
          <a:prstGeom prst="line">
            <a:avLst/>
          </a:prstGeom>
          <a:noFill/>
          <a:ln w="38100" cmpd="dbl">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96" name="AutoShape 109"/>
          <p:cNvSpPr>
            <a:spLocks noChangeArrowheads="1"/>
          </p:cNvSpPr>
          <p:nvPr/>
        </p:nvSpPr>
        <p:spPr bwMode="auto">
          <a:xfrm>
            <a:off x="3733800" y="1905000"/>
            <a:ext cx="1143000" cy="685800"/>
          </a:xfrm>
          <a:prstGeom prst="diamond">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Minor In</a:t>
            </a:r>
          </a:p>
        </p:txBody>
      </p:sp>
      <p:sp>
        <p:nvSpPr>
          <p:cNvPr id="87097" name="AutoShape 110"/>
          <p:cNvSpPr>
            <a:spLocks noChangeArrowheads="1"/>
          </p:cNvSpPr>
          <p:nvPr/>
        </p:nvSpPr>
        <p:spPr bwMode="auto">
          <a:xfrm>
            <a:off x="3733800" y="990600"/>
            <a:ext cx="1143000" cy="685800"/>
          </a:xfrm>
          <a:prstGeom prst="diamond">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sz="1000"/>
              <a:t>Major In</a:t>
            </a:r>
          </a:p>
        </p:txBody>
      </p:sp>
      <p:sp>
        <p:nvSpPr>
          <p:cNvPr id="87098" name="Line 111"/>
          <p:cNvSpPr>
            <a:spLocks noChangeShapeType="1"/>
          </p:cNvSpPr>
          <p:nvPr/>
        </p:nvSpPr>
        <p:spPr bwMode="auto">
          <a:xfrm flipV="1">
            <a:off x="2743200" y="1371600"/>
            <a:ext cx="1066800" cy="304800"/>
          </a:xfrm>
          <a:prstGeom prst="line">
            <a:avLst/>
          </a:prstGeom>
          <a:noFill/>
          <a:ln w="38100" cmpd="dbl">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099" name="Line 112"/>
          <p:cNvSpPr>
            <a:spLocks noChangeShapeType="1"/>
          </p:cNvSpPr>
          <p:nvPr/>
        </p:nvSpPr>
        <p:spPr bwMode="auto">
          <a:xfrm>
            <a:off x="2743200" y="1981200"/>
            <a:ext cx="990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100" name="Line 113"/>
          <p:cNvSpPr>
            <a:spLocks noChangeShapeType="1"/>
          </p:cNvSpPr>
          <p:nvPr/>
        </p:nvSpPr>
        <p:spPr bwMode="auto">
          <a:xfrm>
            <a:off x="4876800" y="1371600"/>
            <a:ext cx="1066800" cy="228600"/>
          </a:xfrm>
          <a:prstGeom prst="line">
            <a:avLst/>
          </a:prstGeom>
          <a:noFill/>
          <a:ln w="38100" cmpd="dbl">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101" name="Line 115"/>
          <p:cNvSpPr>
            <a:spLocks noChangeShapeType="1"/>
          </p:cNvSpPr>
          <p:nvPr/>
        </p:nvSpPr>
        <p:spPr bwMode="auto">
          <a:xfrm flipV="1">
            <a:off x="4876800" y="1828800"/>
            <a:ext cx="10668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pic>
        <p:nvPicPr>
          <p:cNvPr id="82" name="Picture 8" descr="C:\Users\User\Desktop\NAAC\gla-full.png"/>
          <p:cNvPicPr>
            <a:picLocks noChangeAspect="1" noChangeArrowheads="1"/>
          </p:cNvPicPr>
          <p:nvPr/>
        </p:nvPicPr>
        <p:blipFill>
          <a:blip r:embed="rId2"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3497436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6047" y="2565737"/>
            <a:ext cx="3480953" cy="1015663"/>
          </a:xfrm>
          <a:prstGeom prst="rect">
            <a:avLst/>
          </a:prstGeom>
          <a:noFill/>
        </p:spPr>
        <p:txBody>
          <a:bodyPr wrap="non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60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Thank You</a:t>
            </a:r>
            <a:endParaRPr lang="en-US" sz="60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Case Study – College Database</a:t>
            </a:r>
          </a:p>
          <a:p>
            <a:r>
              <a:rPr lang="en-US" dirty="0" smtClean="0"/>
              <a:t>Case Study – University Database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973342C-B018-45FE-B113-3FFC3F0516D1}" type="slidenum">
              <a:rPr lang="en-US">
                <a:solidFill>
                  <a:schemeClr val="bg1"/>
                </a:solidFill>
              </a:rPr>
              <a:pPr/>
              <a:t>3</a:t>
            </a:fld>
            <a:endParaRPr lang="en-US">
              <a:solidFill>
                <a:schemeClr val="bg1"/>
              </a:solidFill>
            </a:endParaRPr>
          </a:p>
        </p:txBody>
      </p:sp>
      <p:sp>
        <p:nvSpPr>
          <p:cNvPr id="51203" name="Rectangle 2"/>
          <p:cNvSpPr>
            <a:spLocks noGrp="1" noChangeArrowheads="1"/>
          </p:cNvSpPr>
          <p:nvPr>
            <p:ph type="body" sz="half" idx="4294967295"/>
          </p:nvPr>
        </p:nvSpPr>
        <p:spPr>
          <a:xfrm>
            <a:off x="628650" y="1566548"/>
            <a:ext cx="7642225" cy="4881563"/>
          </a:xfrm>
        </p:spPr>
        <p:txBody>
          <a:bodyPr lIns="0" tIns="0">
            <a:normAutofit fontScale="85000" lnSpcReduction="20000"/>
          </a:bodyPr>
          <a:lstStyle/>
          <a:p>
            <a:pPr eaLnBrk="1" hangingPunct="1">
              <a:buFont typeface="Wingdings" panose="05000000000000000000" pitchFamily="2" charset="2"/>
              <a:buNone/>
            </a:pPr>
            <a:r>
              <a:rPr lang="en-US" b="1" dirty="0" smtClean="0"/>
              <a:t>Assumptions : </a:t>
            </a:r>
          </a:p>
          <a:p>
            <a:pPr eaLnBrk="1" hangingPunct="1"/>
            <a:r>
              <a:rPr lang="en-US" dirty="0" smtClean="0"/>
              <a:t>A college contains many departments </a:t>
            </a:r>
          </a:p>
          <a:p>
            <a:pPr eaLnBrk="1" hangingPunct="1"/>
            <a:r>
              <a:rPr lang="en-US" dirty="0" smtClean="0"/>
              <a:t>Each department can offer any number of courses </a:t>
            </a:r>
          </a:p>
          <a:p>
            <a:pPr eaLnBrk="1" hangingPunct="1"/>
            <a:r>
              <a:rPr lang="en-US" dirty="0" smtClean="0"/>
              <a:t>Many instructors can work in a department </a:t>
            </a:r>
          </a:p>
          <a:p>
            <a:pPr eaLnBrk="1" hangingPunct="1"/>
            <a:r>
              <a:rPr lang="en-US" dirty="0" smtClean="0"/>
              <a:t>An instructor can work only in one department </a:t>
            </a:r>
          </a:p>
          <a:p>
            <a:pPr eaLnBrk="1" hangingPunct="1"/>
            <a:r>
              <a:rPr lang="en-US" dirty="0" smtClean="0"/>
              <a:t>For each department there is a Head </a:t>
            </a:r>
          </a:p>
          <a:p>
            <a:pPr eaLnBrk="1" hangingPunct="1"/>
            <a:r>
              <a:rPr lang="en-US" dirty="0" smtClean="0"/>
              <a:t>An instructor can be head of only one department </a:t>
            </a:r>
          </a:p>
          <a:p>
            <a:pPr eaLnBrk="1" hangingPunct="1"/>
            <a:r>
              <a:rPr lang="en-US" dirty="0" smtClean="0"/>
              <a:t>Each instructor can take any number of courses </a:t>
            </a:r>
          </a:p>
          <a:p>
            <a:pPr eaLnBrk="1" hangingPunct="1"/>
            <a:r>
              <a:rPr lang="en-US" dirty="0" smtClean="0"/>
              <a:t>A course can be taken by only one instructor</a:t>
            </a:r>
          </a:p>
          <a:p>
            <a:pPr eaLnBrk="1" hangingPunct="1"/>
            <a:r>
              <a:rPr lang="en-US" dirty="0" smtClean="0"/>
              <a:t>A student can enroll for any number of courses </a:t>
            </a:r>
          </a:p>
          <a:p>
            <a:pPr eaLnBrk="1" hangingPunct="1"/>
            <a:r>
              <a:rPr lang="en-US" dirty="0" smtClean="0"/>
              <a:t>Each course can have any number of students </a:t>
            </a:r>
          </a:p>
          <a:p>
            <a:pPr eaLnBrk="1" hangingPunct="1"/>
            <a:endParaRPr lang="en-US" sz="1800" dirty="0" smtClean="0"/>
          </a:p>
          <a:p>
            <a:pPr eaLnBrk="1" hangingPunct="1">
              <a:buFont typeface="Wingdings" panose="05000000000000000000" pitchFamily="2" charset="2"/>
              <a:buNone/>
            </a:pPr>
            <a:endParaRPr lang="en-US" sz="1600" dirty="0" smtClean="0"/>
          </a:p>
        </p:txBody>
      </p:sp>
      <p:sp>
        <p:nvSpPr>
          <p:cNvPr id="51204" name="Rectangle 3"/>
          <p:cNvSpPr>
            <a:spLocks noGrp="1" noChangeArrowheads="1"/>
          </p:cNvSpPr>
          <p:nvPr>
            <p:ph type="title" idx="4294967295"/>
          </p:nvPr>
        </p:nvSpPr>
        <p:spPr>
          <a:xfrm>
            <a:off x="533400" y="365126"/>
            <a:ext cx="8610600" cy="1325563"/>
          </a:xfrm>
        </p:spPr>
        <p:txBody>
          <a:bodyPr lIns="0">
            <a:normAutofit/>
          </a:bodyPr>
          <a:lstStyle/>
          <a:p>
            <a:pPr algn="l" eaLnBrk="1" hangingPunct="1"/>
            <a:r>
              <a:rPr lang="en-US" sz="3600" b="1" dirty="0" smtClean="0"/>
              <a:t> Case Study – ER Model For a college DB </a:t>
            </a:r>
          </a:p>
        </p:txBody>
      </p:sp>
      <p:pic>
        <p:nvPicPr>
          <p:cNvPr id="5" name="Picture 8" descr="C:\Users\User\Desktop\NAAC\gla-full.png"/>
          <p:cNvPicPr>
            <a:picLocks noChangeAspect="1" noChangeArrowheads="1"/>
          </p:cNvPicPr>
          <p:nvPr/>
        </p:nvPicPr>
        <p:blipFill>
          <a:blip r:embed="rId3"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19798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38A009E-7D2E-428A-AAAD-DDB2A8EB3DE6}" type="slidenum">
              <a:rPr lang="en-US">
                <a:solidFill>
                  <a:schemeClr val="bg1"/>
                </a:solidFill>
              </a:rPr>
              <a:pPr/>
              <a:t>4</a:t>
            </a:fld>
            <a:endParaRPr lang="en-US">
              <a:solidFill>
                <a:schemeClr val="bg1"/>
              </a:solidFill>
            </a:endParaRPr>
          </a:p>
        </p:txBody>
      </p:sp>
      <p:sp>
        <p:nvSpPr>
          <p:cNvPr id="52227" name="Rectangle 2"/>
          <p:cNvSpPr>
            <a:spLocks noGrp="1" noChangeArrowheads="1"/>
          </p:cNvSpPr>
          <p:nvPr>
            <p:ph type="title" idx="4294967295"/>
          </p:nvPr>
        </p:nvSpPr>
        <p:spPr/>
        <p:txBody>
          <a:bodyPr lIns="0"/>
          <a:lstStyle/>
          <a:p>
            <a:pPr eaLnBrk="1" hangingPunct="1"/>
            <a:r>
              <a:rPr lang="en-US" smtClean="0"/>
              <a:t>Steps in ER Modeling</a:t>
            </a:r>
            <a:r>
              <a:rPr lang="en-US" sz="2800" smtClean="0"/>
              <a:t> </a:t>
            </a:r>
          </a:p>
        </p:txBody>
      </p:sp>
      <p:sp>
        <p:nvSpPr>
          <p:cNvPr id="364547" name="Rectangle 3"/>
          <p:cNvSpPr>
            <a:spLocks noGrp="1" noChangeArrowheads="1"/>
          </p:cNvSpPr>
          <p:nvPr>
            <p:ph type="body" idx="4294967295"/>
          </p:nvPr>
        </p:nvSpPr>
        <p:spPr>
          <a:xfrm>
            <a:off x="628650" y="1825625"/>
            <a:ext cx="7886700" cy="3706495"/>
          </a:xfrm>
        </p:spPr>
        <p:txBody>
          <a:bodyPr lIns="0" tIns="0">
            <a:noAutofit/>
          </a:bodyPr>
          <a:lstStyle/>
          <a:p>
            <a:pPr eaLnBrk="1" hangingPunct="1"/>
            <a:r>
              <a:rPr lang="en-US" dirty="0" smtClean="0"/>
              <a:t>Identify the Entities </a:t>
            </a:r>
          </a:p>
          <a:p>
            <a:pPr eaLnBrk="1" hangingPunct="1"/>
            <a:r>
              <a:rPr lang="en-US" dirty="0" smtClean="0"/>
              <a:t>Find relationships </a:t>
            </a:r>
          </a:p>
          <a:p>
            <a:pPr eaLnBrk="1" hangingPunct="1"/>
            <a:r>
              <a:rPr lang="en-US" dirty="0" smtClean="0"/>
              <a:t>Identify the  key attributes for every Entity</a:t>
            </a:r>
          </a:p>
          <a:p>
            <a:pPr eaLnBrk="1" hangingPunct="1"/>
            <a:r>
              <a:rPr lang="en-US" dirty="0" smtClean="0"/>
              <a:t>Identify other relevant attributes</a:t>
            </a:r>
          </a:p>
          <a:p>
            <a:pPr eaLnBrk="1" hangingPunct="1"/>
            <a:r>
              <a:rPr lang="en-US" dirty="0" smtClean="0"/>
              <a:t>Draw complete E-R diagram with all attributes including Primary Key </a:t>
            </a:r>
          </a:p>
          <a:p>
            <a:pPr eaLnBrk="1" hangingPunct="1"/>
            <a:r>
              <a:rPr lang="en-US" dirty="0" smtClean="0"/>
              <a:t>Review your results with your Business users </a:t>
            </a:r>
          </a:p>
        </p:txBody>
      </p:sp>
      <p:pic>
        <p:nvPicPr>
          <p:cNvPr id="5" name="Picture 8" descr="C:\Users\User\Desktop\NAAC\gla-full.png"/>
          <p:cNvPicPr>
            <a:picLocks noChangeAspect="1" noChangeArrowheads="1"/>
          </p:cNvPicPr>
          <p:nvPr/>
        </p:nvPicPr>
        <p:blipFill>
          <a:blip r:embed="rId3"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4187077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p:cTn id="7" dur="1000" fill="hold"/>
                                        <p:tgtEl>
                                          <p:spTgt spid="3645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645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454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4547">
                                            <p:txEl>
                                              <p:pRg st="1" end="1"/>
                                            </p:txEl>
                                          </p:spTgt>
                                        </p:tgtEl>
                                        <p:attrNameLst>
                                          <p:attrName>style.visibility</p:attrName>
                                        </p:attrNameLst>
                                      </p:cBhvr>
                                      <p:to>
                                        <p:strVal val="visible"/>
                                      </p:to>
                                    </p:set>
                                    <p:anim calcmode="lin" valueType="num">
                                      <p:cBhvr>
                                        <p:cTn id="14" dur="1000" fill="hold"/>
                                        <p:tgtEl>
                                          <p:spTgt spid="364547">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6454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454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4547">
                                            <p:txEl>
                                              <p:pRg st="2" end="2"/>
                                            </p:txEl>
                                          </p:spTgt>
                                        </p:tgtEl>
                                        <p:attrNameLst>
                                          <p:attrName>style.visibility</p:attrName>
                                        </p:attrNameLst>
                                      </p:cBhvr>
                                      <p:to>
                                        <p:strVal val="visible"/>
                                      </p:to>
                                    </p:set>
                                    <p:anim calcmode="lin" valueType="num">
                                      <p:cBhvr>
                                        <p:cTn id="21" dur="1000" fill="hold"/>
                                        <p:tgtEl>
                                          <p:spTgt spid="364547">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6454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454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4547">
                                            <p:txEl>
                                              <p:pRg st="3" end="3"/>
                                            </p:txEl>
                                          </p:spTgt>
                                        </p:tgtEl>
                                        <p:attrNameLst>
                                          <p:attrName>style.visibility</p:attrName>
                                        </p:attrNameLst>
                                      </p:cBhvr>
                                      <p:to>
                                        <p:strVal val="visible"/>
                                      </p:to>
                                    </p:set>
                                    <p:anim calcmode="lin" valueType="num">
                                      <p:cBhvr>
                                        <p:cTn id="28" dur="1000" fill="hold"/>
                                        <p:tgtEl>
                                          <p:spTgt spid="364547">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36454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4547">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4547">
                                            <p:txEl>
                                              <p:pRg st="4" end="4"/>
                                            </p:txEl>
                                          </p:spTgt>
                                        </p:tgtEl>
                                        <p:attrNameLst>
                                          <p:attrName>style.visibility</p:attrName>
                                        </p:attrNameLst>
                                      </p:cBhvr>
                                      <p:to>
                                        <p:strVal val="visible"/>
                                      </p:to>
                                    </p:set>
                                    <p:anim calcmode="lin" valueType="num">
                                      <p:cBhvr>
                                        <p:cTn id="35" dur="1000" fill="hold"/>
                                        <p:tgtEl>
                                          <p:spTgt spid="364547">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36454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454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4547">
                                            <p:txEl>
                                              <p:pRg st="5" end="5"/>
                                            </p:txEl>
                                          </p:spTgt>
                                        </p:tgtEl>
                                        <p:attrNameLst>
                                          <p:attrName>style.visibility</p:attrName>
                                        </p:attrNameLst>
                                      </p:cBhvr>
                                      <p:to>
                                        <p:strVal val="visible"/>
                                      </p:to>
                                    </p:set>
                                    <p:anim calcmode="lin" valueType="num">
                                      <p:cBhvr>
                                        <p:cTn id="42" dur="1000" fill="hold"/>
                                        <p:tgtEl>
                                          <p:spTgt spid="364547">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36454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4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DB64702-B1B1-4439-828F-0FF67531980E}" type="slidenum">
              <a:rPr lang="en-US">
                <a:solidFill>
                  <a:schemeClr val="bg1"/>
                </a:solidFill>
              </a:rPr>
              <a:pPr/>
              <a:t>5</a:t>
            </a:fld>
            <a:endParaRPr lang="en-US">
              <a:solidFill>
                <a:schemeClr val="bg1"/>
              </a:solidFill>
            </a:endParaRPr>
          </a:p>
        </p:txBody>
      </p:sp>
      <p:sp>
        <p:nvSpPr>
          <p:cNvPr id="53251" name="Rectangle 2"/>
          <p:cNvSpPr>
            <a:spLocks noGrp="1" noChangeArrowheads="1"/>
          </p:cNvSpPr>
          <p:nvPr>
            <p:ph type="body" sz="half" idx="4294967295"/>
          </p:nvPr>
        </p:nvSpPr>
        <p:spPr>
          <a:xfrm>
            <a:off x="685800" y="1187450"/>
            <a:ext cx="7753350" cy="4224338"/>
          </a:xfrm>
        </p:spPr>
        <p:txBody>
          <a:bodyPr lIns="0" tIns="0"/>
          <a:lstStyle/>
          <a:p>
            <a:pPr algn="ctr" eaLnBrk="1" hangingPunct="1">
              <a:lnSpc>
                <a:spcPct val="80000"/>
              </a:lnSpc>
              <a:buFont typeface="Wingdings" panose="05000000000000000000" pitchFamily="2" charset="2"/>
              <a:buNone/>
            </a:pPr>
            <a:r>
              <a:rPr lang="en-US" b="1" dirty="0" smtClean="0"/>
              <a:t>Step 1: Identify the Entities</a:t>
            </a:r>
          </a:p>
          <a:p>
            <a:pPr eaLnBrk="1" hangingPunct="1">
              <a:lnSpc>
                <a:spcPct val="80000"/>
              </a:lnSpc>
              <a:buFont typeface="Wingdings" panose="05000000000000000000" pitchFamily="2" charset="2"/>
              <a:buNone/>
            </a:pPr>
            <a:endParaRPr lang="en-US" sz="1900" b="1" dirty="0" smtClean="0">
              <a:solidFill>
                <a:srgbClr val="0066CC"/>
              </a:solidFill>
              <a:latin typeface="Comic Sans MS" panose="030F0702030302020204" pitchFamily="66" charset="0"/>
            </a:endParaRPr>
          </a:p>
          <a:p>
            <a:pPr eaLnBrk="1" hangingPunct="1">
              <a:lnSpc>
                <a:spcPct val="80000"/>
              </a:lnSpc>
            </a:pPr>
            <a:r>
              <a:rPr lang="en-US" sz="1900" dirty="0" smtClean="0">
                <a:effectLst>
                  <a:outerShdw blurRad="38100" dist="38100" dir="2700000" algn="tl">
                    <a:srgbClr val="000000">
                      <a:alpha val="43137"/>
                    </a:srgbClr>
                  </a:outerShdw>
                </a:effectLst>
                <a:latin typeface="Comic Sans MS" panose="030F0702030302020204" pitchFamily="66" charset="0"/>
              </a:rPr>
              <a:t>DEPARTMENT </a:t>
            </a:r>
          </a:p>
          <a:p>
            <a:pPr eaLnBrk="1" hangingPunct="1">
              <a:lnSpc>
                <a:spcPct val="80000"/>
              </a:lnSpc>
            </a:pPr>
            <a:endParaRPr lang="en-US" sz="1900" dirty="0" smtClean="0">
              <a:effectLst>
                <a:outerShdw blurRad="38100" dist="38100" dir="2700000" algn="tl">
                  <a:srgbClr val="000000">
                    <a:alpha val="43137"/>
                  </a:srgbClr>
                </a:outerShdw>
              </a:effectLst>
              <a:latin typeface="Comic Sans MS" panose="030F0702030302020204" pitchFamily="66" charset="0"/>
            </a:endParaRPr>
          </a:p>
          <a:p>
            <a:pPr eaLnBrk="1" hangingPunct="1">
              <a:lnSpc>
                <a:spcPct val="80000"/>
              </a:lnSpc>
            </a:pPr>
            <a:r>
              <a:rPr lang="en-US" sz="1900" dirty="0" smtClean="0">
                <a:effectLst>
                  <a:outerShdw blurRad="38100" dist="38100" dir="2700000" algn="tl">
                    <a:srgbClr val="000000">
                      <a:alpha val="43137"/>
                    </a:srgbClr>
                  </a:outerShdw>
                </a:effectLst>
                <a:latin typeface="Comic Sans MS" panose="030F0702030302020204" pitchFamily="66" charset="0"/>
              </a:rPr>
              <a:t>STUDENT</a:t>
            </a:r>
          </a:p>
          <a:p>
            <a:pPr eaLnBrk="1" hangingPunct="1">
              <a:lnSpc>
                <a:spcPct val="80000"/>
              </a:lnSpc>
            </a:pPr>
            <a:endParaRPr lang="en-US" sz="1900" dirty="0" smtClean="0">
              <a:effectLst>
                <a:outerShdw blurRad="38100" dist="38100" dir="2700000" algn="tl">
                  <a:srgbClr val="000000">
                    <a:alpha val="43137"/>
                  </a:srgbClr>
                </a:outerShdw>
              </a:effectLst>
              <a:latin typeface="Comic Sans MS" panose="030F0702030302020204" pitchFamily="66" charset="0"/>
            </a:endParaRPr>
          </a:p>
          <a:p>
            <a:pPr eaLnBrk="1" hangingPunct="1">
              <a:lnSpc>
                <a:spcPct val="80000"/>
              </a:lnSpc>
            </a:pPr>
            <a:r>
              <a:rPr lang="en-US" sz="1900" dirty="0" smtClean="0">
                <a:effectLst>
                  <a:outerShdw blurRad="38100" dist="38100" dir="2700000" algn="tl">
                    <a:srgbClr val="000000">
                      <a:alpha val="43137"/>
                    </a:srgbClr>
                  </a:outerShdw>
                </a:effectLst>
                <a:latin typeface="Comic Sans MS" panose="030F0702030302020204" pitchFamily="66" charset="0"/>
              </a:rPr>
              <a:t>COURSE</a:t>
            </a:r>
          </a:p>
          <a:p>
            <a:pPr eaLnBrk="1" hangingPunct="1">
              <a:lnSpc>
                <a:spcPct val="80000"/>
              </a:lnSpc>
            </a:pPr>
            <a:endParaRPr lang="en-US" sz="1900" dirty="0" smtClean="0">
              <a:effectLst>
                <a:outerShdw blurRad="38100" dist="38100" dir="2700000" algn="tl">
                  <a:srgbClr val="000000">
                    <a:alpha val="43137"/>
                  </a:srgbClr>
                </a:outerShdw>
              </a:effectLst>
              <a:latin typeface="Comic Sans MS" panose="030F0702030302020204" pitchFamily="66" charset="0"/>
            </a:endParaRPr>
          </a:p>
          <a:p>
            <a:pPr eaLnBrk="1" hangingPunct="1">
              <a:lnSpc>
                <a:spcPct val="80000"/>
              </a:lnSpc>
            </a:pPr>
            <a:r>
              <a:rPr lang="en-US" sz="1900" dirty="0" smtClean="0">
                <a:effectLst>
                  <a:outerShdw blurRad="38100" dist="38100" dir="2700000" algn="tl">
                    <a:srgbClr val="000000">
                      <a:alpha val="43137"/>
                    </a:srgbClr>
                  </a:outerShdw>
                </a:effectLst>
                <a:latin typeface="Comic Sans MS" panose="030F0702030302020204" pitchFamily="66" charset="0"/>
              </a:rPr>
              <a:t>INSTRUCTOR</a:t>
            </a:r>
          </a:p>
          <a:p>
            <a:pPr marL="762000" lvl="1" indent="-304800" eaLnBrk="1" hangingPunct="1">
              <a:lnSpc>
                <a:spcPct val="80000"/>
              </a:lnSpc>
              <a:buFont typeface="Wingdings" panose="05000000000000000000" pitchFamily="2" charset="2"/>
              <a:buNone/>
            </a:pPr>
            <a:endParaRPr lang="en-US" dirty="0" smtClean="0"/>
          </a:p>
        </p:txBody>
      </p:sp>
      <p:sp>
        <p:nvSpPr>
          <p:cNvPr id="53252" name="Rectangle 3"/>
          <p:cNvSpPr>
            <a:spLocks noChangeArrowheads="1"/>
          </p:cNvSpPr>
          <p:nvPr/>
        </p:nvSpPr>
        <p:spPr bwMode="auto">
          <a:xfrm>
            <a:off x="152400" y="152400"/>
            <a:ext cx="76200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a:t>
            </a:r>
          </a:p>
        </p:txBody>
      </p:sp>
      <p:pic>
        <p:nvPicPr>
          <p:cNvPr id="5" name="Picture 8" descr="C:\Users\User\Desktop\NAAC\gla-full.png"/>
          <p:cNvPicPr>
            <a:picLocks noChangeAspect="1" noChangeArrowheads="1"/>
          </p:cNvPicPr>
          <p:nvPr/>
        </p:nvPicPr>
        <p:blipFill>
          <a:blip r:embed="rId3"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279237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fade">
                                      <p:cBhvr>
                                        <p:cTn id="7" dur="10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fade">
                                      <p:cBhvr>
                                        <p:cTn id="12" dur="1000"/>
                                        <p:tgtEl>
                                          <p:spTgt spid="53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animEffect transition="in" filter="fade">
                                      <p:cBhvr>
                                        <p:cTn id="17" dur="1000"/>
                                        <p:tgtEl>
                                          <p:spTgt spid="5325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251">
                                            <p:txEl>
                                              <p:pRg st="6" end="6"/>
                                            </p:txEl>
                                          </p:spTgt>
                                        </p:tgtEl>
                                        <p:attrNameLst>
                                          <p:attrName>style.visibility</p:attrName>
                                        </p:attrNameLst>
                                      </p:cBhvr>
                                      <p:to>
                                        <p:strVal val="visible"/>
                                      </p:to>
                                    </p:set>
                                    <p:animEffect transition="in" filter="fade">
                                      <p:cBhvr>
                                        <p:cTn id="22" dur="1000"/>
                                        <p:tgtEl>
                                          <p:spTgt spid="5325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251">
                                            <p:txEl>
                                              <p:pRg st="8" end="8"/>
                                            </p:txEl>
                                          </p:spTgt>
                                        </p:tgtEl>
                                        <p:attrNameLst>
                                          <p:attrName>style.visibility</p:attrName>
                                        </p:attrNameLst>
                                      </p:cBhvr>
                                      <p:to>
                                        <p:strVal val="visible"/>
                                      </p:to>
                                    </p:set>
                                    <p:animEffect transition="in" filter="fade">
                                      <p:cBhvr>
                                        <p:cTn id="27" dur="1000"/>
                                        <p:tgtEl>
                                          <p:spTgt spid="532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6" name="Rectangle 5"/>
          <p:cNvSpPr/>
          <p:nvPr/>
        </p:nvSpPr>
        <p:spPr>
          <a:xfrm>
            <a:off x="1066800" y="2956560"/>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DEPARTMENT</a:t>
            </a:r>
            <a:endParaRPr lang="en-US" sz="2400" b="1" dirty="0"/>
          </a:p>
        </p:txBody>
      </p:sp>
      <p:sp>
        <p:nvSpPr>
          <p:cNvPr id="9" name="Oval 8"/>
          <p:cNvSpPr/>
          <p:nvPr/>
        </p:nvSpPr>
        <p:spPr>
          <a:xfrm>
            <a:off x="899160" y="1690689"/>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DEPARTMENT NAME</a:t>
            </a:r>
            <a:endParaRPr lang="en-US" b="1" u="sng" dirty="0">
              <a:solidFill>
                <a:schemeClr val="tx1"/>
              </a:solidFill>
            </a:endParaRPr>
          </a:p>
        </p:txBody>
      </p:sp>
      <p:cxnSp>
        <p:nvCxnSpPr>
          <p:cNvPr id="11" name="Straight Connector 10"/>
          <p:cNvCxnSpPr>
            <a:stCxn id="6" idx="0"/>
            <a:endCxn id="9" idx="4"/>
          </p:cNvCxnSpPr>
          <p:nvPr/>
        </p:nvCxnSpPr>
        <p:spPr>
          <a:xfrm flipH="1" flipV="1">
            <a:off x="1958340" y="2621280"/>
            <a:ext cx="640080" cy="335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489960" y="16557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LOCATION</a:t>
            </a:r>
            <a:endParaRPr lang="en-US" b="1" dirty="0">
              <a:solidFill>
                <a:schemeClr val="tx1"/>
              </a:solidFill>
            </a:endParaRPr>
          </a:p>
        </p:txBody>
      </p:sp>
      <p:cxnSp>
        <p:nvCxnSpPr>
          <p:cNvPr id="13" name="Straight Connector 12"/>
          <p:cNvCxnSpPr>
            <a:stCxn id="6" idx="0"/>
            <a:endCxn id="12" idx="4"/>
          </p:cNvCxnSpPr>
          <p:nvPr/>
        </p:nvCxnSpPr>
        <p:spPr>
          <a:xfrm flipV="1">
            <a:off x="2598420" y="2586355"/>
            <a:ext cx="1950720" cy="3702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30040" y="4058285"/>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STUDENT</a:t>
            </a:r>
            <a:endParaRPr lang="en-US" sz="2400" b="1" dirty="0"/>
          </a:p>
        </p:txBody>
      </p:sp>
      <p:sp>
        <p:nvSpPr>
          <p:cNvPr id="16" name="Oval 15"/>
          <p:cNvSpPr/>
          <p:nvPr/>
        </p:nvSpPr>
        <p:spPr>
          <a:xfrm>
            <a:off x="145542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STUDENT#</a:t>
            </a:r>
            <a:endParaRPr lang="en-US" b="1" u="sng" dirty="0">
              <a:solidFill>
                <a:schemeClr val="tx1"/>
              </a:solidFill>
            </a:endParaRPr>
          </a:p>
        </p:txBody>
      </p:sp>
      <p:cxnSp>
        <p:nvCxnSpPr>
          <p:cNvPr id="17" name="Straight Connector 16"/>
          <p:cNvCxnSpPr>
            <a:stCxn id="15" idx="2"/>
            <a:endCxn id="16" idx="0"/>
          </p:cNvCxnSpPr>
          <p:nvPr/>
        </p:nvCxnSpPr>
        <p:spPr>
          <a:xfrm flipH="1">
            <a:off x="2514600" y="4789805"/>
            <a:ext cx="314706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47294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STUDENT NAME</a:t>
            </a:r>
            <a:endParaRPr lang="en-US" b="1" dirty="0">
              <a:solidFill>
                <a:schemeClr val="tx1"/>
              </a:solidFill>
            </a:endParaRPr>
          </a:p>
        </p:txBody>
      </p:sp>
      <p:cxnSp>
        <p:nvCxnSpPr>
          <p:cNvPr id="25" name="Straight Connector 24"/>
          <p:cNvCxnSpPr>
            <a:stCxn id="15" idx="2"/>
            <a:endCxn id="24" idx="0"/>
          </p:cNvCxnSpPr>
          <p:nvPr/>
        </p:nvCxnSpPr>
        <p:spPr>
          <a:xfrm flipH="1">
            <a:off x="5532120" y="4789805"/>
            <a:ext cx="12954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93420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DATE OF BIRTH</a:t>
            </a:r>
            <a:endParaRPr lang="en-US" b="1" dirty="0">
              <a:solidFill>
                <a:schemeClr val="tx1"/>
              </a:solidFill>
            </a:endParaRPr>
          </a:p>
        </p:txBody>
      </p:sp>
      <p:cxnSp>
        <p:nvCxnSpPr>
          <p:cNvPr id="29" name="Straight Connector 28"/>
          <p:cNvCxnSpPr>
            <a:stCxn id="15" idx="2"/>
            <a:endCxn id="28" idx="0"/>
          </p:cNvCxnSpPr>
          <p:nvPr/>
        </p:nvCxnSpPr>
        <p:spPr>
          <a:xfrm>
            <a:off x="5661660" y="4789805"/>
            <a:ext cx="233172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8" descr="C:\Users\User\Desktop\NAAC\gla-full.png"/>
          <p:cNvPicPr>
            <a:picLocks noChangeAspect="1" noChangeArrowheads="1"/>
          </p:cNvPicPr>
          <p:nvPr/>
        </p:nvPicPr>
        <p:blipFill>
          <a:blip r:embed="rId2"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77248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10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1000"/>
                                        <p:tgtEl>
                                          <p:spTgt spid="11"/>
                                        </p:tgtEl>
                                      </p:cBhvr>
                                    </p:animEffect>
                                  </p:childTnLst>
                                </p:cTn>
                              </p:par>
                              <p:par>
                                <p:cTn id="11" presetID="5"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1000"/>
                                        <p:tgtEl>
                                          <p:spTgt spid="1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heckerboard(across)">
                                      <p:cBhvr>
                                        <p:cTn id="16" dur="1000"/>
                                        <p:tgtEl>
                                          <p:spTgt spid="12"/>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checkerboard(across)">
                                      <p:cBhvr>
                                        <p:cTn id="24" dur="1000"/>
                                        <p:tgtEl>
                                          <p:spTgt spid="15"/>
                                        </p:tgtEl>
                                      </p:cBhvr>
                                    </p:animEffect>
                                  </p:childTnLst>
                                </p:cTn>
                              </p:par>
                              <p:par>
                                <p:cTn id="25" presetID="5" presetClass="entr" presetSubtype="1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checkerboard(across)">
                                      <p:cBhvr>
                                        <p:cTn id="27" dur="1000"/>
                                        <p:tgtEl>
                                          <p:spTgt spid="29"/>
                                        </p:tgtEl>
                                      </p:cBhvr>
                                    </p:animEffect>
                                  </p:childTnLst>
                                </p:cTn>
                              </p:par>
                              <p:par>
                                <p:cTn id="28" presetID="5" presetClass="entr" presetSubtype="1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checkerboard(across)">
                                      <p:cBhvr>
                                        <p:cTn id="30" dur="1000"/>
                                        <p:tgtEl>
                                          <p:spTgt spid="25"/>
                                        </p:tgtEl>
                                      </p:cBhvr>
                                    </p:animEffect>
                                  </p:childTnLst>
                                </p:cTn>
                              </p:par>
                              <p:par>
                                <p:cTn id="31" presetID="5" presetClass="entr" presetSubtype="1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heckerboard(across)">
                                      <p:cBhvr>
                                        <p:cTn id="33" dur="1000"/>
                                        <p:tgtEl>
                                          <p:spTgt spid="17"/>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checkerboard(across)">
                                      <p:cBhvr>
                                        <p:cTn id="36" dur="1000"/>
                                        <p:tgtEl>
                                          <p:spTgt spid="16"/>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checkerboard(across)">
                                      <p:cBhvr>
                                        <p:cTn id="39" dur="1000"/>
                                        <p:tgtEl>
                                          <p:spTgt spid="24"/>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checkerboard(across)">
                                      <p:cBhvr>
                                        <p:cTn id="4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P spid="16" grpId="0" animBg="1"/>
      <p:bldP spid="24"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30040" y="4058285"/>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INSTRUCTOR</a:t>
            </a:r>
            <a:endParaRPr lang="en-US" sz="2400" b="1" dirty="0"/>
          </a:p>
        </p:txBody>
      </p:sp>
      <p:sp>
        <p:nvSpPr>
          <p:cNvPr id="7" name="Oval 6"/>
          <p:cNvSpPr/>
          <p:nvPr/>
        </p:nvSpPr>
        <p:spPr>
          <a:xfrm>
            <a:off x="145542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INSTRUCTOR NAME</a:t>
            </a:r>
            <a:endParaRPr lang="en-US" b="1" u="sng" dirty="0">
              <a:solidFill>
                <a:schemeClr val="tx1"/>
              </a:solidFill>
            </a:endParaRPr>
          </a:p>
        </p:txBody>
      </p:sp>
      <p:cxnSp>
        <p:nvCxnSpPr>
          <p:cNvPr id="8" name="Straight Connector 7"/>
          <p:cNvCxnSpPr>
            <a:stCxn id="6" idx="2"/>
            <a:endCxn id="7" idx="0"/>
          </p:cNvCxnSpPr>
          <p:nvPr/>
        </p:nvCxnSpPr>
        <p:spPr>
          <a:xfrm flipH="1">
            <a:off x="2514600" y="4789805"/>
            <a:ext cx="314706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47294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TELEPHONE#</a:t>
            </a:r>
            <a:endParaRPr lang="en-US" b="1" dirty="0">
              <a:solidFill>
                <a:schemeClr val="tx1"/>
              </a:solidFill>
            </a:endParaRPr>
          </a:p>
        </p:txBody>
      </p:sp>
      <p:cxnSp>
        <p:nvCxnSpPr>
          <p:cNvPr id="10" name="Straight Connector 9"/>
          <p:cNvCxnSpPr>
            <a:stCxn id="6" idx="2"/>
            <a:endCxn id="9" idx="0"/>
          </p:cNvCxnSpPr>
          <p:nvPr/>
        </p:nvCxnSpPr>
        <p:spPr>
          <a:xfrm flipH="1">
            <a:off x="5532120" y="4789805"/>
            <a:ext cx="12954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934200" y="536916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ROOM#</a:t>
            </a:r>
            <a:endParaRPr lang="en-US" b="1" dirty="0">
              <a:solidFill>
                <a:schemeClr val="tx1"/>
              </a:solidFill>
            </a:endParaRPr>
          </a:p>
        </p:txBody>
      </p:sp>
      <p:cxnSp>
        <p:nvCxnSpPr>
          <p:cNvPr id="12" name="Straight Connector 11"/>
          <p:cNvCxnSpPr>
            <a:stCxn id="6" idx="2"/>
            <a:endCxn id="11" idx="0"/>
          </p:cNvCxnSpPr>
          <p:nvPr/>
        </p:nvCxnSpPr>
        <p:spPr>
          <a:xfrm>
            <a:off x="5661660" y="4789805"/>
            <a:ext cx="2331720" cy="5793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27960" y="611073"/>
            <a:ext cx="3063240" cy="73152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COURSE</a:t>
            </a:r>
            <a:endParaRPr lang="en-US" sz="2400" b="1" dirty="0"/>
          </a:p>
        </p:txBody>
      </p:sp>
      <p:sp>
        <p:nvSpPr>
          <p:cNvPr id="14" name="Oval 13"/>
          <p:cNvSpPr/>
          <p:nvPr/>
        </p:nvSpPr>
        <p:spPr>
          <a:xfrm>
            <a:off x="2430780" y="227318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COURSE#</a:t>
            </a:r>
            <a:endParaRPr lang="en-US" b="1" u="sng" dirty="0">
              <a:solidFill>
                <a:schemeClr val="tx1"/>
              </a:solidFill>
            </a:endParaRPr>
          </a:p>
        </p:txBody>
      </p:sp>
      <p:cxnSp>
        <p:nvCxnSpPr>
          <p:cNvPr id="15" name="Straight Connector 14"/>
          <p:cNvCxnSpPr>
            <a:stCxn id="13" idx="2"/>
            <a:endCxn id="14" idx="0"/>
          </p:cNvCxnSpPr>
          <p:nvPr/>
        </p:nvCxnSpPr>
        <p:spPr>
          <a:xfrm flipH="1">
            <a:off x="3489960" y="1342593"/>
            <a:ext cx="76962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709160" y="227318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COURSE NAME</a:t>
            </a:r>
            <a:endParaRPr lang="en-US" b="1" dirty="0">
              <a:solidFill>
                <a:schemeClr val="tx1"/>
              </a:solidFill>
            </a:endParaRPr>
          </a:p>
        </p:txBody>
      </p:sp>
      <p:cxnSp>
        <p:nvCxnSpPr>
          <p:cNvPr id="17" name="Straight Connector 16"/>
          <p:cNvCxnSpPr>
            <a:stCxn id="13" idx="2"/>
            <a:endCxn id="16" idx="0"/>
          </p:cNvCxnSpPr>
          <p:nvPr/>
        </p:nvCxnSpPr>
        <p:spPr>
          <a:xfrm>
            <a:off x="4259580" y="1342593"/>
            <a:ext cx="150876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934200" y="227318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DURATION</a:t>
            </a:r>
            <a:endParaRPr lang="en-US" b="1" dirty="0">
              <a:solidFill>
                <a:schemeClr val="tx1"/>
              </a:solidFill>
            </a:endParaRPr>
          </a:p>
        </p:txBody>
      </p:sp>
      <p:cxnSp>
        <p:nvCxnSpPr>
          <p:cNvPr id="19" name="Straight Connector 18"/>
          <p:cNvCxnSpPr>
            <a:stCxn id="13" idx="2"/>
            <a:endCxn id="18" idx="0"/>
          </p:cNvCxnSpPr>
          <p:nvPr/>
        </p:nvCxnSpPr>
        <p:spPr>
          <a:xfrm>
            <a:off x="4259580" y="1342593"/>
            <a:ext cx="373380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52400" y="2273184"/>
            <a:ext cx="2118360" cy="93059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PRE REQUISITE</a:t>
            </a:r>
            <a:endParaRPr lang="en-US" b="1" dirty="0">
              <a:solidFill>
                <a:schemeClr val="tx1"/>
              </a:solidFill>
            </a:endParaRPr>
          </a:p>
        </p:txBody>
      </p:sp>
      <p:cxnSp>
        <p:nvCxnSpPr>
          <p:cNvPr id="28" name="Straight Connector 27"/>
          <p:cNvCxnSpPr>
            <a:stCxn id="13" idx="2"/>
            <a:endCxn id="27" idx="0"/>
          </p:cNvCxnSpPr>
          <p:nvPr/>
        </p:nvCxnSpPr>
        <p:spPr>
          <a:xfrm flipH="1">
            <a:off x="1211580" y="1342593"/>
            <a:ext cx="3048000" cy="930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8" descr="C:\Users\User\Desktop\NAAC\gla-full.png"/>
          <p:cNvPicPr>
            <a:picLocks noChangeAspect="1" noChangeArrowheads="1"/>
          </p:cNvPicPr>
          <p:nvPr/>
        </p:nvPicPr>
        <p:blipFill>
          <a:blip r:embed="rId2"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275728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1000"/>
                                        <p:tgtEl>
                                          <p:spTgt spid="13"/>
                                        </p:tgtEl>
                                      </p:cBhvr>
                                    </p:animEffect>
                                  </p:childTnLst>
                                </p:cTn>
                              </p:par>
                              <p:par>
                                <p:cTn id="8" presetID="5"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checkerboard(across)">
                                      <p:cBhvr>
                                        <p:cTn id="10" dur="1000"/>
                                        <p:tgtEl>
                                          <p:spTgt spid="19"/>
                                        </p:tgtEl>
                                      </p:cBhvr>
                                    </p:animEffect>
                                  </p:childTnLst>
                                </p:cTn>
                              </p:par>
                              <p:par>
                                <p:cTn id="11" presetID="5" presetClass="entr" presetSubtype="1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1000"/>
                                        <p:tgtEl>
                                          <p:spTgt spid="17"/>
                                        </p:tgtEl>
                                      </p:cBhvr>
                                    </p:animEffect>
                                  </p:childTnLst>
                                </p:cTn>
                              </p:par>
                              <p:par>
                                <p:cTn id="14" presetID="5" presetClass="entr" presetSubtype="1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checkerboard(across)">
                                      <p:cBhvr>
                                        <p:cTn id="16" dur="1000"/>
                                        <p:tgtEl>
                                          <p:spTgt spid="15"/>
                                        </p:tgtEl>
                                      </p:cBhvr>
                                    </p:animEffect>
                                  </p:childTnLst>
                                </p:cTn>
                              </p:par>
                              <p:par>
                                <p:cTn id="17" presetID="5" presetClass="entr" presetSubtype="1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checkerboard(across)">
                                      <p:cBhvr>
                                        <p:cTn id="19" dur="1000"/>
                                        <p:tgtEl>
                                          <p:spTgt spid="2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checkerboard(across)">
                                      <p:cBhvr>
                                        <p:cTn id="22" dur="1000"/>
                                        <p:tgtEl>
                                          <p:spTgt spid="2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1000"/>
                                        <p:tgtEl>
                                          <p:spTgt spid="1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heckerboard(across)">
                                      <p:cBhvr>
                                        <p:cTn id="28" dur="1000"/>
                                        <p:tgtEl>
                                          <p:spTgt spid="16"/>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heckerboard(across)">
                                      <p:cBhvr>
                                        <p:cTn id="31" dur="10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heckerboard(across)">
                                      <p:cBhvr>
                                        <p:cTn id="36" dur="1000"/>
                                        <p:tgtEl>
                                          <p:spTgt spid="6"/>
                                        </p:tgtEl>
                                      </p:cBhvr>
                                    </p:animEffect>
                                  </p:childTnLst>
                                </p:cTn>
                              </p:par>
                              <p:par>
                                <p:cTn id="37" presetID="5" presetClass="entr" presetSubtype="1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checkerboard(across)">
                                      <p:cBhvr>
                                        <p:cTn id="39" dur="1000"/>
                                        <p:tgtEl>
                                          <p:spTgt spid="12"/>
                                        </p:tgtEl>
                                      </p:cBhvr>
                                    </p:animEffect>
                                  </p:childTnLst>
                                </p:cTn>
                              </p:par>
                              <p:par>
                                <p:cTn id="40" presetID="5" presetClass="entr" presetSubtype="1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checkerboard(across)">
                                      <p:cBhvr>
                                        <p:cTn id="42" dur="1000"/>
                                        <p:tgtEl>
                                          <p:spTgt spid="10"/>
                                        </p:tgtEl>
                                      </p:cBhvr>
                                    </p:animEffect>
                                  </p:childTnLst>
                                </p:cTn>
                              </p:par>
                              <p:par>
                                <p:cTn id="43" presetID="5" presetClass="entr" presetSubtype="1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checkerboard(across)">
                                      <p:cBhvr>
                                        <p:cTn id="45" dur="1000"/>
                                        <p:tgtEl>
                                          <p:spTgt spid="8"/>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checkerboard(across)">
                                      <p:cBhvr>
                                        <p:cTn id="48" dur="1000"/>
                                        <p:tgtEl>
                                          <p:spTgt spid="7"/>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checkerboard(across)">
                                      <p:cBhvr>
                                        <p:cTn id="51" dur="1000"/>
                                        <p:tgtEl>
                                          <p:spTgt spid="9"/>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checkerboard(across)">
                                      <p:cBhvr>
                                        <p:cTn id="5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3" grpId="0" animBg="1"/>
      <p:bldP spid="14" grpId="0" animBg="1"/>
      <p:bldP spid="16" grpId="0" animBg="1"/>
      <p:bldP spid="18"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B449A31-00E7-4D52-B424-9103AEC5CA3D}" type="slidenum">
              <a:rPr lang="en-US">
                <a:solidFill>
                  <a:schemeClr val="bg1"/>
                </a:solidFill>
              </a:rPr>
              <a:pPr/>
              <a:t>8</a:t>
            </a:fld>
            <a:endParaRPr lang="en-US">
              <a:solidFill>
                <a:schemeClr val="bg1"/>
              </a:solidFill>
            </a:endParaRPr>
          </a:p>
        </p:txBody>
      </p:sp>
      <p:sp>
        <p:nvSpPr>
          <p:cNvPr id="54275" name="Rectangle 2"/>
          <p:cNvSpPr>
            <a:spLocks noGrp="1" noChangeArrowheads="1"/>
          </p:cNvSpPr>
          <p:nvPr>
            <p:ph type="title" idx="4294967295"/>
          </p:nvPr>
        </p:nvSpPr>
        <p:spPr/>
        <p:txBody>
          <a:bodyPr lIns="0">
            <a:normAutofit fontScale="90000"/>
          </a:bodyPr>
          <a:lstStyle/>
          <a:p>
            <a:pPr eaLnBrk="1" hangingPunct="1"/>
            <a:r>
              <a:rPr lang="en-US" smtClean="0"/>
              <a:t/>
            </a:r>
            <a:br>
              <a:rPr lang="en-US" smtClean="0"/>
            </a:br>
            <a:r>
              <a:rPr lang="en-US" smtClean="0"/>
              <a:t>Steps in ER Modeling</a:t>
            </a:r>
            <a:br>
              <a:rPr lang="en-US" smtClean="0"/>
            </a:br>
            <a:endParaRPr lang="en-US" smtClean="0"/>
          </a:p>
        </p:txBody>
      </p:sp>
      <p:sp>
        <p:nvSpPr>
          <p:cNvPr id="54276" name="Rectangle 3"/>
          <p:cNvSpPr>
            <a:spLocks noGrp="1" noChangeArrowheads="1"/>
          </p:cNvSpPr>
          <p:nvPr>
            <p:ph type="body" idx="4294967295"/>
          </p:nvPr>
        </p:nvSpPr>
        <p:spPr>
          <a:xfrm>
            <a:off x="457200" y="1600200"/>
            <a:ext cx="8229600" cy="4800600"/>
          </a:xfrm>
        </p:spPr>
        <p:txBody>
          <a:bodyPr lIns="0" tIns="0">
            <a:noAutofit/>
          </a:bodyPr>
          <a:lstStyle/>
          <a:p>
            <a:pPr algn="just" eaLnBrk="1" hangingPunct="1">
              <a:lnSpc>
                <a:spcPct val="90000"/>
              </a:lnSpc>
              <a:buFont typeface="Wingdings" panose="05000000000000000000" pitchFamily="2" charset="2"/>
              <a:buNone/>
            </a:pPr>
            <a:r>
              <a:rPr lang="en-US" sz="2000" b="1" dirty="0" smtClean="0"/>
              <a:t>Step 2: Find the relationships</a:t>
            </a:r>
          </a:p>
          <a:p>
            <a:pPr algn="just" eaLnBrk="1" hangingPunct="1">
              <a:lnSpc>
                <a:spcPct val="90000"/>
              </a:lnSpc>
            </a:pPr>
            <a:r>
              <a:rPr lang="en-US" sz="2000" dirty="0" smtClean="0"/>
              <a:t>One course is enrolled by multiple students and one student enrolls for multiple courses, hence the   cardinality between course and student  is Many to Many.</a:t>
            </a:r>
          </a:p>
          <a:p>
            <a:pPr algn="just" eaLnBrk="1" hangingPunct="1">
              <a:lnSpc>
                <a:spcPct val="90000"/>
              </a:lnSpc>
            </a:pPr>
            <a:r>
              <a:rPr lang="en-US" sz="2000" dirty="0" smtClean="0"/>
              <a:t>The department offers many courses  and each course belongs to only one department, hence the cardinality between department and course is  One to Many.</a:t>
            </a:r>
          </a:p>
          <a:p>
            <a:pPr algn="just" eaLnBrk="1" hangingPunct="1">
              <a:lnSpc>
                <a:spcPct val="90000"/>
              </a:lnSpc>
            </a:pPr>
            <a:r>
              <a:rPr lang="en-US" sz="2000" dirty="0" smtClean="0"/>
              <a:t>One department has multiple instructors and one instructor belongs to one and only one department , hence the  cardinality between department and instructor is  one  to Many. </a:t>
            </a:r>
          </a:p>
          <a:p>
            <a:pPr algn="just" eaLnBrk="1" hangingPunct="1">
              <a:lnSpc>
                <a:spcPct val="90000"/>
              </a:lnSpc>
            </a:pPr>
            <a:r>
              <a:rPr lang="en-US" sz="2000" dirty="0" smtClean="0"/>
              <a:t>Each department there is a “Head of department” and one instructor is  “Head of  department “,hence the cardinality is one to one .</a:t>
            </a:r>
          </a:p>
          <a:p>
            <a:pPr algn="just" eaLnBrk="1" hangingPunct="1">
              <a:lnSpc>
                <a:spcPct val="90000"/>
              </a:lnSpc>
            </a:pPr>
            <a:r>
              <a:rPr lang="en-US" sz="2000" dirty="0" smtClean="0"/>
              <a:t>One course is taught by only one instructor, but the instructor teaches many courses, hence the cardinality between course   and instructor is  many  to one.</a:t>
            </a:r>
          </a:p>
        </p:txBody>
      </p:sp>
      <p:pic>
        <p:nvPicPr>
          <p:cNvPr id="5" name="Picture 8" descr="C:\Users\User\Desktop\NAAC\gla-full.png"/>
          <p:cNvPicPr>
            <a:picLocks noChangeAspect="1" noChangeArrowheads="1"/>
          </p:cNvPicPr>
          <p:nvPr/>
        </p:nvPicPr>
        <p:blipFill>
          <a:blip r:embed="rId3"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21926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fade">
                                      <p:cBhvr>
                                        <p:cTn id="7" dur="2000"/>
                                        <p:tgtEl>
                                          <p:spTgt spid="54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fade">
                                      <p:cBhvr>
                                        <p:cTn id="12" dur="2000"/>
                                        <p:tgtEl>
                                          <p:spTgt spid="54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6">
                                            <p:txEl>
                                              <p:pRg st="2" end="2"/>
                                            </p:txEl>
                                          </p:spTgt>
                                        </p:tgtEl>
                                        <p:attrNameLst>
                                          <p:attrName>style.visibility</p:attrName>
                                        </p:attrNameLst>
                                      </p:cBhvr>
                                      <p:to>
                                        <p:strVal val="visible"/>
                                      </p:to>
                                    </p:set>
                                    <p:animEffect transition="in" filter="fade">
                                      <p:cBhvr>
                                        <p:cTn id="17" dur="2000"/>
                                        <p:tgtEl>
                                          <p:spTgt spid="542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276">
                                            <p:txEl>
                                              <p:pRg st="3" end="3"/>
                                            </p:txEl>
                                          </p:spTgt>
                                        </p:tgtEl>
                                        <p:attrNameLst>
                                          <p:attrName>style.visibility</p:attrName>
                                        </p:attrNameLst>
                                      </p:cBhvr>
                                      <p:to>
                                        <p:strVal val="visible"/>
                                      </p:to>
                                    </p:set>
                                    <p:animEffect transition="in" filter="fade">
                                      <p:cBhvr>
                                        <p:cTn id="22" dur="2000"/>
                                        <p:tgtEl>
                                          <p:spTgt spid="54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276">
                                            <p:txEl>
                                              <p:pRg st="4" end="4"/>
                                            </p:txEl>
                                          </p:spTgt>
                                        </p:tgtEl>
                                        <p:attrNameLst>
                                          <p:attrName>style.visibility</p:attrName>
                                        </p:attrNameLst>
                                      </p:cBhvr>
                                      <p:to>
                                        <p:strVal val="visible"/>
                                      </p:to>
                                    </p:set>
                                    <p:animEffect transition="in" filter="fade">
                                      <p:cBhvr>
                                        <p:cTn id="27" dur="2000"/>
                                        <p:tgtEl>
                                          <p:spTgt spid="542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276">
                                            <p:txEl>
                                              <p:pRg st="5" end="5"/>
                                            </p:txEl>
                                          </p:spTgt>
                                        </p:tgtEl>
                                        <p:attrNameLst>
                                          <p:attrName>style.visibility</p:attrName>
                                        </p:attrNameLst>
                                      </p:cBhvr>
                                      <p:to>
                                        <p:strVal val="visible"/>
                                      </p:to>
                                    </p:set>
                                    <p:animEffect transition="in" filter="fade">
                                      <p:cBhvr>
                                        <p:cTn id="32" dur="2000"/>
                                        <p:tgtEl>
                                          <p:spTgt spid="542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70F0E0A-7808-44BA-A009-C8B152C1B6C3}" type="slidenum">
              <a:rPr lang="en-US">
                <a:solidFill>
                  <a:schemeClr val="bg1"/>
                </a:solidFill>
              </a:rPr>
              <a:pPr/>
              <a:t>9</a:t>
            </a:fld>
            <a:endParaRPr lang="en-US">
              <a:solidFill>
                <a:schemeClr val="bg1"/>
              </a:solidFill>
            </a:endParaRPr>
          </a:p>
        </p:txBody>
      </p:sp>
      <p:sp>
        <p:nvSpPr>
          <p:cNvPr id="366594" name="Rectangle 2"/>
          <p:cNvSpPr>
            <a:spLocks noGrp="1" noChangeArrowheads="1"/>
          </p:cNvSpPr>
          <p:nvPr>
            <p:ph type="body" idx="4294967295"/>
          </p:nvPr>
        </p:nvSpPr>
        <p:spPr>
          <a:xfrm>
            <a:off x="381000" y="1143000"/>
            <a:ext cx="8534400" cy="4876800"/>
          </a:xfrm>
        </p:spPr>
        <p:txBody>
          <a:bodyPr lIns="0" tIns="0">
            <a:normAutofit fontScale="92500" lnSpcReduction="20000"/>
          </a:bodyPr>
          <a:lstStyle/>
          <a:p>
            <a:pPr algn="just" eaLnBrk="1" hangingPunct="1">
              <a:lnSpc>
                <a:spcPct val="80000"/>
              </a:lnSpc>
              <a:buFont typeface="Wingdings" panose="05000000000000000000" pitchFamily="2" charset="2"/>
              <a:buNone/>
            </a:pPr>
            <a:r>
              <a:rPr lang="en-US" b="1" dirty="0" smtClean="0"/>
              <a:t>Step 3: Identify the key attributes</a:t>
            </a:r>
            <a:r>
              <a:rPr lang="en-US" b="1" dirty="0" smtClean="0">
                <a:solidFill>
                  <a:srgbClr val="0066CC"/>
                </a:solidFill>
              </a:rPr>
              <a:t> </a:t>
            </a:r>
          </a:p>
          <a:p>
            <a:pPr algn="just" eaLnBrk="1" hangingPunct="1">
              <a:lnSpc>
                <a:spcPct val="80000"/>
              </a:lnSpc>
            </a:pPr>
            <a:endParaRPr lang="en-US" dirty="0" smtClean="0">
              <a:solidFill>
                <a:srgbClr val="0066CC"/>
              </a:solidFill>
            </a:endParaRPr>
          </a:p>
          <a:p>
            <a:pPr algn="just" eaLnBrk="1" hangingPunct="1">
              <a:lnSpc>
                <a:spcPct val="80000"/>
              </a:lnSpc>
            </a:pPr>
            <a:r>
              <a:rPr lang="en-US" sz="1800" dirty="0" smtClean="0"/>
              <a:t> </a:t>
            </a:r>
            <a:r>
              <a:rPr lang="en-US" sz="2000" dirty="0" err="1" smtClean="0"/>
              <a:t>Deptname</a:t>
            </a:r>
            <a:r>
              <a:rPr lang="en-US" sz="2000" dirty="0" smtClean="0"/>
              <a:t> is the key attribute for the Entity “Department”, as it identifies the    </a:t>
            </a:r>
          </a:p>
          <a:p>
            <a:pPr algn="just" eaLnBrk="1" hangingPunct="1">
              <a:lnSpc>
                <a:spcPct val="80000"/>
              </a:lnSpc>
              <a:buFont typeface="Wingdings" panose="05000000000000000000" pitchFamily="2" charset="2"/>
              <a:buNone/>
            </a:pPr>
            <a:r>
              <a:rPr lang="en-US" sz="2000" dirty="0" smtClean="0"/>
              <a:t>	 Department uniquely.</a:t>
            </a:r>
          </a:p>
          <a:p>
            <a:pPr algn="just" eaLnBrk="1" hangingPunct="1">
              <a:lnSpc>
                <a:spcPct val="80000"/>
              </a:lnSpc>
            </a:pPr>
            <a:r>
              <a:rPr lang="en-US" sz="2000" dirty="0" smtClean="0"/>
              <a:t> Course# (</a:t>
            </a:r>
            <a:r>
              <a:rPr lang="en-US" sz="2000" dirty="0" err="1" smtClean="0"/>
              <a:t>CourseId</a:t>
            </a:r>
            <a:r>
              <a:rPr lang="en-US" sz="2000" dirty="0" smtClean="0"/>
              <a:t>) is the key attribute for “Course” Entity. </a:t>
            </a:r>
          </a:p>
          <a:p>
            <a:pPr algn="just" eaLnBrk="1" hangingPunct="1">
              <a:lnSpc>
                <a:spcPct val="80000"/>
              </a:lnSpc>
            </a:pPr>
            <a:r>
              <a:rPr lang="en-US" sz="2000" dirty="0" smtClean="0"/>
              <a:t> Student# (Student Number) is the key attribute for “Student” Entity.</a:t>
            </a:r>
          </a:p>
          <a:p>
            <a:pPr algn="just" eaLnBrk="1" hangingPunct="1">
              <a:lnSpc>
                <a:spcPct val="80000"/>
              </a:lnSpc>
            </a:pPr>
            <a:r>
              <a:rPr lang="en-US" sz="2000" dirty="0" smtClean="0"/>
              <a:t> Instructor Name  is the key attribute for “Instructor” Entity. </a:t>
            </a:r>
          </a:p>
          <a:p>
            <a:pPr algn="just" eaLnBrk="1" hangingPunct="1">
              <a:lnSpc>
                <a:spcPct val="80000"/>
              </a:lnSpc>
              <a:buFont typeface="Wingdings" panose="05000000000000000000" pitchFamily="2" charset="2"/>
              <a:buNone/>
            </a:pPr>
            <a:endParaRPr lang="en-US" sz="1800" dirty="0" smtClean="0"/>
          </a:p>
          <a:p>
            <a:pPr algn="just" eaLnBrk="1" hangingPunct="1">
              <a:lnSpc>
                <a:spcPct val="80000"/>
              </a:lnSpc>
              <a:buFont typeface="Wingdings" panose="05000000000000000000" pitchFamily="2" charset="2"/>
              <a:buNone/>
            </a:pPr>
            <a:r>
              <a:rPr lang="en-US" b="1" dirty="0" smtClean="0"/>
              <a:t>Step 4: Identify other relevant attributes </a:t>
            </a:r>
          </a:p>
          <a:p>
            <a:pPr algn="just" eaLnBrk="1" hangingPunct="1">
              <a:lnSpc>
                <a:spcPct val="80000"/>
              </a:lnSpc>
              <a:buFont typeface="Wingdings" panose="05000000000000000000" pitchFamily="2" charset="2"/>
              <a:buNone/>
            </a:pPr>
            <a:endParaRPr lang="en-US" b="1" dirty="0" smtClean="0"/>
          </a:p>
          <a:p>
            <a:pPr algn="just" eaLnBrk="1" hangingPunct="1">
              <a:lnSpc>
                <a:spcPct val="80000"/>
              </a:lnSpc>
            </a:pPr>
            <a:r>
              <a:rPr lang="en-US" b="1" dirty="0" smtClean="0"/>
              <a:t> </a:t>
            </a:r>
            <a:r>
              <a:rPr lang="en-US" sz="2000" dirty="0" smtClean="0"/>
              <a:t>For the department entity, the relevant attribute is location</a:t>
            </a:r>
          </a:p>
          <a:p>
            <a:pPr algn="just" eaLnBrk="1" hangingPunct="1">
              <a:lnSpc>
                <a:spcPct val="80000"/>
              </a:lnSpc>
            </a:pPr>
            <a:r>
              <a:rPr lang="en-US" sz="2000" dirty="0" smtClean="0"/>
              <a:t> For course entity, course </a:t>
            </a:r>
            <a:r>
              <a:rPr lang="en-US" sz="2000" dirty="0" err="1" smtClean="0"/>
              <a:t>name,duration,prerequisite</a:t>
            </a:r>
            <a:endParaRPr lang="en-US" sz="2000" dirty="0" smtClean="0"/>
          </a:p>
          <a:p>
            <a:pPr algn="just" eaLnBrk="1" hangingPunct="1">
              <a:lnSpc>
                <a:spcPct val="80000"/>
              </a:lnSpc>
            </a:pPr>
            <a:r>
              <a:rPr lang="en-US" sz="2000" dirty="0" smtClean="0"/>
              <a:t> For instructor entity, room#, telephone#</a:t>
            </a:r>
          </a:p>
          <a:p>
            <a:pPr algn="just" eaLnBrk="1" hangingPunct="1">
              <a:lnSpc>
                <a:spcPct val="80000"/>
              </a:lnSpc>
            </a:pPr>
            <a:r>
              <a:rPr lang="en-US" sz="2000" dirty="0" smtClean="0"/>
              <a:t> For student entity, student name, date of birth</a:t>
            </a:r>
          </a:p>
          <a:p>
            <a:pPr algn="just" eaLnBrk="1" hangingPunct="1">
              <a:lnSpc>
                <a:spcPct val="80000"/>
              </a:lnSpc>
              <a:buFont typeface="Wingdings" panose="05000000000000000000" pitchFamily="2" charset="2"/>
              <a:buNone/>
            </a:pPr>
            <a:r>
              <a:rPr lang="en-US" dirty="0" smtClean="0"/>
              <a:t>		</a:t>
            </a:r>
            <a:endParaRPr lang="en-US" b="1" dirty="0" smtClean="0"/>
          </a:p>
          <a:p>
            <a:pPr algn="just" eaLnBrk="1" hangingPunct="1">
              <a:lnSpc>
                <a:spcPct val="80000"/>
              </a:lnSpc>
              <a:buFont typeface="Wingdings" panose="05000000000000000000" pitchFamily="2" charset="2"/>
              <a:buNone/>
            </a:pPr>
            <a:r>
              <a:rPr lang="en-US" b="1" dirty="0" smtClean="0"/>
              <a:t>				</a:t>
            </a:r>
          </a:p>
          <a:p>
            <a:pPr algn="just" eaLnBrk="1" hangingPunct="1">
              <a:lnSpc>
                <a:spcPct val="80000"/>
              </a:lnSpc>
              <a:buFont typeface="Wingdings" panose="05000000000000000000" pitchFamily="2" charset="2"/>
              <a:buNone/>
            </a:pPr>
            <a:endParaRPr lang="en-US" dirty="0" smtClean="0"/>
          </a:p>
        </p:txBody>
      </p:sp>
      <p:sp>
        <p:nvSpPr>
          <p:cNvPr id="55300" name="Rectangle 3"/>
          <p:cNvSpPr>
            <a:spLocks noChangeArrowheads="1"/>
          </p:cNvSpPr>
          <p:nvPr/>
        </p:nvSpPr>
        <p:spPr bwMode="auto">
          <a:xfrm>
            <a:off x="0" y="228600"/>
            <a:ext cx="76200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a:t>
            </a:r>
          </a:p>
        </p:txBody>
      </p:sp>
      <p:pic>
        <p:nvPicPr>
          <p:cNvPr id="5" name="Picture 8" descr="C:\Users\User\Desktop\NAAC\gla-full.png"/>
          <p:cNvPicPr>
            <a:picLocks noChangeAspect="1" noChangeArrowheads="1"/>
          </p:cNvPicPr>
          <p:nvPr/>
        </p:nvPicPr>
        <p:blipFill>
          <a:blip r:embed="rId3" cstate="print"/>
          <a:srcRect l="10052" t="18954" r="57006"/>
          <a:stretch>
            <a:fillRect/>
          </a:stretch>
        </p:blipFill>
        <p:spPr bwMode="auto">
          <a:xfrm>
            <a:off x="8167936" y="152400"/>
            <a:ext cx="823664" cy="978288"/>
          </a:xfrm>
          <a:prstGeom prst="rect">
            <a:avLst/>
          </a:prstGeom>
          <a:noFill/>
          <a:ln w="9525">
            <a:noFill/>
            <a:miter lim="800000"/>
            <a:headEnd/>
            <a:tailEnd/>
          </a:ln>
        </p:spPr>
      </p:pic>
    </p:spTree>
    <p:extLst>
      <p:ext uri="{BB962C8B-B14F-4D97-AF65-F5344CB8AC3E}">
        <p14:creationId xmlns:p14="http://schemas.microsoft.com/office/powerpoint/2010/main" xmlns="" val="625618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6594">
                                            <p:txEl>
                                              <p:pRg st="2" end="2"/>
                                            </p:txEl>
                                          </p:spTgt>
                                        </p:tgtEl>
                                        <p:attrNameLst>
                                          <p:attrName>style.visibility</p:attrName>
                                        </p:attrNameLst>
                                      </p:cBhvr>
                                      <p:to>
                                        <p:strVal val="visible"/>
                                      </p:to>
                                    </p:set>
                                    <p:anim calcmode="lin" valueType="num">
                                      <p:cBhvr>
                                        <p:cTn id="7" dur="1000" fill="hold"/>
                                        <p:tgtEl>
                                          <p:spTgt spid="36659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36659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6594">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6594">
                                            <p:txEl>
                                              <p:pRg st="3" end="3"/>
                                            </p:txEl>
                                          </p:spTgt>
                                        </p:tgtEl>
                                        <p:attrNameLst>
                                          <p:attrName>style.visibility</p:attrName>
                                        </p:attrNameLst>
                                      </p:cBhvr>
                                      <p:to>
                                        <p:strVal val="visible"/>
                                      </p:to>
                                    </p:set>
                                    <p:anim calcmode="lin" valueType="num">
                                      <p:cBhvr>
                                        <p:cTn id="14" dur="1000" fill="hold"/>
                                        <p:tgtEl>
                                          <p:spTgt spid="366594">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6659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659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6594">
                                            <p:txEl>
                                              <p:pRg st="4" end="4"/>
                                            </p:txEl>
                                          </p:spTgt>
                                        </p:tgtEl>
                                        <p:attrNameLst>
                                          <p:attrName>style.visibility</p:attrName>
                                        </p:attrNameLst>
                                      </p:cBhvr>
                                      <p:to>
                                        <p:strVal val="visible"/>
                                      </p:to>
                                    </p:set>
                                    <p:anim calcmode="lin" valueType="num">
                                      <p:cBhvr>
                                        <p:cTn id="21" dur="1000" fill="hold"/>
                                        <p:tgtEl>
                                          <p:spTgt spid="366594">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6659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659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6594">
                                            <p:txEl>
                                              <p:pRg st="5" end="5"/>
                                            </p:txEl>
                                          </p:spTgt>
                                        </p:tgtEl>
                                        <p:attrNameLst>
                                          <p:attrName>style.visibility</p:attrName>
                                        </p:attrNameLst>
                                      </p:cBhvr>
                                      <p:to>
                                        <p:strVal val="visible"/>
                                      </p:to>
                                    </p:set>
                                    <p:anim calcmode="lin" valueType="num">
                                      <p:cBhvr>
                                        <p:cTn id="28" dur="1000" fill="hold"/>
                                        <p:tgtEl>
                                          <p:spTgt spid="366594">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36659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659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6594">
                                            <p:txEl>
                                              <p:pRg st="6" end="6"/>
                                            </p:txEl>
                                          </p:spTgt>
                                        </p:tgtEl>
                                        <p:attrNameLst>
                                          <p:attrName>style.visibility</p:attrName>
                                        </p:attrNameLst>
                                      </p:cBhvr>
                                      <p:to>
                                        <p:strVal val="visible"/>
                                      </p:to>
                                    </p:set>
                                    <p:anim calcmode="lin" valueType="num">
                                      <p:cBhvr>
                                        <p:cTn id="35" dur="1000" fill="hold"/>
                                        <p:tgtEl>
                                          <p:spTgt spid="366594">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6659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659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6594">
                                            <p:txEl>
                                              <p:pRg st="8" end="8"/>
                                            </p:txEl>
                                          </p:spTgt>
                                        </p:tgtEl>
                                        <p:attrNameLst>
                                          <p:attrName>style.visibility</p:attrName>
                                        </p:attrNameLst>
                                      </p:cBhvr>
                                      <p:to>
                                        <p:strVal val="visible"/>
                                      </p:to>
                                    </p:set>
                                    <p:anim calcmode="lin" valueType="num">
                                      <p:cBhvr>
                                        <p:cTn id="42" dur="1000" fill="hold"/>
                                        <p:tgtEl>
                                          <p:spTgt spid="366594">
                                            <p:txEl>
                                              <p:pRg st="8" end="8"/>
                                            </p:txEl>
                                          </p:spTgt>
                                        </p:tgtEl>
                                        <p:attrNameLst>
                                          <p:attrName>ppt_x</p:attrName>
                                        </p:attrNameLst>
                                      </p:cBhvr>
                                      <p:tavLst>
                                        <p:tav tm="0">
                                          <p:val>
                                            <p:strVal val="#ppt_x-.2"/>
                                          </p:val>
                                        </p:tav>
                                        <p:tav tm="100000">
                                          <p:val>
                                            <p:strVal val="#ppt_x"/>
                                          </p:val>
                                        </p:tav>
                                      </p:tavLst>
                                    </p:anim>
                                    <p:anim calcmode="lin" valueType="num">
                                      <p:cBhvr>
                                        <p:cTn id="43" dur="1000" fill="hold"/>
                                        <p:tgtEl>
                                          <p:spTgt spid="366594">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6594">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66594">
                                            <p:txEl>
                                              <p:pRg st="10" end="10"/>
                                            </p:txEl>
                                          </p:spTgt>
                                        </p:tgtEl>
                                        <p:attrNameLst>
                                          <p:attrName>style.visibility</p:attrName>
                                        </p:attrNameLst>
                                      </p:cBhvr>
                                      <p:to>
                                        <p:strVal val="visible"/>
                                      </p:to>
                                    </p:set>
                                    <p:anim calcmode="lin" valueType="num">
                                      <p:cBhvr>
                                        <p:cTn id="49" dur="1000" fill="hold"/>
                                        <p:tgtEl>
                                          <p:spTgt spid="366594">
                                            <p:txEl>
                                              <p:pRg st="10" end="10"/>
                                            </p:txEl>
                                          </p:spTgt>
                                        </p:tgtEl>
                                        <p:attrNameLst>
                                          <p:attrName>ppt_x</p:attrName>
                                        </p:attrNameLst>
                                      </p:cBhvr>
                                      <p:tavLst>
                                        <p:tav tm="0">
                                          <p:val>
                                            <p:strVal val="#ppt_x-.2"/>
                                          </p:val>
                                        </p:tav>
                                        <p:tav tm="100000">
                                          <p:val>
                                            <p:strVal val="#ppt_x"/>
                                          </p:val>
                                        </p:tav>
                                      </p:tavLst>
                                    </p:anim>
                                    <p:anim calcmode="lin" valueType="num">
                                      <p:cBhvr>
                                        <p:cTn id="50" dur="1000" fill="hold"/>
                                        <p:tgtEl>
                                          <p:spTgt spid="366594">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66594">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66594">
                                            <p:txEl>
                                              <p:pRg st="11" end="11"/>
                                            </p:txEl>
                                          </p:spTgt>
                                        </p:tgtEl>
                                        <p:attrNameLst>
                                          <p:attrName>style.visibility</p:attrName>
                                        </p:attrNameLst>
                                      </p:cBhvr>
                                      <p:to>
                                        <p:strVal val="visible"/>
                                      </p:to>
                                    </p:set>
                                    <p:anim calcmode="lin" valueType="num">
                                      <p:cBhvr>
                                        <p:cTn id="56" dur="1000" fill="hold"/>
                                        <p:tgtEl>
                                          <p:spTgt spid="366594">
                                            <p:txEl>
                                              <p:pRg st="11" end="11"/>
                                            </p:txEl>
                                          </p:spTgt>
                                        </p:tgtEl>
                                        <p:attrNameLst>
                                          <p:attrName>ppt_x</p:attrName>
                                        </p:attrNameLst>
                                      </p:cBhvr>
                                      <p:tavLst>
                                        <p:tav tm="0">
                                          <p:val>
                                            <p:strVal val="#ppt_x-.2"/>
                                          </p:val>
                                        </p:tav>
                                        <p:tav tm="100000">
                                          <p:val>
                                            <p:strVal val="#ppt_x"/>
                                          </p:val>
                                        </p:tav>
                                      </p:tavLst>
                                    </p:anim>
                                    <p:anim calcmode="lin" valueType="num">
                                      <p:cBhvr>
                                        <p:cTn id="57" dur="1000" fill="hold"/>
                                        <p:tgtEl>
                                          <p:spTgt spid="366594">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66594">
                                            <p:txEl>
                                              <p:pRg st="11" end="1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366594">
                                            <p:txEl>
                                              <p:pRg st="12" end="12"/>
                                            </p:txEl>
                                          </p:spTgt>
                                        </p:tgtEl>
                                        <p:attrNameLst>
                                          <p:attrName>style.visibility</p:attrName>
                                        </p:attrNameLst>
                                      </p:cBhvr>
                                      <p:to>
                                        <p:strVal val="visible"/>
                                      </p:to>
                                    </p:set>
                                    <p:anim calcmode="lin" valueType="num">
                                      <p:cBhvr>
                                        <p:cTn id="63" dur="1000" fill="hold"/>
                                        <p:tgtEl>
                                          <p:spTgt spid="366594">
                                            <p:txEl>
                                              <p:pRg st="12" end="12"/>
                                            </p:txEl>
                                          </p:spTgt>
                                        </p:tgtEl>
                                        <p:attrNameLst>
                                          <p:attrName>ppt_x</p:attrName>
                                        </p:attrNameLst>
                                      </p:cBhvr>
                                      <p:tavLst>
                                        <p:tav tm="0">
                                          <p:val>
                                            <p:strVal val="#ppt_x-.2"/>
                                          </p:val>
                                        </p:tav>
                                        <p:tav tm="100000">
                                          <p:val>
                                            <p:strVal val="#ppt_x"/>
                                          </p:val>
                                        </p:tav>
                                      </p:tavLst>
                                    </p:anim>
                                    <p:anim calcmode="lin" valueType="num">
                                      <p:cBhvr>
                                        <p:cTn id="64" dur="1000" fill="hold"/>
                                        <p:tgtEl>
                                          <p:spTgt spid="366594">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66594">
                                            <p:txEl>
                                              <p:pRg st="12" end="1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nodeType="clickEffect">
                                  <p:stCondLst>
                                    <p:cond delay="0"/>
                                  </p:stCondLst>
                                  <p:childTnLst>
                                    <p:set>
                                      <p:cBhvr>
                                        <p:cTn id="69" dur="1" fill="hold">
                                          <p:stCondLst>
                                            <p:cond delay="0"/>
                                          </p:stCondLst>
                                        </p:cTn>
                                        <p:tgtEl>
                                          <p:spTgt spid="366594">
                                            <p:txEl>
                                              <p:pRg st="13" end="13"/>
                                            </p:txEl>
                                          </p:spTgt>
                                        </p:tgtEl>
                                        <p:attrNameLst>
                                          <p:attrName>style.visibility</p:attrName>
                                        </p:attrNameLst>
                                      </p:cBhvr>
                                      <p:to>
                                        <p:strVal val="visible"/>
                                      </p:to>
                                    </p:set>
                                    <p:anim calcmode="lin" valueType="num">
                                      <p:cBhvr>
                                        <p:cTn id="70" dur="1000" fill="hold"/>
                                        <p:tgtEl>
                                          <p:spTgt spid="366594">
                                            <p:txEl>
                                              <p:pRg st="13" end="13"/>
                                            </p:txEl>
                                          </p:spTgt>
                                        </p:tgtEl>
                                        <p:attrNameLst>
                                          <p:attrName>ppt_x</p:attrName>
                                        </p:attrNameLst>
                                      </p:cBhvr>
                                      <p:tavLst>
                                        <p:tav tm="0">
                                          <p:val>
                                            <p:strVal val="#ppt_x-.2"/>
                                          </p:val>
                                        </p:tav>
                                        <p:tav tm="100000">
                                          <p:val>
                                            <p:strVal val="#ppt_x"/>
                                          </p:val>
                                        </p:tav>
                                      </p:tavLst>
                                    </p:anim>
                                    <p:anim calcmode="lin" valueType="num">
                                      <p:cBhvr>
                                        <p:cTn id="71" dur="1000" fill="hold"/>
                                        <p:tgtEl>
                                          <p:spTgt spid="366594">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366594">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366594">
                                            <p:txEl>
                                              <p:pRg st="14" end="14"/>
                                            </p:txEl>
                                          </p:spTgt>
                                        </p:tgtEl>
                                        <p:attrNameLst>
                                          <p:attrName>style.visibility</p:attrName>
                                        </p:attrNameLst>
                                      </p:cBhvr>
                                      <p:to>
                                        <p:strVal val="visible"/>
                                      </p:to>
                                    </p:set>
                                    <p:anim calcmode="lin" valueType="num">
                                      <p:cBhvr>
                                        <p:cTn id="77" dur="1000" fill="hold"/>
                                        <p:tgtEl>
                                          <p:spTgt spid="366594">
                                            <p:txEl>
                                              <p:pRg st="14" end="14"/>
                                            </p:txEl>
                                          </p:spTgt>
                                        </p:tgtEl>
                                        <p:attrNameLst>
                                          <p:attrName>ppt_x</p:attrName>
                                        </p:attrNameLst>
                                      </p:cBhvr>
                                      <p:tavLst>
                                        <p:tav tm="0">
                                          <p:val>
                                            <p:strVal val="#ppt_x-.2"/>
                                          </p:val>
                                        </p:tav>
                                        <p:tav tm="100000">
                                          <p:val>
                                            <p:strVal val="#ppt_x"/>
                                          </p:val>
                                        </p:tav>
                                      </p:tavLst>
                                    </p:anim>
                                    <p:anim calcmode="lin" valueType="num">
                                      <p:cBhvr>
                                        <p:cTn id="78" dur="1000" fill="hold"/>
                                        <p:tgtEl>
                                          <p:spTgt spid="366594">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366594">
                                            <p:txEl>
                                              <p:pRg st="14" end="14"/>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nodeType="clickEffect">
                                  <p:stCondLst>
                                    <p:cond delay="0"/>
                                  </p:stCondLst>
                                  <p:childTnLst>
                                    <p:set>
                                      <p:cBhvr>
                                        <p:cTn id="83" dur="1" fill="hold">
                                          <p:stCondLst>
                                            <p:cond delay="0"/>
                                          </p:stCondLst>
                                        </p:cTn>
                                        <p:tgtEl>
                                          <p:spTgt spid="366594">
                                            <p:txEl>
                                              <p:pRg st="15" end="15"/>
                                            </p:txEl>
                                          </p:spTgt>
                                        </p:tgtEl>
                                        <p:attrNameLst>
                                          <p:attrName>style.visibility</p:attrName>
                                        </p:attrNameLst>
                                      </p:cBhvr>
                                      <p:to>
                                        <p:strVal val="visible"/>
                                      </p:to>
                                    </p:set>
                                    <p:anim calcmode="lin" valueType="num">
                                      <p:cBhvr>
                                        <p:cTn id="84" dur="1000" fill="hold"/>
                                        <p:tgtEl>
                                          <p:spTgt spid="366594">
                                            <p:txEl>
                                              <p:pRg st="15" end="15"/>
                                            </p:txEl>
                                          </p:spTgt>
                                        </p:tgtEl>
                                        <p:attrNameLst>
                                          <p:attrName>ppt_x</p:attrName>
                                        </p:attrNameLst>
                                      </p:cBhvr>
                                      <p:tavLst>
                                        <p:tav tm="0">
                                          <p:val>
                                            <p:strVal val="#ppt_x-.2"/>
                                          </p:val>
                                        </p:tav>
                                        <p:tav tm="100000">
                                          <p:val>
                                            <p:strVal val="#ppt_x"/>
                                          </p:val>
                                        </p:tav>
                                      </p:tavLst>
                                    </p:anim>
                                    <p:anim calcmode="lin" valueType="num">
                                      <p:cBhvr>
                                        <p:cTn id="85" dur="1000" fill="hold"/>
                                        <p:tgtEl>
                                          <p:spTgt spid="366594">
                                            <p:txEl>
                                              <p:pRg st="15" end="15"/>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36659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 name="HTML_SHAPEINFO" val="&lt;ThreeDShapeInfo&gt;&lt;uuid val=&quot;&quot;/&gt;&lt;isInvalidForFieldText val=&quot;0&quot;/&gt;&lt;Image&gt;&lt;filename val=&quot;C:\Users\admin\AppData\Local\Temp\~Ca3CA1\data\asimages\{469D2944-C611-462F-813B-FF372E40348F}_1.png&quot;/&gt;&lt;left val=&quot;95&quot;/&gt;&lt;top val=&quot;227&quot;/&gt;&lt;width val=&quot;769&quot;/&gt;&lt;height val=&quot;5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497</Words>
  <Application>Microsoft Office PowerPoint</Application>
  <PresentationFormat>On-screen Show (4:3)</PresentationFormat>
  <Paragraphs>133</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Understanding ER Model  </vt:lpstr>
      <vt:lpstr>Agenda</vt:lpstr>
      <vt:lpstr> Case Study – ER Model For a college DB </vt:lpstr>
      <vt:lpstr>Steps in ER Modeling </vt:lpstr>
      <vt:lpstr>Slide 5</vt:lpstr>
      <vt:lpstr>Entities</vt:lpstr>
      <vt:lpstr>Slide 7</vt:lpstr>
      <vt:lpstr> Steps in ER Modeling </vt:lpstr>
      <vt:lpstr>Slide 9</vt:lpstr>
      <vt:lpstr>Slide 10</vt:lpstr>
      <vt:lpstr>Slide 11</vt:lpstr>
      <vt:lpstr>Slide 12</vt:lpstr>
      <vt:lpstr>Designing an ER Diagram</vt:lpstr>
      <vt:lpstr>University ER Diagram</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ER Model Part - II</dc:title>
  <dc:creator>gungun</dc:creator>
  <cp:lastModifiedBy>sanjeev</cp:lastModifiedBy>
  <cp:revision>21</cp:revision>
  <dcterms:created xsi:type="dcterms:W3CDTF">2020-07-15T12:14:23Z</dcterms:created>
  <dcterms:modified xsi:type="dcterms:W3CDTF">2020-08-01T05:17:08Z</dcterms:modified>
</cp:coreProperties>
</file>