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4" r:id="rId4"/>
    <p:sldId id="263" r:id="rId5"/>
    <p:sldId id="262" r:id="rId6"/>
    <p:sldId id="261" r:id="rId7"/>
    <p:sldId id="265" r:id="rId8"/>
    <p:sldId id="260" r:id="rId9"/>
    <p:sldId id="259" r:id="rId10"/>
    <p:sldId id="258"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1E662-F88A-48C2-B1D8-487C527D1976}" type="datetimeFigureOut">
              <a:rPr lang="en-US" smtClean="0"/>
              <a:pPr/>
              <a:t>8/10/2020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B5A29-BF0E-4D71-8C2C-3588D48D07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8B5A29-BF0E-4D71-8C2C-3588D48D071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861F08-6943-48FC-93D7-EDC449C573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61F08-6943-48FC-93D7-EDC449C573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61F08-6943-48FC-93D7-EDC449C573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61F08-6943-48FC-93D7-EDC449C573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61F08-6943-48FC-93D7-EDC449C573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861F08-6943-48FC-93D7-EDC449C573C8}"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861F08-6943-48FC-93D7-EDC449C573C8}" type="datetimeFigureOut">
              <a:rPr lang="en-US" smtClean="0"/>
              <a:pPr/>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861F08-6943-48FC-93D7-EDC449C573C8}" type="datetimeFigureOut">
              <a:rPr lang="en-US" smtClean="0"/>
              <a:pPr/>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61F08-6943-48FC-93D7-EDC449C573C8}" type="datetimeFigureOut">
              <a:rPr lang="en-US" smtClean="0"/>
              <a:pPr/>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61F08-6943-48FC-93D7-EDC449C573C8}"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61F08-6943-48FC-93D7-EDC449C573C8}"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61F08-6943-48FC-93D7-EDC449C573C8}" type="datetimeFigureOut">
              <a:rPr lang="en-US" smtClean="0"/>
              <a:pPr/>
              <a:t>8/10/2020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E935F-6038-4CBC-A87C-42AB37F809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uidai.gov.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20975"/>
            <a:ext cx="7772400" cy="1470025"/>
          </a:xfrm>
        </p:spPr>
        <p:txBody>
          <a:bodyPr>
            <a:normAutofit fontScale="90000"/>
          </a:bodyPr>
          <a:lstStyle/>
          <a:p>
            <a:r>
              <a:rPr lang="en-US" dirty="0" smtClean="0"/>
              <a:t/>
            </a:r>
            <a:br>
              <a:rPr lang="en-US" dirty="0" smtClean="0"/>
            </a:br>
            <a:r>
              <a:rPr lang="en-US" dirty="0" smtClean="0"/>
              <a:t/>
            </a:r>
            <a:br>
              <a:rPr lang="en-US" dirty="0" smtClean="0"/>
            </a:br>
            <a:r>
              <a:rPr lang="en-US" b="1" u="sng" dirty="0" smtClean="0"/>
              <a:t>Keys in DBMS</a:t>
            </a:r>
            <a:r>
              <a:rPr lang="en-US" b="1" dirty="0" smtClean="0"/>
              <a:t/>
            </a:r>
            <a:br>
              <a:rPr lang="en-US" b="1" dirty="0" smtClean="0"/>
            </a:br>
            <a:r>
              <a:rPr lang="en-US" dirty="0" smtClean="0"/>
              <a:t/>
            </a:r>
            <a:br>
              <a:rPr lang="en-US" dirty="0" smtClean="0"/>
            </a:br>
            <a:r>
              <a:rPr lang="en-US" b="1" dirty="0" smtClean="0">
                <a:solidFill>
                  <a:schemeClr val="accent4">
                    <a:lumMod val="50000"/>
                  </a:schemeClr>
                </a:solidFill>
              </a:rPr>
              <a:t/>
            </a:r>
            <a:br>
              <a:rPr lang="en-US" b="1" dirty="0" smtClean="0">
                <a:solidFill>
                  <a:schemeClr val="accent4">
                    <a:lumMod val="50000"/>
                  </a:schemeClr>
                </a:solidFill>
              </a:rPr>
            </a:br>
            <a:endParaRPr lang="en-US" b="1" dirty="0">
              <a:solidFill>
                <a:schemeClr val="accent4">
                  <a:lumMod val="50000"/>
                </a:schemeClr>
              </a:solidFill>
            </a:endParaRPr>
          </a:p>
        </p:txBody>
      </p:sp>
      <p:pic>
        <p:nvPicPr>
          <p:cNvPr id="4" name="Picture 8" descr="C:\Users\User\Desktop\NAAC\gla-full.png"/>
          <p:cNvPicPr>
            <a:picLocks noChangeAspect="1" noChangeArrowheads="1"/>
          </p:cNvPicPr>
          <p:nvPr/>
        </p:nvPicPr>
        <p:blipFill>
          <a:blip r:embed="rId3" cstate="print"/>
          <a:srcRect/>
          <a:stretch>
            <a:fillRect/>
          </a:stretch>
        </p:blipFill>
        <p:spPr bwMode="auto">
          <a:xfrm>
            <a:off x="2771800" y="28176"/>
            <a:ext cx="3934690" cy="1899506"/>
          </a:xfrm>
          <a:prstGeom prst="rect">
            <a:avLst/>
          </a:prstGeom>
          <a:noFill/>
          <a:ln w="9525">
            <a:noFill/>
            <a:miter lim="800000"/>
            <a:headEnd/>
            <a:tailEnd/>
          </a:ln>
        </p:spPr>
      </p:pic>
      <p:sp>
        <p:nvSpPr>
          <p:cNvPr id="5" name="Rectangle 4"/>
          <p:cNvSpPr/>
          <p:nvPr>
            <p:custDataLst>
              <p:tags r:id="rId1"/>
            </p:custDataLst>
          </p:nvPr>
        </p:nvSpPr>
        <p:spPr>
          <a:xfrm>
            <a:off x="968908" y="1905000"/>
            <a:ext cx="7197676" cy="461665"/>
          </a:xfrm>
          <a:prstGeom prst="rect">
            <a:avLst/>
          </a:prstGeom>
          <a:noFill/>
          <a:effectLst/>
        </p:spPr>
        <p:txBody>
          <a:bodyPr wrap="square" lIns="91440" tIns="45720" rIns="91440" bIns="45720">
            <a:spAutoFit/>
          </a:bodyPr>
          <a:lstStyle/>
          <a:p>
            <a:pPr algn="ctr"/>
            <a:r>
              <a:rPr lang="en-US" sz="2400" b="1" dirty="0" smtClean="0">
                <a:solidFill>
                  <a:schemeClr val="accent3">
                    <a:lumMod val="50000"/>
                  </a:schemeClr>
                </a:solidFill>
              </a:rPr>
              <a:t>Department of Computer Engineering and Applications</a:t>
            </a:r>
            <a:endParaRPr lang="en-IN" sz="2400" b="1"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5. Foreign Key-</a:t>
            </a:r>
            <a:r>
              <a:rPr lang="en-US" b="1" dirty="0" smtClean="0"/>
              <a:t/>
            </a:r>
            <a:br>
              <a:rPr lang="en-US" b="1" dirty="0" smtClean="0"/>
            </a:br>
            <a:endParaRPr lang="en-US" dirty="0"/>
          </a:p>
        </p:txBody>
      </p:sp>
      <p:sp>
        <p:nvSpPr>
          <p:cNvPr id="3" name="Content Placeholder 2"/>
          <p:cNvSpPr>
            <a:spLocks noGrp="1"/>
          </p:cNvSpPr>
          <p:nvPr>
            <p:ph idx="1"/>
          </p:nvPr>
        </p:nvSpPr>
        <p:spPr>
          <a:xfrm>
            <a:off x="457200" y="838200"/>
            <a:ext cx="8229600" cy="5867400"/>
          </a:xfrm>
        </p:spPr>
        <p:txBody>
          <a:bodyPr>
            <a:normAutofit fontScale="92500" lnSpcReduction="20000"/>
          </a:bodyPr>
          <a:lstStyle/>
          <a:p>
            <a:pPr algn="just"/>
            <a:r>
              <a:rPr lang="en-US" dirty="0" smtClean="0"/>
              <a:t>Foreign keys are the columns of a table that points to the primary key of another table. They act as a cross-reference between tables.</a:t>
            </a:r>
          </a:p>
          <a:p>
            <a:pPr algn="just"/>
            <a:r>
              <a:rPr lang="en-US" dirty="0" smtClean="0"/>
              <a:t>In a company, every employee works in a specific department, and employee and department are two different entities. So we can't store the information of the department in the employee table. That's why we link these two tables through the primary key of one table.</a:t>
            </a:r>
          </a:p>
          <a:p>
            <a:pPr algn="just"/>
            <a:r>
              <a:rPr lang="en-US" dirty="0" smtClean="0"/>
              <a:t>We add the primary key of the DEPARTMENT table, </a:t>
            </a:r>
            <a:r>
              <a:rPr lang="en-US" dirty="0" err="1" smtClean="0"/>
              <a:t>Department_Id</a:t>
            </a:r>
            <a:r>
              <a:rPr lang="en-US" dirty="0" smtClean="0"/>
              <a:t> as a new attribute in the EMPLOYEE table.</a:t>
            </a:r>
          </a:p>
          <a:p>
            <a:pPr algn="just"/>
            <a:r>
              <a:rPr lang="en-US" dirty="0" smtClean="0"/>
              <a:t>Now in the EMPLOYEE table, </a:t>
            </a:r>
            <a:r>
              <a:rPr lang="en-US" dirty="0" err="1" smtClean="0"/>
              <a:t>Department_Id</a:t>
            </a:r>
            <a:r>
              <a:rPr lang="en-US" dirty="0" smtClean="0"/>
              <a:t> is the foreign key, and both the tables are related</a:t>
            </a:r>
          </a:p>
          <a:p>
            <a:pPr algn="just">
              <a:buNone/>
            </a:pPr>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961737" y="457201"/>
            <a:ext cx="7220525" cy="4724400"/>
          </a:xfrm>
        </p:spPr>
      </p:pic>
      <p:sp>
        <p:nvSpPr>
          <p:cNvPr id="5" name="Rectangle 4"/>
          <p:cNvSpPr/>
          <p:nvPr/>
        </p:nvSpPr>
        <p:spPr>
          <a:xfrm>
            <a:off x="685800" y="5257800"/>
            <a:ext cx="7924800" cy="1200329"/>
          </a:xfrm>
          <a:prstGeom prst="rect">
            <a:avLst/>
          </a:prstGeom>
        </p:spPr>
        <p:txBody>
          <a:bodyPr wrap="square">
            <a:spAutoFit/>
          </a:bodyPr>
          <a:lstStyle/>
          <a:p>
            <a:pPr fontAlgn="base">
              <a:buFont typeface="Arial" pitchFamily="34" charset="0"/>
              <a:buChar char="•"/>
            </a:pPr>
            <a:r>
              <a:rPr lang="en-US" b="1" dirty="0" smtClean="0">
                <a:solidFill>
                  <a:srgbClr val="FF0000"/>
                </a:solidFill>
              </a:rPr>
              <a:t>Foreign key references the primary key of the table.</a:t>
            </a:r>
          </a:p>
          <a:p>
            <a:pPr fontAlgn="base">
              <a:buFont typeface="Arial" pitchFamily="34" charset="0"/>
              <a:buChar char="•"/>
            </a:pPr>
            <a:r>
              <a:rPr lang="en-US" b="1" dirty="0" smtClean="0">
                <a:solidFill>
                  <a:srgbClr val="FF0000"/>
                </a:solidFill>
              </a:rPr>
              <a:t>Foreign key can take only those values which are present in the primary key of the referenced relation.</a:t>
            </a:r>
          </a:p>
          <a:p>
            <a:pPr fontAlgn="base">
              <a:buFont typeface="Arial" pitchFamily="34" charset="0"/>
              <a:buChar char="•"/>
            </a:pPr>
            <a:r>
              <a:rPr lang="en-US" b="1" dirty="0" smtClean="0">
                <a:solidFill>
                  <a:srgbClr val="FF0000"/>
                </a:solidFill>
              </a:rPr>
              <a:t>Foreign key may have a name other than that of a primary key.</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6. Partial Key-</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5867400"/>
          </a:xfrm>
        </p:spPr>
        <p:txBody>
          <a:bodyPr/>
          <a:lstStyle/>
          <a:p>
            <a:pPr fontAlgn="base"/>
            <a:r>
              <a:rPr lang="en-US" dirty="0" smtClean="0"/>
              <a:t>Partial key is a key using which all the records of the table can not be identified uniquely.</a:t>
            </a:r>
          </a:p>
          <a:p>
            <a:pPr fontAlgn="base"/>
            <a:r>
              <a:rPr lang="en-US" dirty="0" smtClean="0"/>
              <a:t>However, a bunch of related </a:t>
            </a:r>
            <a:r>
              <a:rPr lang="en-US" dirty="0" err="1" smtClean="0"/>
              <a:t>tuples</a:t>
            </a:r>
            <a:r>
              <a:rPr lang="en-US" dirty="0" smtClean="0"/>
              <a:t> can be selected from the table using the partial key.</a:t>
            </a:r>
          </a:p>
          <a:p>
            <a:pPr>
              <a:buNone/>
            </a:pPr>
            <a:endParaRPr lang="en-US" dirty="0"/>
          </a:p>
        </p:txBody>
      </p:sp>
      <p:pic>
        <p:nvPicPr>
          <p:cNvPr id="5" name="Picture 4" descr="er.png"/>
          <p:cNvPicPr>
            <a:picLocks noChangeAspect="1"/>
          </p:cNvPicPr>
          <p:nvPr/>
        </p:nvPicPr>
        <p:blipFill>
          <a:blip r:embed="rId2"/>
          <a:stretch>
            <a:fillRect/>
          </a:stretch>
        </p:blipFill>
        <p:spPr>
          <a:xfrm>
            <a:off x="1752600" y="3352800"/>
            <a:ext cx="6248400" cy="32396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7. Composite Key-</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638800"/>
          </a:xfrm>
        </p:spPr>
        <p:txBody>
          <a:bodyPr/>
          <a:lstStyle/>
          <a:p>
            <a:r>
              <a:rPr lang="en-US" dirty="0" smtClean="0"/>
              <a:t>Composite Key has at-least two or more than two attributes which specially identifies the occurrence of an entity.</a:t>
            </a:r>
          </a:p>
          <a:p>
            <a:pPr>
              <a:buNone/>
            </a:pPr>
            <a:endParaRPr lang="en-US" dirty="0" smtClean="0"/>
          </a:p>
          <a:p>
            <a:pPr>
              <a:buNone/>
            </a:pPr>
            <a:r>
              <a:rPr lang="en-US" dirty="0" smtClean="0"/>
              <a:t/>
            </a:r>
            <a:br>
              <a:rPr lang="en-US" dirty="0" smtClean="0"/>
            </a:br>
            <a:endParaRPr lang="en-US"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In the above example the </a:t>
            </a:r>
            <a:r>
              <a:rPr lang="en-US" sz="2000" b="1" dirty="0" smtClean="0"/>
              <a:t>Roll No. and Course Code is combined to uniquely identify the record in relation</a:t>
            </a:r>
            <a:r>
              <a:rPr lang="en-US" dirty="0" smtClean="0"/>
              <a:t>.</a:t>
            </a:r>
          </a:p>
          <a:p>
            <a:pPr>
              <a:buNone/>
            </a:pPr>
            <a:endParaRPr lang="en-US" dirty="0"/>
          </a:p>
        </p:txBody>
      </p:sp>
      <p:pic>
        <p:nvPicPr>
          <p:cNvPr id="4" name="Picture 3" descr="composite-key.jpg"/>
          <p:cNvPicPr>
            <a:picLocks noChangeAspect="1"/>
          </p:cNvPicPr>
          <p:nvPr/>
        </p:nvPicPr>
        <p:blipFill>
          <a:blip r:embed="rId2"/>
          <a:stretch>
            <a:fillRect/>
          </a:stretch>
        </p:blipFill>
        <p:spPr>
          <a:xfrm>
            <a:off x="1066800" y="3124200"/>
            <a:ext cx="7086600" cy="1819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8. Unique Key-</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lgn="just" fontAlgn="base"/>
            <a:r>
              <a:rPr lang="en-US" dirty="0" smtClean="0"/>
              <a:t>Unique key is a key with the following properties-</a:t>
            </a:r>
          </a:p>
          <a:p>
            <a:pPr algn="just" fontAlgn="base"/>
            <a:r>
              <a:rPr lang="en-US" dirty="0" smtClean="0"/>
              <a:t>It is unique for all the records of the table.</a:t>
            </a:r>
          </a:p>
          <a:p>
            <a:pPr algn="just" fontAlgn="base"/>
            <a:r>
              <a:rPr lang="en-US" dirty="0" smtClean="0"/>
              <a:t>Once assigned, its value can not be changed i.e. it is non-updatable.</a:t>
            </a:r>
          </a:p>
          <a:p>
            <a:pPr algn="just" fontAlgn="base"/>
            <a:r>
              <a:rPr lang="en-US" dirty="0" smtClean="0"/>
              <a:t>It may have a NULL value.</a:t>
            </a:r>
          </a:p>
          <a:p>
            <a:pPr algn="just" fontAlgn="base"/>
            <a:r>
              <a:rPr lang="en-US" dirty="0" smtClean="0"/>
              <a:t>The best example of unique key is </a:t>
            </a:r>
            <a:r>
              <a:rPr lang="en-US" b="1" u="sng" dirty="0" err="1" smtClean="0">
                <a:hlinkClick r:id="rId2"/>
              </a:rPr>
              <a:t>Adhaar</a:t>
            </a:r>
            <a:r>
              <a:rPr lang="en-US" b="1" u="sng" dirty="0" smtClean="0">
                <a:hlinkClick r:id="rId2"/>
              </a:rPr>
              <a:t> Card Numbers</a:t>
            </a:r>
            <a:r>
              <a:rPr lang="en-US" dirty="0" smtClean="0"/>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9. Surrogate Key-</a:t>
            </a:r>
            <a:r>
              <a:rPr lang="en-US" b="1" dirty="0" smtClean="0"/>
              <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lstStyle/>
          <a:p>
            <a:pPr algn="just" fontAlgn="base"/>
            <a:r>
              <a:rPr lang="en-US" dirty="0" smtClean="0"/>
              <a:t>Surrogate key is a key with the following properties-</a:t>
            </a:r>
          </a:p>
          <a:p>
            <a:pPr algn="just" fontAlgn="base"/>
            <a:r>
              <a:rPr lang="en-US" dirty="0" smtClean="0"/>
              <a:t>It is unique for all the records of the table.</a:t>
            </a:r>
          </a:p>
          <a:p>
            <a:pPr algn="just" fontAlgn="base"/>
            <a:r>
              <a:rPr lang="en-US" dirty="0" smtClean="0"/>
              <a:t>It is updatable.</a:t>
            </a:r>
          </a:p>
          <a:p>
            <a:pPr algn="just" fontAlgn="base"/>
            <a:r>
              <a:rPr lang="en-US" dirty="0" smtClean="0"/>
              <a:t>It can not be NULL i.e. it must have some value.</a:t>
            </a:r>
          </a:p>
          <a:p>
            <a:pPr algn="just" fontAlgn="base"/>
            <a:r>
              <a:rPr lang="en-US" dirty="0" smtClean="0"/>
              <a:t>Mobile Number of students in a class where every student owns a mobile phone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10. Secondary Key-</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Secondary key is required for the indexing purpose for better and faster searching.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a:t>
            </a:r>
            <a:endParaRPr lang="en-US" dirty="0"/>
          </a:p>
        </p:txBody>
      </p:sp>
      <p:sp>
        <p:nvSpPr>
          <p:cNvPr id="3" name="Content Placeholder 2"/>
          <p:cNvSpPr>
            <a:spLocks noGrp="1"/>
          </p:cNvSpPr>
          <p:nvPr>
            <p:ph idx="1"/>
          </p:nvPr>
        </p:nvSpPr>
        <p:spPr/>
        <p:txBody>
          <a:bodyPr/>
          <a:lstStyle/>
          <a:p>
            <a:pPr algn="just">
              <a:buNone/>
            </a:pPr>
            <a:endParaRPr lang="en-US" dirty="0" smtClean="0"/>
          </a:p>
          <a:p>
            <a:pPr algn="just">
              <a:buNone/>
            </a:pPr>
            <a:r>
              <a:rPr lang="en-US" dirty="0" smtClean="0">
                <a:solidFill>
                  <a:srgbClr val="FF0000"/>
                </a:solidFill>
              </a:rPr>
              <a:t>A </a:t>
            </a:r>
            <a:r>
              <a:rPr lang="en-US" dirty="0" smtClean="0">
                <a:solidFill>
                  <a:srgbClr val="FF0000"/>
                </a:solidFill>
              </a:rPr>
              <a:t>key is a set of attributes that can identify each </a:t>
            </a:r>
            <a:r>
              <a:rPr lang="en-US" dirty="0" err="1" smtClean="0">
                <a:solidFill>
                  <a:srgbClr val="FF0000"/>
                </a:solidFill>
              </a:rPr>
              <a:t>tuple</a:t>
            </a:r>
            <a:r>
              <a:rPr lang="en-US" dirty="0" smtClean="0">
                <a:solidFill>
                  <a:srgbClr val="FF0000"/>
                </a:solidFill>
              </a:rPr>
              <a:t> uniquely in the given relation</a:t>
            </a:r>
            <a:r>
              <a:rPr lang="en-US" b="1" dirty="0" smtClean="0">
                <a:solidFill>
                  <a:srgbClr val="FF0000"/>
                </a:solidFill>
              </a:rPr>
              <a:t>.</a:t>
            </a:r>
          </a:p>
          <a:p>
            <a:pPr algn="just">
              <a:buNone/>
            </a:pPr>
            <a:endParaRPr lang="en-US" dirty="0"/>
          </a:p>
        </p:txBody>
      </p:sp>
      <p:pic>
        <p:nvPicPr>
          <p:cNvPr id="4" name="Content Placeholder 3" descr="Untitled.png"/>
          <p:cNvPicPr>
            <a:picLocks noChangeAspect="1"/>
          </p:cNvPicPr>
          <p:nvPr/>
        </p:nvPicPr>
        <p:blipFill>
          <a:blip r:embed="rId2"/>
          <a:srcRect r="21506" b="57895"/>
          <a:stretch>
            <a:fillRect/>
          </a:stretch>
        </p:blipFill>
        <p:spPr>
          <a:xfrm>
            <a:off x="1295400" y="3429000"/>
            <a:ext cx="5667663" cy="182879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Different Types Of Keys in DBMS-</a:t>
            </a:r>
            <a:r>
              <a:rPr lang="en-US" b="1" dirty="0" smtClean="0"/>
              <a:t/>
            </a:r>
            <a:br>
              <a:rPr lang="en-US" b="1" dirty="0" smtClean="0"/>
            </a:br>
            <a:endParaRPr lang="en-US" dirty="0"/>
          </a:p>
        </p:txBody>
      </p:sp>
      <p:pic>
        <p:nvPicPr>
          <p:cNvPr id="4" name="Content Placeholder 3" descr="Keys-in-DBMS.png"/>
          <p:cNvPicPr>
            <a:picLocks noGrp="1" noChangeAspect="1"/>
          </p:cNvPicPr>
          <p:nvPr>
            <p:ph idx="1"/>
          </p:nvPr>
        </p:nvPicPr>
        <p:blipFill>
          <a:blip r:embed="rId2"/>
          <a:stretch>
            <a:fillRect/>
          </a:stretch>
        </p:blipFill>
        <p:spPr>
          <a:xfrm>
            <a:off x="1143000" y="1447800"/>
            <a:ext cx="6781800" cy="44957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b="1" u="sng" dirty="0" smtClean="0"/>
              <a:t/>
            </a:r>
            <a:br>
              <a:rPr lang="en-US" b="1" u="sng" dirty="0" smtClean="0"/>
            </a:br>
            <a:r>
              <a:rPr lang="en-US" b="1" u="sng" dirty="0" smtClean="0"/>
              <a:t>1. Super Key-</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458200" cy="5791200"/>
          </a:xfrm>
        </p:spPr>
        <p:txBody>
          <a:bodyPr>
            <a:normAutofit fontScale="62500" lnSpcReduction="20000"/>
          </a:bodyPr>
          <a:lstStyle/>
          <a:p>
            <a:pPr algn="just" fontAlgn="base"/>
            <a:r>
              <a:rPr lang="en-US" sz="3800" dirty="0" smtClean="0"/>
              <a:t>A super key is a set of attributes that can identify each </a:t>
            </a:r>
            <a:r>
              <a:rPr lang="en-US" sz="3800" dirty="0" err="1" smtClean="0"/>
              <a:t>tuple</a:t>
            </a:r>
            <a:r>
              <a:rPr lang="en-US" sz="3800" dirty="0" smtClean="0"/>
              <a:t> uniquely in the given relation.</a:t>
            </a:r>
          </a:p>
          <a:p>
            <a:pPr algn="just" fontAlgn="base"/>
            <a:r>
              <a:rPr lang="en-US" sz="3800" dirty="0" smtClean="0"/>
              <a:t>A super key is not restricted to have any specific number of attributes.</a:t>
            </a:r>
          </a:p>
          <a:p>
            <a:pPr algn="just" fontAlgn="base"/>
            <a:r>
              <a:rPr lang="en-US" sz="3800" dirty="0" smtClean="0"/>
              <a:t>Thus, a super key may consist of any number of attributes.</a:t>
            </a:r>
          </a:p>
          <a:p>
            <a:pPr fontAlgn="base">
              <a:buNone/>
            </a:pPr>
            <a:endParaRPr lang="en-US" dirty="0" smtClean="0"/>
          </a:p>
          <a:p>
            <a:pPr fontAlgn="base">
              <a:buNone/>
            </a:pPr>
            <a:endParaRPr lang="en-US" dirty="0" smtClean="0"/>
          </a:p>
          <a:p>
            <a:pPr fontAlgn="base">
              <a:buNone/>
            </a:pPr>
            <a:r>
              <a:rPr lang="en-US" sz="3800" dirty="0" smtClean="0"/>
              <a:t>Consider the following Student schema-</a:t>
            </a:r>
          </a:p>
          <a:p>
            <a:pPr fontAlgn="base">
              <a:buNone/>
            </a:pPr>
            <a:r>
              <a:rPr lang="en-US" sz="3800" b="1" dirty="0" smtClean="0"/>
              <a:t>Student ( roll , name , sex , age , address , class , section )</a:t>
            </a:r>
            <a:endParaRPr lang="en-US" sz="3800" dirty="0" smtClean="0"/>
          </a:p>
          <a:p>
            <a:pPr fontAlgn="base">
              <a:buNone/>
            </a:pPr>
            <a:r>
              <a:rPr lang="en-US" sz="3800" dirty="0" smtClean="0"/>
              <a:t> </a:t>
            </a:r>
          </a:p>
          <a:p>
            <a:pPr fontAlgn="base">
              <a:buNone/>
            </a:pPr>
            <a:r>
              <a:rPr lang="en-US" sz="3800" dirty="0" smtClean="0"/>
              <a:t>Given below are the examples of super keys since each set can uniquely identify each student in the Student table-</a:t>
            </a:r>
          </a:p>
          <a:p>
            <a:pPr fontAlgn="base">
              <a:buNone/>
            </a:pPr>
            <a:r>
              <a:rPr lang="en-US" sz="3800" dirty="0" smtClean="0">
                <a:solidFill>
                  <a:srgbClr val="FF0000"/>
                </a:solidFill>
              </a:rPr>
              <a:t>( roll , name , sex , age , address , class , section )</a:t>
            </a:r>
          </a:p>
          <a:p>
            <a:pPr fontAlgn="base">
              <a:buNone/>
            </a:pPr>
            <a:r>
              <a:rPr lang="en-US" sz="3800" dirty="0" smtClean="0">
                <a:solidFill>
                  <a:srgbClr val="FF0000"/>
                </a:solidFill>
              </a:rPr>
              <a:t>( class , section , roll )</a:t>
            </a:r>
          </a:p>
          <a:p>
            <a:pPr fontAlgn="base">
              <a:buNone/>
            </a:pPr>
            <a:r>
              <a:rPr lang="en-US" sz="3800" dirty="0" smtClean="0">
                <a:solidFill>
                  <a:srgbClr val="FF0000"/>
                </a:solidFill>
              </a:rPr>
              <a:t>(class , section , roll , sex )</a:t>
            </a:r>
          </a:p>
          <a:p>
            <a:pPr fontAlgn="base">
              <a:buNone/>
            </a:pPr>
            <a:r>
              <a:rPr lang="en-US" sz="3800" dirty="0" smtClean="0">
                <a:solidFill>
                  <a:srgbClr val="FF0000"/>
                </a:solidFill>
              </a:rPr>
              <a:t>( name , address )</a:t>
            </a:r>
          </a:p>
          <a:p>
            <a:pPr algn="just" fontAlgn="base">
              <a:buNone/>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2. Candidate Key-</a:t>
            </a:r>
            <a:r>
              <a:rPr lang="en-US" b="1" dirty="0" smtClean="0"/>
              <a:t/>
            </a:r>
            <a:br>
              <a:rPr lang="en-US" b="1" dirty="0" smtClean="0"/>
            </a:br>
            <a:endParaRPr lang="en-US" dirty="0"/>
          </a:p>
        </p:txBody>
      </p:sp>
      <p:sp>
        <p:nvSpPr>
          <p:cNvPr id="3" name="Content Placeholder 2"/>
          <p:cNvSpPr>
            <a:spLocks noGrp="1"/>
          </p:cNvSpPr>
          <p:nvPr>
            <p:ph idx="1"/>
          </p:nvPr>
        </p:nvSpPr>
        <p:spPr>
          <a:xfrm>
            <a:off x="457200" y="1143000"/>
            <a:ext cx="8382000" cy="5486400"/>
          </a:xfrm>
        </p:spPr>
        <p:txBody>
          <a:bodyPr>
            <a:normAutofit fontScale="85000" lnSpcReduction="20000"/>
          </a:bodyPr>
          <a:lstStyle/>
          <a:p>
            <a:r>
              <a:rPr lang="en-US" dirty="0" smtClean="0"/>
              <a:t>A set of minimal attribute(s) that can identify each </a:t>
            </a:r>
            <a:r>
              <a:rPr lang="en-US" dirty="0" err="1" smtClean="0"/>
              <a:t>tuple</a:t>
            </a:r>
            <a:r>
              <a:rPr lang="en-US" dirty="0" smtClean="0"/>
              <a:t> uniquely in the given relation is called as a candidate key.</a:t>
            </a:r>
          </a:p>
          <a:p>
            <a:pPr fontAlgn="base">
              <a:buNone/>
            </a:pPr>
            <a:endParaRPr lang="en-US" dirty="0" smtClean="0"/>
          </a:p>
          <a:p>
            <a:pPr fontAlgn="base">
              <a:buNone/>
            </a:pPr>
            <a:r>
              <a:rPr lang="en-US" dirty="0" smtClean="0"/>
              <a:t>Consider the following Student schema-</a:t>
            </a:r>
          </a:p>
          <a:p>
            <a:pPr fontAlgn="base">
              <a:buNone/>
            </a:pPr>
            <a:r>
              <a:rPr lang="en-US" b="1" dirty="0" smtClean="0"/>
              <a:t>Student ( roll , name , sex , age , address , class , section )</a:t>
            </a:r>
            <a:endParaRPr lang="en-US" dirty="0" smtClean="0"/>
          </a:p>
          <a:p>
            <a:pPr fontAlgn="base">
              <a:buNone/>
            </a:pPr>
            <a:r>
              <a:rPr lang="en-US" dirty="0" smtClean="0"/>
              <a:t> </a:t>
            </a:r>
          </a:p>
          <a:p>
            <a:pPr fontAlgn="base">
              <a:buNone/>
            </a:pPr>
            <a:r>
              <a:rPr lang="en-US" dirty="0" smtClean="0"/>
              <a:t>Given below are the examples of candidate keys since each set consists of minimal attributes required to identify each student uniquely in the Student table-</a:t>
            </a:r>
          </a:p>
          <a:p>
            <a:pPr fontAlgn="base">
              <a:buNone/>
            </a:pPr>
            <a:endParaRPr lang="en-US" dirty="0" smtClean="0"/>
          </a:p>
          <a:p>
            <a:pPr fontAlgn="base">
              <a:buNone/>
            </a:pPr>
            <a:r>
              <a:rPr lang="en-US" dirty="0" smtClean="0">
                <a:solidFill>
                  <a:srgbClr val="FF0000"/>
                </a:solidFill>
              </a:rPr>
              <a:t>( class , section , roll )</a:t>
            </a:r>
          </a:p>
          <a:p>
            <a:pPr fontAlgn="base">
              <a:buNone/>
            </a:pPr>
            <a:r>
              <a:rPr lang="en-US" dirty="0" smtClean="0">
                <a:solidFill>
                  <a:srgbClr val="FF0000"/>
                </a:solidFill>
              </a:rPr>
              <a:t>( name , address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20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2000"/>
                                        <p:tgtEl>
                                          <p:spTgt spid="3">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fontAlgn="base">
              <a:buNone/>
            </a:pPr>
            <a:r>
              <a:rPr lang="en-US" b="1" u="sng" dirty="0" smtClean="0"/>
              <a:t>NOTES-</a:t>
            </a:r>
            <a:endParaRPr lang="en-US" b="1" dirty="0" smtClean="0"/>
          </a:p>
          <a:p>
            <a:pPr algn="just" fontAlgn="base">
              <a:buNone/>
            </a:pPr>
            <a:r>
              <a:rPr lang="en-US" dirty="0" smtClean="0"/>
              <a:t> </a:t>
            </a:r>
          </a:p>
          <a:p>
            <a:pPr algn="just" fontAlgn="base"/>
            <a:r>
              <a:rPr lang="en-US" dirty="0" smtClean="0"/>
              <a:t>All the attributes in a candidate key are sufficient as well as necessary to identify each </a:t>
            </a:r>
            <a:r>
              <a:rPr lang="en-US" dirty="0" err="1" smtClean="0"/>
              <a:t>tuple</a:t>
            </a:r>
            <a:r>
              <a:rPr lang="en-US" dirty="0" smtClean="0"/>
              <a:t> uniquely.</a:t>
            </a:r>
          </a:p>
          <a:p>
            <a:pPr algn="just" fontAlgn="base"/>
            <a:r>
              <a:rPr lang="en-US" dirty="0" smtClean="0"/>
              <a:t>Removing any attribute from the candidate key fails in identifying each </a:t>
            </a:r>
            <a:r>
              <a:rPr lang="en-US" dirty="0" err="1" smtClean="0"/>
              <a:t>tuple</a:t>
            </a:r>
            <a:r>
              <a:rPr lang="en-US" dirty="0" smtClean="0"/>
              <a:t> uniquely.</a:t>
            </a:r>
          </a:p>
          <a:p>
            <a:pPr algn="just" fontAlgn="base"/>
            <a:r>
              <a:rPr lang="en-US" dirty="0" smtClean="0"/>
              <a:t>The value of candidate key must always be unique.</a:t>
            </a:r>
          </a:p>
          <a:p>
            <a:pPr algn="just" fontAlgn="base"/>
            <a:r>
              <a:rPr lang="en-US" dirty="0" smtClean="0"/>
              <a:t>The value of candidate key can never be NULL.</a:t>
            </a:r>
          </a:p>
          <a:p>
            <a:pPr algn="just" fontAlgn="base"/>
            <a:r>
              <a:rPr lang="en-US" dirty="0" smtClean="0"/>
              <a:t>It is possible to have multiple candidate keys in a relation.</a:t>
            </a:r>
          </a:p>
          <a:p>
            <a:pPr algn="just" fontAlgn="base"/>
            <a:r>
              <a:rPr lang="en-US" dirty="0" smtClean="0"/>
              <a:t>Those attributes which appears in some candidate key are called as </a:t>
            </a:r>
            <a:r>
              <a:rPr lang="en-US" b="1" dirty="0" smtClean="0"/>
              <a:t>prime attributes</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3. Primary Key-</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pPr algn="just" fontAlgn="base"/>
            <a:r>
              <a:rPr lang="en-US" dirty="0" smtClean="0"/>
              <a:t>A primary key is a candidate key that the database designer selects while designing the database.</a:t>
            </a:r>
          </a:p>
          <a:p>
            <a:pPr algn="just" fontAlgn="base"/>
            <a:r>
              <a:rPr lang="en-US" dirty="0" smtClean="0"/>
              <a:t>Primary key is used to uniquely identify a record in relation. </a:t>
            </a:r>
          </a:p>
          <a:p>
            <a:pPr algn="just" fontAlgn="base">
              <a:buNone/>
            </a:pPr>
            <a:endParaRPr lang="en-US" b="1" u="sng" dirty="0" smtClean="0"/>
          </a:p>
          <a:p>
            <a:pPr algn="just" fontAlgn="base">
              <a:buNone/>
            </a:pPr>
            <a:r>
              <a:rPr lang="en-US" sz="2400" b="1" u="sng" dirty="0" smtClean="0"/>
              <a:t>NOTES-</a:t>
            </a:r>
            <a:endParaRPr lang="en-US" sz="2400" b="1" dirty="0" smtClean="0"/>
          </a:p>
          <a:p>
            <a:pPr algn="just" fontAlgn="base">
              <a:buNone/>
            </a:pPr>
            <a:r>
              <a:rPr lang="en-US" sz="2400" dirty="0" smtClean="0"/>
              <a:t> </a:t>
            </a:r>
          </a:p>
          <a:p>
            <a:pPr algn="just" fontAlgn="base"/>
            <a:r>
              <a:rPr lang="en-US" sz="2400" dirty="0" smtClean="0"/>
              <a:t>The value of primary key can never be NULL.</a:t>
            </a:r>
          </a:p>
          <a:p>
            <a:pPr algn="just" fontAlgn="base"/>
            <a:r>
              <a:rPr lang="en-US" sz="2400" dirty="0" smtClean="0"/>
              <a:t>The value of primary key must always be unique.</a:t>
            </a:r>
          </a:p>
          <a:p>
            <a:pPr algn="just" fontAlgn="base"/>
            <a:r>
              <a:rPr lang="en-US" sz="2400" dirty="0" smtClean="0"/>
              <a:t>The values of primary key can never be changed i.e. no </a:t>
            </a:r>
            <a:r>
              <a:rPr lang="en-US" sz="2400" dirty="0" err="1" smtClean="0"/>
              <a:t>updation</a:t>
            </a:r>
            <a:r>
              <a:rPr lang="en-US" sz="2400" dirty="0" smtClean="0"/>
              <a:t> is possible.</a:t>
            </a:r>
          </a:p>
          <a:p>
            <a:pPr algn="just" fontAlgn="base"/>
            <a:r>
              <a:rPr lang="en-US" sz="2400" dirty="0" smtClean="0"/>
              <a:t>A relation is allowed  to have only one primary key.</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between Super Key, Primary Key and Candidate Key</a:t>
            </a:r>
            <a:endParaRPr lang="en-US" dirty="0"/>
          </a:p>
        </p:txBody>
      </p:sp>
      <p:pic>
        <p:nvPicPr>
          <p:cNvPr id="4" name="Content Placeholder 3" descr="Super-Key-Candidate-Key-Primary-Key.png"/>
          <p:cNvPicPr>
            <a:picLocks noGrp="1" noChangeAspect="1"/>
          </p:cNvPicPr>
          <p:nvPr>
            <p:ph idx="1"/>
          </p:nvPr>
        </p:nvPicPr>
        <p:blipFill>
          <a:blip r:embed="rId2"/>
          <a:stretch>
            <a:fillRect/>
          </a:stretch>
        </p:blipFill>
        <p:spPr>
          <a:xfrm>
            <a:off x="1847850" y="1600200"/>
            <a:ext cx="5448300" cy="4724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4. Alternate Key-</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Out of all candidate keys, only one gets selected as primary key, remaining keys are known as alternate or secondary keys.</a:t>
            </a:r>
            <a:endParaRPr lang="en-US" b="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admin\AppData\Local\Temp\~Ca3CA1\data\asimages\{469D2944-C611-462F-813B-FF372E40348F}_1.png&quot;/&gt;&lt;left val=&quot;95&quot;/&gt;&lt;top val=&quot;227&quot;/&gt;&lt;width val=&quot;769&quot;/&gt;&lt;height val=&quot;5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555</Words>
  <Application>Microsoft Office PowerPoint</Application>
  <PresentationFormat>On-screen Show (4:3)</PresentationFormat>
  <Paragraphs>86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Keys in DBMS   </vt:lpstr>
      <vt:lpstr>Key</vt:lpstr>
      <vt:lpstr>Different Types Of Keys in DBMS- </vt:lpstr>
      <vt:lpstr> 1. Super Key- </vt:lpstr>
      <vt:lpstr>2. Candidate Key- </vt:lpstr>
      <vt:lpstr>Slide 6</vt:lpstr>
      <vt:lpstr>3. Primary Key- </vt:lpstr>
      <vt:lpstr>Relationship between Super Key, Primary Key and Candidate Key</vt:lpstr>
      <vt:lpstr>4. Alternate Key- </vt:lpstr>
      <vt:lpstr>5. Foreign Key- </vt:lpstr>
      <vt:lpstr>Slide 11</vt:lpstr>
      <vt:lpstr>6. Partial Key- </vt:lpstr>
      <vt:lpstr>7. Composite Key- </vt:lpstr>
      <vt:lpstr>8. Unique Key- </vt:lpstr>
      <vt:lpstr>9. Surrogate Key- </vt:lpstr>
      <vt:lpstr>10. Secondary Key-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ER Model Part - II</dc:title>
  <dc:creator>gungun</dc:creator>
  <cp:lastModifiedBy>sanjeev</cp:lastModifiedBy>
  <cp:revision>60</cp:revision>
  <dcterms:created xsi:type="dcterms:W3CDTF">2020-07-15T12:14:23Z</dcterms:created>
  <dcterms:modified xsi:type="dcterms:W3CDTF">2020-08-10T02:07:36Z</dcterms:modified>
</cp:coreProperties>
</file>