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E662-F88A-48C2-B1D8-487C527D1976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B5A29-BF0E-4D71-8C2C-3588D48D0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1F08-6943-48FC-93D7-EDC449C573C8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Converting </a:t>
            </a:r>
            <a:r>
              <a:rPr lang="en-US" b="1" u="sng" dirty="0" smtClean="0"/>
              <a:t>ER Diagrams to </a:t>
            </a:r>
            <a:r>
              <a:rPr lang="en-US" b="1" u="sng" dirty="0" smtClean="0"/>
              <a:t>Tables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176"/>
            <a:ext cx="3934690" cy="189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968908" y="1905000"/>
            <a:ext cx="7197676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Department of Computer Engineering and Applications</a:t>
            </a:r>
            <a:endParaRPr lang="en-IN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153399" cy="529755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fontAlgn="base">
              <a:buNone/>
            </a:pPr>
            <a:r>
              <a:rPr lang="en-US" b="1" u="sng" dirty="0" smtClean="0"/>
              <a:t>NOTE-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algn="just" fontAlgn="base"/>
            <a:r>
              <a:rPr lang="en-US" dirty="0" smtClean="0"/>
              <a:t>If we consider the overall ER diagram, three tables will be required in relational model-</a:t>
            </a:r>
          </a:p>
          <a:p>
            <a:pPr algn="just" fontAlgn="base"/>
            <a:r>
              <a:rPr lang="en-US" dirty="0" smtClean="0"/>
              <a:t>One table for the entity set “Employee”</a:t>
            </a:r>
          </a:p>
          <a:p>
            <a:pPr algn="just" fontAlgn="base"/>
            <a:r>
              <a:rPr lang="en-US" dirty="0" smtClean="0"/>
              <a:t>One table for the entity set “Department”</a:t>
            </a:r>
          </a:p>
          <a:p>
            <a:pPr algn="just" fontAlgn="base"/>
            <a:r>
              <a:rPr lang="en-US" dirty="0" smtClean="0"/>
              <a:t>One table for the relationship set “Works in”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Rule-05</a:t>
            </a:r>
            <a:r>
              <a:rPr lang="en-US" b="1" u="sng" dirty="0" smtClean="0"/>
              <a:t>: For Binary Relationships With Cardinality Ratios-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The following four cases are </a:t>
            </a:r>
            <a:r>
              <a:rPr lang="en-US" dirty="0" smtClean="0"/>
              <a:t>possible-</a:t>
            </a:r>
            <a:endParaRPr lang="en-US" dirty="0" smtClean="0"/>
          </a:p>
          <a:p>
            <a:pPr fontAlgn="base"/>
            <a:r>
              <a:rPr lang="en-US" b="1" u="sng" dirty="0" smtClean="0"/>
              <a:t>Case-01:</a:t>
            </a:r>
            <a:r>
              <a:rPr lang="en-US" dirty="0" smtClean="0"/>
              <a:t> Binary relationship with cardinality ratio m:n</a:t>
            </a:r>
          </a:p>
          <a:p>
            <a:pPr fontAlgn="base"/>
            <a:r>
              <a:rPr lang="en-US" b="1" u="sng" dirty="0" smtClean="0"/>
              <a:t>Case-02:</a:t>
            </a:r>
            <a:r>
              <a:rPr lang="en-US" dirty="0" smtClean="0"/>
              <a:t> Binary relationship with cardinality ratio 1:n</a:t>
            </a:r>
          </a:p>
          <a:p>
            <a:pPr fontAlgn="base"/>
            <a:r>
              <a:rPr lang="en-US" b="1" u="sng" dirty="0" smtClean="0"/>
              <a:t>Case-03:</a:t>
            </a:r>
            <a:r>
              <a:rPr lang="en-US" dirty="0" smtClean="0"/>
              <a:t> Binary relationship with cardinality ratio m:1</a:t>
            </a:r>
          </a:p>
          <a:p>
            <a:pPr fontAlgn="base"/>
            <a:r>
              <a:rPr lang="en-US" b="1" u="sng" dirty="0" smtClean="0"/>
              <a:t>Case-04:</a:t>
            </a:r>
            <a:r>
              <a:rPr lang="en-US" dirty="0" smtClean="0"/>
              <a:t> Binary relationship with cardinality ratio 1:1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Case-01</a:t>
            </a:r>
            <a:r>
              <a:rPr lang="en-US" b="1" u="sng" dirty="0" smtClean="0"/>
              <a:t>: For Binary Relationship With Cardinality Ratio m:n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95191"/>
            <a:ext cx="8839200" cy="443420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Case-02</a:t>
            </a:r>
            <a:r>
              <a:rPr lang="en-US" b="1" u="sng" dirty="0" smtClean="0"/>
              <a:t>: For Binary Relationship With Cardinality Ratio 1:n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7401"/>
            <a:ext cx="7696200" cy="2496344"/>
          </a:xfrm>
        </p:spPr>
      </p:pic>
      <p:sp>
        <p:nvSpPr>
          <p:cNvPr id="5" name="Rectangle 4"/>
          <p:cNvSpPr/>
          <p:nvPr/>
        </p:nvSpPr>
        <p:spPr>
          <a:xfrm>
            <a:off x="304800" y="45496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Here</a:t>
            </a:r>
            <a:r>
              <a:rPr lang="en-US" sz="2400" b="1" dirty="0" smtClean="0"/>
              <a:t>, two tables will be required-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400" b="1" dirty="0" smtClean="0"/>
              <a:t>A ( </a:t>
            </a:r>
            <a:r>
              <a:rPr lang="en-US" sz="2400" b="1" u="sng" dirty="0" smtClean="0"/>
              <a:t>a1</a:t>
            </a:r>
            <a:r>
              <a:rPr lang="en-US" sz="2400" b="1" dirty="0" smtClean="0"/>
              <a:t> , a2 )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400" b="1" dirty="0" smtClean="0"/>
              <a:t>BR ( a1 , </a:t>
            </a:r>
            <a:r>
              <a:rPr lang="en-US" sz="2400" b="1" u="sng" dirty="0" smtClean="0"/>
              <a:t>b1</a:t>
            </a:r>
            <a:r>
              <a:rPr lang="en-US" sz="2400" b="1" dirty="0" smtClean="0"/>
              <a:t> , b2 )</a:t>
            </a:r>
          </a:p>
          <a:p>
            <a:pPr fontAlgn="base"/>
            <a:r>
              <a:rPr lang="en-US" sz="2400" b="1" dirty="0" smtClean="0"/>
              <a:t> </a:t>
            </a:r>
          </a:p>
          <a:p>
            <a:pPr fontAlgn="base"/>
            <a:r>
              <a:rPr lang="en-US" sz="2400" b="1" u="sng" dirty="0" smtClean="0"/>
              <a:t>NOTE-</a:t>
            </a:r>
            <a:r>
              <a:rPr lang="en-US" sz="2400" b="1" dirty="0" smtClean="0"/>
              <a:t> Here, combined table will be drawn for the entity set B and relationship set R.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Case-03</a:t>
            </a:r>
            <a:r>
              <a:rPr lang="en-US" b="1" u="sng" dirty="0" smtClean="0"/>
              <a:t>: For Binary Relationship With Cardinality Ratio m:1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8800"/>
            <a:ext cx="7848600" cy="2362200"/>
          </a:xfrm>
        </p:spPr>
      </p:pic>
      <p:sp>
        <p:nvSpPr>
          <p:cNvPr id="5" name="Rectangle 4"/>
          <p:cNvSpPr/>
          <p:nvPr/>
        </p:nvSpPr>
        <p:spPr>
          <a:xfrm>
            <a:off x="533400" y="4724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Here, two tables will be required-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b="1" dirty="0" smtClean="0"/>
              <a:t>AR ( </a:t>
            </a:r>
            <a:r>
              <a:rPr lang="en-US" sz="2000" b="1" u="sng" dirty="0" smtClean="0"/>
              <a:t>a1</a:t>
            </a:r>
            <a:r>
              <a:rPr lang="en-US" sz="2000" b="1" dirty="0" smtClean="0"/>
              <a:t> , a2 , b1 )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b="1" dirty="0" smtClean="0"/>
              <a:t>B ( </a:t>
            </a:r>
            <a:r>
              <a:rPr lang="en-US" sz="2000" b="1" u="sng" dirty="0" smtClean="0"/>
              <a:t>b1</a:t>
            </a:r>
            <a:r>
              <a:rPr lang="en-US" sz="2000" b="1" dirty="0" smtClean="0"/>
              <a:t> , b2 )</a:t>
            </a:r>
          </a:p>
          <a:p>
            <a:pPr fontAlgn="base"/>
            <a:r>
              <a:rPr lang="en-US" sz="2000" b="1" dirty="0" smtClean="0"/>
              <a:t> </a:t>
            </a:r>
          </a:p>
          <a:p>
            <a:pPr fontAlgn="base"/>
            <a:r>
              <a:rPr lang="en-US" sz="2000" b="1" u="sng" dirty="0" smtClean="0"/>
              <a:t>NOTE-</a:t>
            </a:r>
            <a:r>
              <a:rPr lang="en-US" sz="2000" b="1" dirty="0" smtClean="0"/>
              <a:t> Here, combined table will be drawn for the entity set A and relationship set R.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Case-04</a:t>
            </a:r>
            <a:r>
              <a:rPr lang="en-US" b="1" u="sng" dirty="0" smtClean="0"/>
              <a:t>: For Binary Relationship With Cardinality Ratio 1:1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382000" cy="1676400"/>
          </a:xfrm>
        </p:spPr>
      </p:pic>
      <p:sp>
        <p:nvSpPr>
          <p:cNvPr id="5" name="Rectangle 4"/>
          <p:cNvSpPr/>
          <p:nvPr/>
        </p:nvSpPr>
        <p:spPr>
          <a:xfrm>
            <a:off x="381000" y="3429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 </a:t>
            </a:r>
          </a:p>
          <a:p>
            <a:pPr fontAlgn="base"/>
            <a:r>
              <a:rPr lang="en-US" sz="2000" b="1" dirty="0" smtClean="0"/>
              <a:t>Here, two tables will be required. Either combine ‘R’ with ‘A’ or ‘B’</a:t>
            </a:r>
          </a:p>
          <a:p>
            <a:pPr fontAlgn="base"/>
            <a:r>
              <a:rPr lang="en-US" sz="2000" b="1" dirty="0" smtClean="0"/>
              <a:t> </a:t>
            </a:r>
          </a:p>
          <a:p>
            <a:pPr fontAlgn="base"/>
            <a:r>
              <a:rPr lang="en-US" sz="2000" b="1" u="sng" dirty="0" smtClean="0"/>
              <a:t>Way-01: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AR ( </a:t>
            </a:r>
            <a:r>
              <a:rPr lang="en-US" sz="2000" b="1" u="sng" dirty="0" smtClean="0"/>
              <a:t>a1</a:t>
            </a:r>
            <a:r>
              <a:rPr lang="en-US" sz="2000" b="1" dirty="0" smtClean="0"/>
              <a:t> , a2 , b1 )</a:t>
            </a:r>
          </a:p>
          <a:p>
            <a:pPr fontAlgn="base"/>
            <a:r>
              <a:rPr lang="en-US" sz="2000" b="1" dirty="0" smtClean="0"/>
              <a:t>B ( </a:t>
            </a:r>
            <a:r>
              <a:rPr lang="en-US" sz="2000" b="1" u="sng" dirty="0" smtClean="0"/>
              <a:t>b1</a:t>
            </a:r>
            <a:r>
              <a:rPr lang="en-US" sz="2000" b="1" dirty="0" smtClean="0"/>
              <a:t> , b2 )</a:t>
            </a:r>
          </a:p>
          <a:p>
            <a:pPr fontAlgn="base"/>
            <a:r>
              <a:rPr lang="en-US" sz="2000" b="1" dirty="0" smtClean="0"/>
              <a:t> </a:t>
            </a:r>
          </a:p>
          <a:p>
            <a:pPr fontAlgn="base"/>
            <a:r>
              <a:rPr lang="en-US" sz="2000" b="1" u="sng" dirty="0" smtClean="0"/>
              <a:t>Way-02: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A ( </a:t>
            </a:r>
            <a:r>
              <a:rPr lang="en-US" sz="2000" b="1" u="sng" dirty="0" smtClean="0"/>
              <a:t>a1</a:t>
            </a:r>
            <a:r>
              <a:rPr lang="en-US" sz="2000" b="1" dirty="0" smtClean="0"/>
              <a:t> , a2 )</a:t>
            </a:r>
          </a:p>
          <a:p>
            <a:pPr fontAlgn="base"/>
            <a:r>
              <a:rPr lang="en-US" sz="2000" b="1" dirty="0" smtClean="0"/>
              <a:t>BR ( a1 , </a:t>
            </a:r>
            <a:r>
              <a:rPr lang="en-US" sz="2000" b="1" u="sng" dirty="0" smtClean="0"/>
              <a:t>b1</a:t>
            </a:r>
            <a:r>
              <a:rPr lang="en-US" sz="2000" b="1" dirty="0" smtClean="0"/>
              <a:t> , b2 )</a:t>
            </a:r>
            <a:endParaRPr 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Rules to Remember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For binary relationship with cardinality ration m : n , separate and individual tables will be drawn for each entity set and relationship.</a:t>
            </a:r>
          </a:p>
          <a:p>
            <a:pPr algn="just" fontAlgn="base"/>
            <a:r>
              <a:rPr lang="en-US" dirty="0" smtClean="0"/>
              <a:t>For binary relationship with cardinality ratio either m : 1 or 1 : n , always remember “many side will consume the relationship” i.e. a combined table will be drawn for many side entity set and relationship set.</a:t>
            </a:r>
          </a:p>
          <a:p>
            <a:pPr algn="just" fontAlgn="base"/>
            <a:r>
              <a:rPr lang="en-US" dirty="0" smtClean="0"/>
              <a:t>For binary relationship with cardinality ratio 1 : 1 , two tables will be required. You can combine the relationship set with any one of the entity sets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858962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Rule-06</a:t>
            </a:r>
            <a:r>
              <a:rPr lang="en-US" sz="3200" b="1" u="sng" dirty="0" smtClean="0"/>
              <a:t>: For Binary Relationship With Both Cardinality Constraints and Participation </a:t>
            </a:r>
            <a:r>
              <a:rPr lang="en-US" sz="3200" b="1" u="sng" dirty="0" smtClean="0"/>
              <a:t>Constraints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8763000" cy="5029200"/>
          </a:xfrm>
        </p:spPr>
        <p:txBody>
          <a:bodyPr/>
          <a:lstStyle/>
          <a:p>
            <a:pPr fontAlgn="base"/>
            <a:r>
              <a:rPr lang="en-US" dirty="0" smtClean="0"/>
              <a:t>Cardinality constraints will be implemented as discussed in Rule-05.</a:t>
            </a:r>
          </a:p>
          <a:p>
            <a:pPr fontAlgn="base"/>
            <a:r>
              <a:rPr lang="en-US" dirty="0" smtClean="0"/>
              <a:t>Because of the total participation constraint, foreign key acquires </a:t>
            </a:r>
            <a:r>
              <a:rPr lang="en-US" b="1" dirty="0" smtClean="0"/>
              <a:t>NOT NULL</a:t>
            </a:r>
            <a:r>
              <a:rPr lang="en-US" dirty="0" smtClean="0"/>
              <a:t> constraint i.e. now foreign key can not be null.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Case-01</a:t>
            </a:r>
            <a:r>
              <a:rPr lang="en-US" sz="3600" b="1" u="sng" dirty="0" smtClean="0"/>
              <a:t>: For Binary Relationship With Cardinality Constraint and Total Participation Constraint From One Side-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1676400"/>
          </a:xfrm>
        </p:spPr>
      </p:pic>
      <p:sp>
        <p:nvSpPr>
          <p:cNvPr id="5" name="Rectangle 4"/>
          <p:cNvSpPr/>
          <p:nvPr/>
        </p:nvSpPr>
        <p:spPr>
          <a:xfrm>
            <a:off x="457200" y="38862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Because cardinality ratio = 1 : n , so we will combine the entity set B and relationship set R.</a:t>
            </a:r>
          </a:p>
          <a:p>
            <a:pPr fontAlgn="base"/>
            <a:r>
              <a:rPr lang="en-US" sz="2400" b="1" dirty="0" smtClean="0"/>
              <a:t>Then, two tables will be required-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smtClean="0"/>
              <a:t>A ( </a:t>
            </a:r>
            <a:r>
              <a:rPr lang="en-US" sz="2400" b="1" u="sng" dirty="0" smtClean="0"/>
              <a:t>a1</a:t>
            </a:r>
            <a:r>
              <a:rPr lang="en-US" sz="2400" b="1" dirty="0" smtClean="0"/>
              <a:t> , a2 )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smtClean="0"/>
              <a:t>BR ( a1 , </a:t>
            </a:r>
            <a:r>
              <a:rPr lang="en-US" sz="2400" b="1" u="sng" dirty="0" smtClean="0"/>
              <a:t>b1</a:t>
            </a:r>
            <a:r>
              <a:rPr lang="en-US" sz="2400" b="1" dirty="0" smtClean="0"/>
              <a:t> , b2 )</a:t>
            </a:r>
          </a:p>
          <a:p>
            <a:pPr fontAlgn="base"/>
            <a:r>
              <a:rPr lang="en-US" sz="2400" b="1" dirty="0" smtClean="0"/>
              <a:t>Because of total participation, foreign key a1 has acquired NOT NULL constraint, so it can’t be null now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ER </a:t>
            </a:r>
            <a:r>
              <a:rPr lang="en-US" dirty="0" smtClean="0"/>
              <a:t>diagram is converted into the tables in relational model.</a:t>
            </a:r>
          </a:p>
          <a:p>
            <a:pPr fontAlgn="base"/>
            <a:r>
              <a:rPr lang="en-US" dirty="0" smtClean="0"/>
              <a:t>This is because relational models can be easily implemented by RDBMS like </a:t>
            </a:r>
            <a:r>
              <a:rPr lang="en-US" dirty="0" err="1" smtClean="0"/>
              <a:t>MySQL</a:t>
            </a:r>
            <a:r>
              <a:rPr lang="en-US" dirty="0" smtClean="0"/>
              <a:t> , Oracle etc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Case-02</a:t>
            </a:r>
            <a:r>
              <a:rPr lang="en-US" sz="3600" b="1" u="sng" dirty="0" smtClean="0"/>
              <a:t>: For Binary Relationship With Cardinality Constraint and Total Participation Constraint From Both Sides-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33600"/>
            <a:ext cx="8305800" cy="1600200"/>
          </a:xfrm>
        </p:spPr>
      </p:pic>
      <p:sp>
        <p:nvSpPr>
          <p:cNvPr id="5" name="Rectangle 4"/>
          <p:cNvSpPr/>
          <p:nvPr/>
        </p:nvSpPr>
        <p:spPr>
          <a:xfrm>
            <a:off x="381000" y="3886200"/>
            <a:ext cx="8153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If there is a key constraint from both the sides of an entity set with total participation, then that binary relationship is represented using only single table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Here</a:t>
            </a:r>
            <a:r>
              <a:rPr lang="en-US" sz="2800" dirty="0" smtClean="0"/>
              <a:t>, Only one table is required.</a:t>
            </a:r>
          </a:p>
          <a:p>
            <a:pPr fontAlgn="base"/>
            <a:r>
              <a:rPr lang="en-US" sz="2800" dirty="0" smtClean="0"/>
              <a:t>ARB ( </a:t>
            </a:r>
            <a:r>
              <a:rPr lang="en-US" sz="2800" u="sng" dirty="0" smtClean="0"/>
              <a:t>a1</a:t>
            </a:r>
            <a:r>
              <a:rPr lang="en-US" sz="2800" dirty="0" smtClean="0"/>
              <a:t> , a2 , </a:t>
            </a:r>
            <a:r>
              <a:rPr lang="en-US" sz="2800" u="sng" dirty="0" smtClean="0"/>
              <a:t>b1</a:t>
            </a:r>
            <a:r>
              <a:rPr lang="en-US" sz="2800" dirty="0" smtClean="0"/>
              <a:t> , b2 )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Rule-07</a:t>
            </a:r>
            <a:r>
              <a:rPr lang="en-US" b="1" u="sng" dirty="0" smtClean="0"/>
              <a:t>: For Binary Relationship With Weak Entity Set-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458200" cy="1981200"/>
          </a:xfrm>
        </p:spPr>
      </p:pic>
      <p:sp>
        <p:nvSpPr>
          <p:cNvPr id="5" name="Rectangle 4"/>
          <p:cNvSpPr/>
          <p:nvPr/>
        </p:nvSpPr>
        <p:spPr>
          <a:xfrm>
            <a:off x="533400" y="3733800"/>
            <a:ext cx="8382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Weak entity set always appears in association with identifying relationship with total participation constraint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pPr fontAlgn="base"/>
            <a:r>
              <a:rPr lang="en-US" sz="2800" b="1" dirty="0" smtClean="0"/>
              <a:t>Here, two tables will be required-</a:t>
            </a:r>
          </a:p>
          <a:p>
            <a:pPr fontAlgn="base"/>
            <a:r>
              <a:rPr lang="en-US" sz="2800" b="1" dirty="0" smtClean="0"/>
              <a:t>A ( </a:t>
            </a:r>
            <a:r>
              <a:rPr lang="en-US" sz="2800" b="1" u="sng" dirty="0" smtClean="0"/>
              <a:t>a1</a:t>
            </a:r>
            <a:r>
              <a:rPr lang="en-US" sz="2800" b="1" dirty="0" smtClean="0"/>
              <a:t> , a2 )</a:t>
            </a:r>
          </a:p>
          <a:p>
            <a:pPr fontAlgn="base"/>
            <a:r>
              <a:rPr lang="en-US" sz="2800" b="1" dirty="0" smtClean="0"/>
              <a:t>BR ( </a:t>
            </a:r>
            <a:r>
              <a:rPr lang="en-US" sz="2800" b="1" u="sng" dirty="0" smtClean="0"/>
              <a:t>a1</a:t>
            </a:r>
            <a:r>
              <a:rPr lang="en-US" sz="2800" b="1" dirty="0" smtClean="0"/>
              <a:t> , </a:t>
            </a:r>
            <a:r>
              <a:rPr lang="en-US" sz="2800" b="1" u="sng" dirty="0" smtClean="0"/>
              <a:t>b1</a:t>
            </a:r>
            <a:r>
              <a:rPr lang="en-US" sz="2800" b="1" dirty="0" smtClean="0"/>
              <a:t> , b2 )</a:t>
            </a:r>
          </a:p>
          <a:p>
            <a:pPr fontAlgn="base"/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Rule-01</a:t>
            </a:r>
            <a:r>
              <a:rPr lang="en-US" b="1" u="sng" dirty="0" smtClean="0"/>
              <a:t>: For Strong Entity Set With Only Simple Attributes-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strong entity set with only simple attributes will require only one table in relational model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Attributes of the table will be the attributes of the entity set.</a:t>
            </a:r>
          </a:p>
          <a:p>
            <a:pPr fontAlgn="base"/>
            <a:r>
              <a:rPr lang="en-US" dirty="0" smtClean="0"/>
              <a:t>The primary key of the table will be the key attribute of the entity set.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04800"/>
            <a:ext cx="7238999" cy="58213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Rule-02</a:t>
            </a:r>
            <a:r>
              <a:rPr lang="en-US" b="1" u="sng" dirty="0" smtClean="0"/>
              <a:t>: For Strong Entity Set With Composite Attributes-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 strong entity set with any number of composite attributes will require only one table in relational model.</a:t>
            </a:r>
          </a:p>
          <a:p>
            <a:pPr algn="just" fontAlgn="base"/>
            <a:r>
              <a:rPr lang="en-US" dirty="0" smtClean="0"/>
              <a:t>While conversion, simple attributes of the composite attributes are taken into account and not the composite attribute itself.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4800"/>
            <a:ext cx="7772400" cy="58213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Rule-03</a:t>
            </a:r>
            <a:r>
              <a:rPr lang="en-US" b="1" u="sng" dirty="0" smtClean="0"/>
              <a:t>: For Strong Entity Set With Multi Valued Attributes-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 strong entity set with any number of multi valued attributes will require two tables in relational model.</a:t>
            </a:r>
          </a:p>
          <a:p>
            <a:pPr algn="just" fontAlgn="base"/>
            <a:r>
              <a:rPr lang="en-US" dirty="0" smtClean="0"/>
              <a:t>One table will contain all the simple attributes with the primary key.</a:t>
            </a:r>
          </a:p>
          <a:p>
            <a:pPr algn="just" fontAlgn="base"/>
            <a:r>
              <a:rPr lang="en-US" dirty="0" smtClean="0"/>
              <a:t>Other table will contain the primary key and all the multi valued attributes.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153399" cy="6324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Rule-04</a:t>
            </a:r>
            <a:r>
              <a:rPr lang="en-US" b="1" u="sng" dirty="0" smtClean="0"/>
              <a:t>: Translating Relationship Set into a Table-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relationship set will require one table in the relational model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dirty="0" smtClean="0"/>
              <a:t>Attributes of the table are-</a:t>
            </a:r>
          </a:p>
          <a:p>
            <a:pPr fontAlgn="base">
              <a:buNone/>
            </a:pPr>
            <a:r>
              <a:rPr lang="en-US" dirty="0" smtClean="0"/>
              <a:t>     -Primary </a:t>
            </a:r>
            <a:r>
              <a:rPr lang="en-US" dirty="0" smtClean="0"/>
              <a:t>key attributes of the participating </a:t>
            </a:r>
            <a:r>
              <a:rPr lang="en-US" dirty="0" smtClean="0"/>
              <a:t>   </a:t>
            </a:r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 smtClean="0"/>
              <a:t>      entity </a:t>
            </a:r>
            <a:r>
              <a:rPr lang="en-US" dirty="0" smtClean="0"/>
              <a:t>sets</a:t>
            </a:r>
          </a:p>
          <a:p>
            <a:pPr fontAlgn="base">
              <a:buNone/>
            </a:pPr>
            <a:r>
              <a:rPr lang="en-US" dirty="0" smtClean="0"/>
              <a:t>    -Its </a:t>
            </a:r>
            <a:r>
              <a:rPr lang="en-US" dirty="0" smtClean="0"/>
              <a:t>own descriptive attributes if any.</a:t>
            </a:r>
          </a:p>
          <a:p>
            <a:pPr fontAlgn="base"/>
            <a:r>
              <a:rPr lang="en-US" dirty="0" smtClean="0"/>
              <a:t>Set of non-descriptive attributes will be the primary key.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1&quot;/&gt;&lt;/TableIndex&gt;&lt;/ShapeTextInfo&gt;"/>
  <p:tag name="HTML_SHAPEINFO" val="&lt;ThreeDShapeInfo&gt;&lt;uuid val=&quot;&quot;/&gt;&lt;isInvalidForFieldText val=&quot;0&quot;/&gt;&lt;Image&gt;&lt;filename val=&quot;C:\Users\admin\AppData\Local\Temp\~Ca3CA1\data\asimages\{469D2944-C611-462F-813B-FF372E40348F}_1.png&quot;/&gt;&lt;left val=&quot;95&quot;/&gt;&lt;top val=&quot;227&quot;/&gt;&lt;width val=&quot;769&quot;/&gt;&lt;height val=&quot;5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498</Words>
  <Application>Microsoft Office PowerPoint</Application>
  <PresentationFormat>On-screen Show (4:3)</PresentationFormat>
  <Paragraphs>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Converting ER Diagrams to Tables    </vt:lpstr>
      <vt:lpstr>Slide 2</vt:lpstr>
      <vt:lpstr> Rule-01: For Strong Entity Set With Only Simple Attributes- </vt:lpstr>
      <vt:lpstr>Slide 4</vt:lpstr>
      <vt:lpstr> Rule-02: For Strong Entity Set With Composite Attributes- </vt:lpstr>
      <vt:lpstr>Slide 6</vt:lpstr>
      <vt:lpstr> Rule-03: For Strong Entity Set With Multi Valued Attributes- </vt:lpstr>
      <vt:lpstr>Slide 8</vt:lpstr>
      <vt:lpstr> Rule-04: Translating Relationship Set into a Table- </vt:lpstr>
      <vt:lpstr>Slide 10</vt:lpstr>
      <vt:lpstr>Slide 11</vt:lpstr>
      <vt:lpstr> Rule-05: For Binary Relationships With Cardinality Ratios- </vt:lpstr>
      <vt:lpstr> Case-01: For Binary Relationship With Cardinality Ratio m:n </vt:lpstr>
      <vt:lpstr> Case-02: For Binary Relationship With Cardinality Ratio 1:n </vt:lpstr>
      <vt:lpstr> Case-03: For Binary Relationship With Cardinality Ratio m:1 </vt:lpstr>
      <vt:lpstr> Case-04: For Binary Relationship With Cardinality Ratio 1:1 </vt:lpstr>
      <vt:lpstr>Rules to Remember </vt:lpstr>
      <vt:lpstr>Rule-06: For Binary Relationship With Both Cardinality Constraints and Participation Constraints </vt:lpstr>
      <vt:lpstr>  Case-01: For Binary Relationship With Cardinality Constraint and Total Participation Constraint From One Side- </vt:lpstr>
      <vt:lpstr>  Case-02: For Binary Relationship With Cardinality Constraint and Total Participation Constraint From Both Sides- </vt:lpstr>
      <vt:lpstr> Rule-07: For Binary Relationship With Weak Entity Set- 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ER Model Part - II</dc:title>
  <dc:creator>gungun</dc:creator>
  <cp:lastModifiedBy>sanjeev</cp:lastModifiedBy>
  <cp:revision>74</cp:revision>
  <dcterms:created xsi:type="dcterms:W3CDTF">2020-07-15T12:14:23Z</dcterms:created>
  <dcterms:modified xsi:type="dcterms:W3CDTF">2020-08-09T11:53:13Z</dcterms:modified>
</cp:coreProperties>
</file>