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4" roundtripDataSignature="AMtx7mgyB3UTz8XpxepTdCavlY+r/p9a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03c97620f_0_4"/>
          <p:cNvSpPr txBox="1"/>
          <p:nvPr>
            <p:ph type="ctrTitle"/>
          </p:nvPr>
        </p:nvSpPr>
        <p:spPr>
          <a:xfrm>
            <a:off x="343637" y="1094341"/>
            <a:ext cx="9393300" cy="3016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903c97620f_0_4"/>
          <p:cNvSpPr txBox="1"/>
          <p:nvPr>
            <p:ph idx="1" type="subTitle"/>
          </p:nvPr>
        </p:nvSpPr>
        <p:spPr>
          <a:xfrm>
            <a:off x="343628" y="4165464"/>
            <a:ext cx="9393300" cy="1164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" name="Google Shape;16;g903c97620f_0_4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03c97620f_0_39"/>
          <p:cNvSpPr txBox="1"/>
          <p:nvPr>
            <p:ph hasCustomPrompt="1" type="title"/>
          </p:nvPr>
        </p:nvSpPr>
        <p:spPr>
          <a:xfrm>
            <a:off x="343628" y="1625731"/>
            <a:ext cx="9393300" cy="28860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50" name="Google Shape;50;g903c97620f_0_39"/>
          <p:cNvSpPr txBox="1"/>
          <p:nvPr>
            <p:ph idx="1" type="body"/>
          </p:nvPr>
        </p:nvSpPr>
        <p:spPr>
          <a:xfrm>
            <a:off x="343628" y="4632992"/>
            <a:ext cx="9393300" cy="1911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1" name="Google Shape;51;g903c97620f_0_39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03c97620f_0_4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03c97620f_0_45"/>
          <p:cNvSpPr txBox="1"/>
          <p:nvPr>
            <p:ph type="title"/>
          </p:nvPr>
        </p:nvSpPr>
        <p:spPr>
          <a:xfrm>
            <a:off x="503238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" name="Google Shape;56;g903c97620f_0_45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903c97620f_0_45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903c97620f_0_45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3c97620f_0_50"/>
          <p:cNvSpPr txBox="1"/>
          <p:nvPr>
            <p:ph type="title"/>
          </p:nvPr>
        </p:nvSpPr>
        <p:spPr>
          <a:xfrm>
            <a:off x="503237" y="301625"/>
            <a:ext cx="90693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1" name="Google Shape;61;g903c97620f_0_50"/>
          <p:cNvSpPr txBox="1"/>
          <p:nvPr>
            <p:ph idx="1" type="body"/>
          </p:nvPr>
        </p:nvSpPr>
        <p:spPr>
          <a:xfrm>
            <a:off x="720725" y="1979612"/>
            <a:ext cx="8853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indent="-228600" lvl="1" marL="91440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700"/>
              <a:buNone/>
              <a:defRPr/>
            </a:lvl2pPr>
            <a:lvl3pPr indent="-228600" lvl="2" marL="137160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700"/>
              <a:buNone/>
              <a:defRPr/>
            </a:lvl3pPr>
            <a:lvl4pPr indent="-228600" lvl="3" marL="182880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700"/>
              <a:buNone/>
              <a:defRPr/>
            </a:lvl4pPr>
            <a:lvl5pPr indent="-228600" lvl="4" marL="228600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700"/>
              <a:buNone/>
              <a:defRPr/>
            </a:lvl5pPr>
            <a:lvl6pPr indent="-228600" lvl="5" marL="274320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6pPr>
            <a:lvl7pPr indent="-228600" lvl="6" marL="320040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7pPr>
            <a:lvl8pPr indent="-228600" lvl="7" marL="365760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700"/>
              <a:buNone/>
              <a:defRPr/>
            </a:lvl8pPr>
            <a:lvl9pPr indent="-228600" lvl="8" marL="411480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700"/>
              <a:buNone/>
              <a:defRPr/>
            </a:lvl9pPr>
          </a:lstStyle>
          <a:p/>
        </p:txBody>
      </p:sp>
      <p:sp>
        <p:nvSpPr>
          <p:cNvPr id="62" name="Google Shape;62;g903c97620f_0_50"/>
          <p:cNvSpPr txBox="1"/>
          <p:nvPr>
            <p:ph idx="10" type="dt"/>
          </p:nvPr>
        </p:nvSpPr>
        <p:spPr>
          <a:xfrm>
            <a:off x="612775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903c97620f_0_50"/>
          <p:cNvSpPr txBox="1"/>
          <p:nvPr>
            <p:ph idx="11" type="ftr"/>
          </p:nvPr>
        </p:nvSpPr>
        <p:spPr>
          <a:xfrm>
            <a:off x="3556000" y="6562725"/>
            <a:ext cx="3194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903c97620f_0_50"/>
          <p:cNvSpPr txBox="1"/>
          <p:nvPr>
            <p:ph idx="12" type="sldNum"/>
          </p:nvPr>
        </p:nvSpPr>
        <p:spPr>
          <a:xfrm>
            <a:off x="7335837" y="6562725"/>
            <a:ext cx="2346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03c97620f_0_8"/>
          <p:cNvSpPr txBox="1"/>
          <p:nvPr>
            <p:ph type="title"/>
          </p:nvPr>
        </p:nvSpPr>
        <p:spPr>
          <a:xfrm>
            <a:off x="343628" y="3161218"/>
            <a:ext cx="9393300" cy="123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9" name="Google Shape;19;g903c97620f_0_8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03c97620f_0_1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g903c97620f_0_1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3" name="Google Shape;23;g903c97620f_0_11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903c97620f_0_15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" name="Google Shape;26;g903c97620f_0_1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g903c97620f_0_1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8" name="Google Shape;28;g903c97620f_0_15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03c97620f_0_2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" name="Google Shape;31;g903c97620f_0_2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03c97620f_0_23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4" name="Google Shape;34;g903c97620f_0_23"/>
          <p:cNvSpPr txBox="1"/>
          <p:nvPr>
            <p:ph idx="1" type="body"/>
          </p:nvPr>
        </p:nvSpPr>
        <p:spPr>
          <a:xfrm>
            <a:off x="343628" y="2042369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5" name="Google Shape;35;g903c97620f_0_23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903c97620f_0_27"/>
          <p:cNvSpPr txBox="1"/>
          <p:nvPr>
            <p:ph type="title"/>
          </p:nvPr>
        </p:nvSpPr>
        <p:spPr>
          <a:xfrm>
            <a:off x="540467" y="661609"/>
            <a:ext cx="70200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g903c97620f_0_27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903c97620f_0_30"/>
          <p:cNvSpPr/>
          <p:nvPr/>
        </p:nvSpPr>
        <p:spPr>
          <a:xfrm>
            <a:off x="5040313" y="-184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903c97620f_0_30"/>
          <p:cNvSpPr txBox="1"/>
          <p:nvPr>
            <p:ph type="title"/>
          </p:nvPr>
        </p:nvSpPr>
        <p:spPr>
          <a:xfrm>
            <a:off x="292695" y="1812463"/>
            <a:ext cx="4459500" cy="2178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2" name="Google Shape;42;g903c97620f_0_30"/>
          <p:cNvSpPr txBox="1"/>
          <p:nvPr>
            <p:ph idx="1" type="subTitle"/>
          </p:nvPr>
        </p:nvSpPr>
        <p:spPr>
          <a:xfrm>
            <a:off x="292695" y="4119828"/>
            <a:ext cx="4459500" cy="181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g903c97620f_0_30"/>
          <p:cNvSpPr txBox="1"/>
          <p:nvPr>
            <p:ph idx="2" type="body"/>
          </p:nvPr>
        </p:nvSpPr>
        <p:spPr>
          <a:xfrm>
            <a:off x="5445456" y="1064211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4" name="Google Shape;44;g903c97620f_0_3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03c97620f_0_36"/>
          <p:cNvSpPr txBox="1"/>
          <p:nvPr>
            <p:ph idx="1" type="body"/>
          </p:nvPr>
        </p:nvSpPr>
        <p:spPr>
          <a:xfrm>
            <a:off x="343628" y="6217901"/>
            <a:ext cx="6613200" cy="889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7" name="Google Shape;47;g903c97620f_0_36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03c97620f_0_0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903c97620f_0_0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903c97620f_0_0"/>
          <p:cNvSpPr txBox="1"/>
          <p:nvPr>
            <p:ph idx="12" type="sldNum"/>
          </p:nvPr>
        </p:nvSpPr>
        <p:spPr>
          <a:xfrm>
            <a:off x="9340296" y="685377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503237" y="289401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280099"/>
                </a:solidFill>
              </a:rPr>
              <a:t>Final Keyword</a:t>
            </a:r>
            <a:endParaRPr b="1"/>
          </a:p>
        </p:txBody>
      </p:sp>
      <p:pic>
        <p:nvPicPr>
          <p:cNvPr descr="Related image" id="71" name="Google Shape;71;p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3514728" y="500053"/>
            <a:ext cx="3016850" cy="1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280099"/>
                </a:solidFill>
              </a:rPr>
              <a:t>Keyword final</a:t>
            </a:r>
            <a:endParaRPr b="1"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720725" y="1979612"/>
            <a:ext cx="8855075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 final keyword used in context of behavioral restriction on:</a:t>
            </a:r>
            <a:endParaRPr/>
          </a:p>
          <a:p>
            <a:pPr indent="-573087" lvl="1" marL="17272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b="0" i="0" lang="en-US" sz="2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  <a:p>
            <a:pPr indent="-5730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b="0" i="0" lang="en-US" sz="2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  <a:p>
            <a:pPr indent="-5730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b="0" i="0" lang="en-US" sz="28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  <p:pic>
        <p:nvPicPr>
          <p:cNvPr descr="Related image" id="80" name="Google Shape;80;p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124200" y="69659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951025" y="225425"/>
            <a:ext cx="750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100" u="none">
                <a:solidFill>
                  <a:srgbClr val="280099"/>
                </a:solidFill>
              </a:rPr>
              <a:t>The role of keyword final on variables</a:t>
            </a:r>
            <a:endParaRPr b="1" sz="3500"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720725" y="1979612"/>
            <a:ext cx="8855075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422910" lvl="0" marL="431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000"/>
              <a:buFont typeface="Noto Sans Symbols"/>
              <a:buChar char="●"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Using final on variable to make them behave as constants.</a:t>
            </a:r>
            <a:endParaRPr sz="3000"/>
          </a:p>
          <a:p>
            <a:pPr indent="-422910" lvl="0" marL="4318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3000"/>
              <a:buFont typeface="Noto Sans Symbols"/>
              <a:buChar char="●"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When a variable is made final- it can be initialized only once either by</a:t>
            </a:r>
            <a:endParaRPr sz="3000"/>
          </a:p>
          <a:p>
            <a:pPr indent="-630237" lvl="1" marL="17272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3000"/>
              <a:buFont typeface="Noto Sans Symbols"/>
              <a:buChar char="−"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Declaration and initialization</a:t>
            </a:r>
            <a:endParaRPr sz="3000"/>
          </a:p>
          <a:p>
            <a:pPr indent="-323850" lvl="0" marL="4318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					f</a:t>
            </a:r>
            <a:r>
              <a:rPr b="1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inal int x = 10;</a:t>
            </a:r>
            <a:endParaRPr sz="3000"/>
          </a:p>
          <a:p>
            <a:pPr indent="-630237" lvl="1" marL="17272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3000"/>
              <a:buFont typeface="Noto Sans Symbols"/>
              <a:buChar char="−"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Using constructor</a:t>
            </a:r>
            <a:endParaRPr sz="3000"/>
          </a:p>
          <a:p>
            <a:pPr indent="-422910" lvl="0" marL="4318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3000"/>
              <a:buFont typeface="Noto Sans Symbols"/>
              <a:buChar char="●"/>
            </a:pPr>
            <a:r>
              <a:rPr b="0" i="0" lang="en-US" sz="30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System allows you to set the value only once; after which it can't be changed.</a:t>
            </a:r>
            <a:endParaRPr sz="3000"/>
          </a:p>
        </p:txBody>
      </p:sp>
      <p:pic>
        <p:nvPicPr>
          <p:cNvPr descr="Related image" id="89" name="Google Shape;89;p3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280099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720725" y="1692275"/>
            <a:ext cx="8855075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80"/>
                </a:solidFill>
              </a:rPr>
              <a:t>What will be the output for the below code?</a:t>
            </a:r>
            <a:endParaRPr b="1"/>
          </a:p>
          <a:p>
            <a:pPr indent="0" lvl="0" marL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i="0" sz="3200" u="none">
              <a:solidFill>
                <a:srgbClr val="000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rgbClr val="000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30842" l="4405" r="37575" t="25473"/>
          <a:stretch/>
        </p:blipFill>
        <p:spPr>
          <a:xfrm>
            <a:off x="720725" y="2268537"/>
            <a:ext cx="8783637" cy="439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99" name="Google Shape;99;p4"/>
          <p:cNvPicPr preferRelativeResize="0"/>
          <p:nvPr/>
        </p:nvPicPr>
        <p:blipFill rotWithShape="1">
          <a:blip r:embed="rId4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3124200" y="70421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1112825" y="301625"/>
            <a:ext cx="870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280099"/>
                </a:solidFill>
              </a:rPr>
              <a:t>The role of keyword final in inheritance</a:t>
            </a:r>
            <a:endParaRPr b="1"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720725" y="1979612"/>
            <a:ext cx="8855075" cy="51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25">
            <a:noAutofit/>
          </a:bodyPr>
          <a:lstStyle/>
          <a:p>
            <a:pPr indent="-323850" lvl="0" marL="431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170"/>
              <a:buFont typeface="Noto Sans Symbols"/>
              <a:buChar char="●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The final keyword has two important uses in the context of a class hierarchy. These are as follows:</a:t>
            </a:r>
            <a:endParaRPr/>
          </a:p>
          <a:p>
            <a:pPr indent="-323850" lvl="0" marL="4318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1170"/>
              <a:buFont typeface="Noto Sans Symbols"/>
              <a:buChar char="●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Using final to prevent Overriding</a:t>
            </a:r>
            <a:endParaRPr/>
          </a:p>
          <a:p>
            <a:pPr indent="-560387" lvl="1" marL="17272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1750"/>
              <a:buFont typeface="Noto Sans Symbols"/>
              <a:buChar char="−"/>
            </a:pPr>
            <a:r>
              <a:rPr b="0" i="0" lang="en-US" sz="24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While method overriding is one of the most powerful feature of object oriented design, there may be times when you will want to prevent certain critical methods in a superclass form being overridden by its subclasses.</a:t>
            </a:r>
            <a:endParaRPr sz="1500"/>
          </a:p>
          <a:p>
            <a:pPr indent="-5603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1750"/>
              <a:buFont typeface="Noto Sans Symbols"/>
              <a:buChar char="−"/>
            </a:pPr>
            <a:r>
              <a:rPr b="0" i="0" lang="en-US" sz="24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Rather, you would want the subclasses to use the methods as they are defined in the superclass</a:t>
            </a:r>
            <a:endParaRPr sz="1500"/>
          </a:p>
          <a:p>
            <a:pPr indent="-5730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1950"/>
              <a:buFont typeface="Noto Sans Symbols"/>
              <a:buChar char="−"/>
            </a:pPr>
            <a:r>
              <a:rPr b="0" i="0" lang="en-US" sz="24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This can be achieved by declaring such critical methods as f</a:t>
            </a: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inal</a:t>
            </a:r>
            <a:endParaRPr sz="1500"/>
          </a:p>
        </p:txBody>
      </p:sp>
      <p:pic>
        <p:nvPicPr>
          <p:cNvPr descr="Related image" id="108" name="Google Shape;108;p5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3124200" y="7118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1265224" y="73025"/>
            <a:ext cx="92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u="none">
                <a:solidFill>
                  <a:srgbClr val="280099"/>
                </a:solidFill>
              </a:rPr>
              <a:t>Keyword final with methods- Example</a:t>
            </a:r>
            <a:endParaRPr b="1" sz="2800"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25642" l="4648" r="38758" t="26918"/>
          <a:stretch/>
        </p:blipFill>
        <p:spPr>
          <a:xfrm>
            <a:off x="576262" y="1295400"/>
            <a:ext cx="9215437" cy="583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7" name="Google Shape;117;p6"/>
          <p:cNvPicPr preferRelativeResize="0"/>
          <p:nvPr/>
        </p:nvPicPr>
        <p:blipFill rotWithShape="1">
          <a:blip r:embed="rId4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3124200" y="7118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6556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3800" u="none">
                <a:solidFill>
                  <a:srgbClr val="280099"/>
                </a:solidFill>
              </a:rPr>
              <a:t>The role of keyword final in inheritance(Contd.)</a:t>
            </a:r>
            <a:endParaRPr b="1" sz="3200"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725" y="1692275"/>
            <a:ext cx="8855075" cy="542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/>
          <a:p>
            <a:pPr indent="-323850" lvl="0" marL="4318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Using final to prevent Inheritance</a:t>
            </a:r>
            <a:endParaRPr/>
          </a:p>
          <a:p>
            <a:pPr indent="-560387" lvl="1" marL="17272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6633"/>
              </a:buClr>
              <a:buSzPts val="1900"/>
              <a:buFont typeface="Noto Sans Symbols"/>
              <a:buChar char="−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Sometimes you will want to prevent a class from being inherited.</a:t>
            </a:r>
            <a:endParaRPr sz="1500"/>
          </a:p>
          <a:p>
            <a:pPr indent="-5603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1900"/>
              <a:buFont typeface="Noto Sans Symbols"/>
              <a:buChar char="−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This can be achieved by preceding the class declaration with final.</a:t>
            </a:r>
            <a:endParaRPr sz="1500"/>
          </a:p>
          <a:p>
            <a:pPr indent="-5603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1900"/>
              <a:buFont typeface="Noto Sans Symbols"/>
              <a:buChar char="−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Declaring a class as final implicitly </a:t>
            </a:r>
            <a:r>
              <a:rPr lang="en-US" sz="2600">
                <a:solidFill>
                  <a:srgbClr val="000080"/>
                </a:solidFill>
              </a:rPr>
              <a:t>declared</a:t>
            </a: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all of its methods as final too.</a:t>
            </a:r>
            <a:endParaRPr sz="1500"/>
          </a:p>
          <a:p>
            <a:pPr indent="-560387" lvl="1" marL="17272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FF6633"/>
              </a:buClr>
              <a:buSzPts val="1900"/>
              <a:buFont typeface="Noto Sans Symbols"/>
              <a:buChar char="−"/>
            </a:pPr>
            <a:r>
              <a:rPr b="0" i="0" lang="en-US" sz="2600" u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It is illegal to declare a class as both abstract and final since an abstract class is incomplete by itself and relies upon its subclasses to provide concrete and complete implementations.</a:t>
            </a:r>
            <a:endParaRPr sz="1500"/>
          </a:p>
        </p:txBody>
      </p:sp>
      <p:pic>
        <p:nvPicPr>
          <p:cNvPr descr="Related image" id="126" name="Google Shape;126;p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3124200" y="7118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646226" y="73025"/>
            <a:ext cx="845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u="none">
                <a:solidFill>
                  <a:srgbClr val="280099"/>
                </a:solidFill>
              </a:rPr>
              <a:t>Keyword final with methods- Example</a:t>
            </a:r>
            <a:endParaRPr b="1" sz="2800"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30344" l="4834" r="38708" t="22753"/>
          <a:stretch/>
        </p:blipFill>
        <p:spPr>
          <a:xfrm>
            <a:off x="647700" y="1295400"/>
            <a:ext cx="9072562" cy="575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35" name="Google Shape;135;p8"/>
          <p:cNvPicPr preferRelativeResize="0"/>
          <p:nvPr/>
        </p:nvPicPr>
        <p:blipFill rotWithShape="1">
          <a:blip r:embed="rId4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3124200" y="7118350"/>
            <a:ext cx="322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BCSC1002 Object Oriented Programming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2018-11-26T06:58:55Z</dcterms:created>
  <dc:creator>neeraj khanna</dc:creator>
</cp:coreProperties>
</file>