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3" roundtripDataSignature="AMtx7mgB/MFs0jJ86QZOO6Mmmt8U0R5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c7b439da7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0" name="Google Shape;30;gac7b439da7_0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ac7b439da7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ac7b439da7_0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3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3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3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3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3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3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4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4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4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4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4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4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p4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8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8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ac7b439da7_0_0"/>
          <p:cNvSpPr txBox="1"/>
          <p:nvPr>
            <p:ph type="ctrTitle"/>
          </p:nvPr>
        </p:nvSpPr>
        <p:spPr>
          <a:xfrm>
            <a:off x="1143000" y="3273425"/>
            <a:ext cx="7772400" cy="14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Collection Framework</a:t>
            </a:r>
            <a:endParaRPr b="1"/>
          </a:p>
        </p:txBody>
      </p:sp>
      <p:pic>
        <p:nvPicPr>
          <p:cNvPr descr="Related image" id="35" name="Google Shape;35;gac7b439da7_0_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" type="body"/>
          </p:nvPr>
        </p:nvSpPr>
        <p:spPr>
          <a:xfrm>
            <a:off x="503237" y="1393825"/>
            <a:ext cx="9288600" cy="6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Object remove (int index);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object at particular index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ListIterator listIterator();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an ListIterator over the elements in this collection 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Int indexOf (Object o)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index of the first occurrence of the specified element in this list , or -1 if the list does not contain the element.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 Int lastIndexOf (Object o)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index of the last  occurrence of the specified element in this list , or -1 if the list does not contain the element.</a:t>
            </a:r>
            <a:endParaRPr sz="2400"/>
          </a:p>
        </p:txBody>
      </p:sp>
      <p:pic>
        <p:nvPicPr>
          <p:cNvPr descr="Related image" id="97" name="Google Shape;97;p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>
            <p:ph type="title"/>
          </p:nvPr>
        </p:nvSpPr>
        <p:spPr>
          <a:xfrm>
            <a:off x="8842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Methods of List Interface</a:t>
            </a:r>
            <a:endParaRPr b="1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503237" y="1492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ArrayList</a:t>
            </a:r>
            <a:endParaRPr b="1" sz="4000"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287337" y="1768475"/>
            <a:ext cx="9070975" cy="607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 is defined using dynamic array or  Resizable Array or Growable Array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Duplicated are allowed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order is preserved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Heterogeneous objects are allowed ( expect TreeSet and TreeMap everywhere heterogeneous objects are allowed)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insertion is possible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 Methods are not Synchronised. Therefore ArrayList objects are not Thread Safe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05" name="Google Shape;105;p1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ArrayList Constructors</a:t>
            </a:r>
            <a:endParaRPr b="1" sz="4000"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2873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>
                <a:solidFill>
                  <a:srgbClr val="000000"/>
                </a:solidFill>
              </a:rPr>
              <a:t>ArrayList l = new ArrayList(); </a:t>
            </a:r>
            <a:endParaRPr b="1" sz="2400"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Initial Capacity 10  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>
                <a:solidFill>
                  <a:srgbClr val="000000"/>
                </a:solidFill>
              </a:rPr>
              <a:t>ArrayList l = new ArrayList( int initial_capacity)</a:t>
            </a:r>
            <a:endParaRPr b="1"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>
                <a:solidFill>
                  <a:srgbClr val="000000"/>
                </a:solidFill>
              </a:rPr>
              <a:t>ArrayList l = new ArrayList( Collection c)</a:t>
            </a:r>
            <a:endParaRPr b="1" sz="2400"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an equivalent array list object for the given collection 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12" name="Google Shape;112;p1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900" u="none">
                <a:solidFill>
                  <a:srgbClr val="000000"/>
                </a:solidFill>
              </a:rPr>
              <a:t>Example of ArrayListc</a:t>
            </a:r>
            <a:endParaRPr b="1" sz="3900"/>
          </a:p>
        </p:txBody>
      </p:sp>
      <p:sp>
        <p:nvSpPr>
          <p:cNvPr id="118" name="Google Shape;118;p12"/>
          <p:cNvSpPr txBox="1"/>
          <p:nvPr/>
        </p:nvSpPr>
        <p:spPr>
          <a:xfrm>
            <a:off x="720725" y="1547812"/>
            <a:ext cx="859790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002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6D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6D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java.util.ArrayList;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6D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6D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MyEx12 {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>
                <a:solidFill>
                  <a:srgbClr val="00006D"/>
                </a:solidFill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main(String[] args) {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ArrayList obj= </a:t>
            </a:r>
            <a:r>
              <a:rPr b="1" i="0" lang="en-US" sz="2000" u="none">
                <a:solidFill>
                  <a:srgbClr val="00006D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obj.add(</a:t>
            </a:r>
            <a:r>
              <a:rPr b="1" i="0" lang="en-US" sz="2000" u="non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"neeraj"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obj.add(</a:t>
            </a:r>
            <a:r>
              <a:rPr b="0" i="0" lang="en-US" sz="2000" u="none">
                <a:solidFill>
                  <a:srgbClr val="0000FE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obj.add(</a:t>
            </a:r>
            <a:r>
              <a:rPr b="1" i="0" lang="en-US" sz="2000" u="non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"neeraj"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obj.add(</a:t>
            </a:r>
            <a:r>
              <a:rPr b="1" i="0" lang="en-US" sz="2000" u="none">
                <a:solidFill>
                  <a:srgbClr val="00006D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</a:t>
            </a:r>
            <a:r>
              <a:rPr b="1" i="1" lang="en-US" sz="2000" u="none">
                <a:solidFill>
                  <a:srgbClr val="520067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.println(obj); </a:t>
            </a:r>
            <a:r>
              <a:rPr b="0" i="1" lang="en-US" sz="2000" u="non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// [neeraj,10,neeraj,null]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obj.remove(</a:t>
            </a:r>
            <a:r>
              <a:rPr b="0" i="0" lang="en-US" sz="2000" u="none">
                <a:solidFill>
                  <a:srgbClr val="0000F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</a:t>
            </a:r>
            <a:r>
              <a:rPr b="1" i="1" lang="en-US" sz="2000" u="none">
                <a:solidFill>
                  <a:srgbClr val="520067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.println(obj); </a:t>
            </a:r>
            <a:r>
              <a:rPr b="0" i="1" lang="en-US" sz="2000" u="non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// [neeraj,10,null]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obj.add(</a:t>
            </a:r>
            <a:r>
              <a:rPr b="0" i="0" lang="en-US" sz="2000" u="none">
                <a:solidFill>
                  <a:srgbClr val="0000F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000" u="non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"kamal"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obj.add(</a:t>
            </a:r>
            <a:r>
              <a:rPr b="1" i="0" lang="en-US" sz="2000" u="none">
                <a:solidFill>
                  <a:srgbClr val="0F7003"/>
                </a:solidFill>
                <a:latin typeface="Arial"/>
                <a:ea typeface="Arial"/>
                <a:cs typeface="Arial"/>
                <a:sym typeface="Arial"/>
              </a:rPr>
              <a:t>"raman"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</a:t>
            </a:r>
            <a:r>
              <a:rPr b="1" i="1" lang="en-US" sz="2000" u="none">
                <a:solidFill>
                  <a:srgbClr val="520067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.println(obj);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000" u="non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//[neeraj, 10, kamal, null, raman]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rgbClr val="6D6D6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19" name="Google Shape;119;p1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503225" y="1590675"/>
            <a:ext cx="90711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collection class already implements Serializable and Cloneable interface.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/>
              <a:t>Only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 and Vector class implements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RandomAccess interface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 that we can access any random access with the same speed. 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RandomAccess interface present in java.util package and it does not contain any methods. It is a marker interface, where required ability will be provided automatically by the JVM</a:t>
            </a:r>
            <a:endParaRPr sz="2400"/>
          </a:p>
        </p:txBody>
      </p:sp>
      <p:pic>
        <p:nvPicPr>
          <p:cNvPr descr="Related image" id="125" name="Google Shape;125;p1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/>
        </p:nvSpPr>
        <p:spPr>
          <a:xfrm>
            <a:off x="1919275" y="1125525"/>
            <a:ext cx="77631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86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java.io.Serializable;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MyEx12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ArrayList obj= new ArrayList();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System.out.println(obj instanceof Serializable); //true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System.out.println(obj instanceof Cloneable); //true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System.out.println(obj instanceof RandomAccess); //true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LinkedList l = new LinkedList&lt;&gt;();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System.out.println(l instanceof Serializable); // 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System.out.println(l instanceof Cloneable); //true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System.out.println(l instanceof RandomAccess); //false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Vector v = new Vector&lt;&gt;();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System.out.println(v instanceof Serializable); // 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System.out.println(v instanceof Cloneable); // 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System.out.println(v instanceof RandomAccess); //true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HashMap m = new HashMap();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System.out.println(m instanceof Serializable); // 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System.out.println(m instanceof Cloneable); //true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TreeMap t = new TreeMap();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System.out.println(t instanceof Serializable); //true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System.out.println(t instanceof Cloneable); // true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31" name="Google Shape;131;p1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>
            <p:ph type="title"/>
          </p:nvPr>
        </p:nvSpPr>
        <p:spPr>
          <a:xfrm>
            <a:off x="5032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</a:rPr>
              <a:t>Example</a:t>
            </a:r>
            <a:endParaRPr b="1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 When to use ArrayList </a:t>
            </a:r>
            <a:endParaRPr b="1" sz="4000"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our frequent operation is retrieval operation then ArrayList is the best choice because ArrayList implements RandomAccess interface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out frequent operation is insertion or deletion in the middle then ArrayList is the worst choice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Insertion and deletion in the middle the best choice is Linked List</a:t>
            </a:r>
            <a:endParaRPr sz="2400"/>
          </a:p>
        </p:txBody>
      </p:sp>
      <p:pic>
        <p:nvPicPr>
          <p:cNvPr descr="Related image" id="139" name="Google Shape;139;p1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Question</a:t>
            </a:r>
            <a:endParaRPr b="1" sz="4000"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503225" y="1444625"/>
            <a:ext cx="93282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25">
            <a:noAutofit/>
          </a:bodyPr>
          <a:lstStyle/>
          <a:p>
            <a:pPr indent="-323850" lvl="0" marL="4318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300" u="none">
                <a:solidFill>
                  <a:srgbClr val="000000"/>
                </a:solidFill>
              </a:rPr>
              <a:t>Bydefault ArrayList is not synchronised but I want thread safety on ArrayList. It is possible to get the synchronised version of ArrayList.</a:t>
            </a:r>
            <a:endParaRPr b="1" sz="2300"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 :-  </a:t>
            </a:r>
            <a:endParaRPr sz="2400"/>
          </a:p>
          <a:p>
            <a:pPr indent="-401955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 by using using the Collections class</a:t>
            </a:r>
            <a:r>
              <a:rPr lang="en-US" sz="2400"/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SynchronisedList method </a:t>
            </a:r>
            <a:endParaRPr sz="2400"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638425" y="3924300"/>
            <a:ext cx="7010400" cy="371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86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MyEx12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List l = new ArrayList();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l.add("neerj");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l.add("pankaj");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List obj = Collections.synchronizedList(l);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System.out.println(obj);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SynchronizedSet() and SynchronizedMap methods are also available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}}</a:t>
            </a:r>
            <a:endParaRPr/>
          </a:p>
        </p:txBody>
      </p:sp>
      <p:pic>
        <p:nvPicPr>
          <p:cNvPr descr="Related image" id="147" name="Google Shape;147;p1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900" u="none">
                <a:solidFill>
                  <a:srgbClr val="000000"/>
                </a:solidFill>
              </a:rPr>
              <a:t>LinkedList</a:t>
            </a:r>
            <a:endParaRPr b="1" sz="39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LinkedList is defined using double linked list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order is preserved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Duplicates are allowed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Heterogeneous objects are allowed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insertion is possible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54" name="Google Shape;154;p1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LinkedList</a:t>
            </a:r>
            <a:endParaRPr b="1" sz="40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LinkedList implements Serializable and Cloneable interfaces but not RendomAccess Interface.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list is the best choice if our frequent operation is insertion or deletion in the middle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LinkedList is the worst choice if our frequent operation is retrieval operation </a:t>
            </a:r>
            <a:endParaRPr sz="2400"/>
          </a:p>
        </p:txBody>
      </p:sp>
      <p:pic>
        <p:nvPicPr>
          <p:cNvPr descr="Related image" id="161" name="Google Shape;161;p1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576262" y="1789112"/>
            <a:ext cx="9144000" cy="5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Collection is a container object. For Example bag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represent group of individual objects as a single entity then we should go for collection.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objects that belongs to single class or different classes(Homogeneous and Heterogeneous) without size limitation.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42" name="Google Shape;42;p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LinkedList Constructors</a:t>
            </a:r>
            <a:endParaRPr b="1" sz="40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76262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LinkedList l = new LinkedList(Collection c)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an equivalent linked list object for the given collection.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LinkedList l = new LinkedList()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empty LinkedList object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68" name="Google Shape;168;p1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LinkedList</a:t>
            </a:r>
            <a:endParaRPr b="1" sz="4000"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we can use linkedList to implement stacks LIFO and queues FIFO to provide support for this requirement LinkedList class defines following specific methods</a:t>
            </a:r>
            <a:endParaRPr sz="2400"/>
          </a:p>
        </p:txBody>
      </p:sp>
      <p:sp>
        <p:nvSpPr>
          <p:cNvPr id="175" name="Google Shape;175;p20"/>
          <p:cNvSpPr txBox="1"/>
          <p:nvPr/>
        </p:nvSpPr>
        <p:spPr>
          <a:xfrm>
            <a:off x="1096962" y="3425825"/>
            <a:ext cx="31305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44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addFirst(Object o);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addLast(Object o);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getFirst();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getLast();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removeFirst();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removeLast();</a:t>
            </a:r>
            <a:endParaRPr/>
          </a:p>
        </p:txBody>
      </p:sp>
      <p:pic>
        <p:nvPicPr>
          <p:cNvPr descr="Related image" id="176" name="Google Shape;176;p2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1174525" y="1312800"/>
            <a:ext cx="74214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1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MyEx12 {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LinkedList i = new LinkedList();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i.add("neeraj");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i.add(10);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i.add(null);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i.add("neeraj");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System.out.println(i); // [neeraj, 10, null, neeraj]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i.set(0,"kamal");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System.out.println(i); // [kamal, 10, null, neeraj]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i.add(0,"raman");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System.out.println(i); //[raman, kamal, 10, null, neeraj]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i.removeLast();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System.out.println(i); //[raman, kamal, 10, null]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i.addFirst("rohit");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System.out.println(i); //[rohit, raman, kamal, 10, null]</a:t>
            </a:r>
            <a:endParaRPr sz="15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}}</a:t>
            </a:r>
            <a:endParaRPr sz="1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82" name="Google Shape;182;p2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5032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</a:rPr>
              <a:t>Example</a:t>
            </a:r>
            <a:endParaRPr b="1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Vector</a:t>
            </a:r>
            <a:endParaRPr b="1" sz="40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50">
            <a:noAutofit/>
          </a:bodyPr>
          <a:lstStyle/>
          <a:p>
            <a:pPr indent="-407669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is defined with resizable array</a:t>
            </a:r>
            <a:endParaRPr sz="2400"/>
          </a:p>
          <a:p>
            <a:pPr indent="-407669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objects are allowed </a:t>
            </a:r>
            <a:endParaRPr sz="2400"/>
          </a:p>
          <a:p>
            <a:pPr indent="-407669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order is preserved</a:t>
            </a:r>
            <a:endParaRPr sz="2400"/>
          </a:p>
          <a:p>
            <a:pPr indent="-407669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insertion is possible</a:t>
            </a:r>
            <a:endParaRPr sz="2400"/>
          </a:p>
          <a:p>
            <a:pPr indent="-407669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Heterogeneous objects are allowed</a:t>
            </a:r>
            <a:endParaRPr sz="2400"/>
          </a:p>
          <a:p>
            <a:pPr indent="-407669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Vector class implemented ,Cloneable,RendomAccess interfaces</a:t>
            </a:r>
            <a:endParaRPr sz="2400"/>
          </a:p>
          <a:p>
            <a:pPr indent="-407669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methods present in Vector are syncronized. Hence vector objects is thread safe</a:t>
            </a:r>
            <a:endParaRPr sz="2400"/>
          </a:p>
          <a:p>
            <a:pPr indent="-407669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choice if the frequent operation is retrieval</a:t>
            </a:r>
            <a:endParaRPr sz="2400"/>
          </a:p>
        </p:txBody>
      </p:sp>
      <p:pic>
        <p:nvPicPr>
          <p:cNvPr descr="Related image" id="190" name="Google Shape;190;p2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5794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000"/>
              <a:t>Vector Class Constructors</a:t>
            </a:r>
            <a:endParaRPr sz="40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v = new Vector() 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capacity 10 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size =   (cc *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2 )       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X 2 = 20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v = new Vector( int initialCapacity)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v = new Vector(int initialCapacity, int incrementalCapacity)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v = new Vector(Collection c) </a:t>
            </a:r>
            <a:endParaRPr sz="2400"/>
          </a:p>
        </p:txBody>
      </p:sp>
      <p:pic>
        <p:nvPicPr>
          <p:cNvPr descr="Related image" id="197" name="Google Shape;197;p2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Vector Specific Methods</a:t>
            </a:r>
            <a:endParaRPr b="1" sz="4000"/>
          </a:p>
        </p:txBody>
      </p:sp>
      <p:sp>
        <p:nvSpPr>
          <p:cNvPr id="203" name="Google Shape;203;p24"/>
          <p:cNvSpPr txBox="1"/>
          <p:nvPr/>
        </p:nvSpPr>
        <p:spPr>
          <a:xfrm>
            <a:off x="503237" y="2160587"/>
            <a:ext cx="403066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Adding Objects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add(Object 0)    [ from Collection -List]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add(int index, Object o) [from List]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AddElement (Object o)  [from Vector]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68312" y="4103687"/>
            <a:ext cx="4460875" cy="239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Removing Objects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remove(Object o)      [from Collection]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RemoveElement (Object o) [from Vector]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(int index)      [from List]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RemoveElementAt(int index) [from Vector]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()      [from Collection]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RemoveAllElements()     [from Vector]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5543550" y="2160587"/>
            <a:ext cx="427037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Accessing Elements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get (int index) [from Collection]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elementAt(int index) [from vector]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firstElement()  [from Vector]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lastElement()  [from vector]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5543550" y="4284662"/>
            <a:ext cx="2620962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 Methods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size()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capacity()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Enumeration elements()</a:t>
            </a:r>
            <a:endParaRPr/>
          </a:p>
        </p:txBody>
      </p:sp>
      <p:pic>
        <p:nvPicPr>
          <p:cNvPr descr="Related image" id="207" name="Google Shape;207;p2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1570025" y="1303175"/>
            <a:ext cx="6303000" cy="5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465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MyEx12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Vector v = new Vector();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 = 1;i&lt;=10;i++)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v.addElement(i);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System.out.println(v.capacity()); // 10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v.addElement("Neeraj");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System.out.println(v.capacity()); // 20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System.out.println(v); 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//[1, 2, 3, 4, 5, 6, 7, 8, 9, 10, Neeraj]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13" name="Google Shape;213;p2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>
            <p:ph type="title"/>
          </p:nvPr>
        </p:nvSpPr>
        <p:spPr>
          <a:xfrm>
            <a:off x="5032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</a:rPr>
              <a:t>Example</a:t>
            </a:r>
            <a:endParaRPr b="1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503237" y="289401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Cursors</a:t>
            </a:r>
            <a:endParaRPr/>
          </a:p>
        </p:txBody>
      </p:sp>
      <p:pic>
        <p:nvPicPr>
          <p:cNvPr descr="Related image" id="220" name="Google Shape;220;p2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 </a:t>
            </a:r>
            <a:r>
              <a:rPr b="1" lang="en-US" sz="4000"/>
              <a:t>C</a:t>
            </a:r>
            <a:r>
              <a:rPr b="1" i="0" lang="en-US" sz="4000" u="none">
                <a:solidFill>
                  <a:srgbClr val="000000"/>
                </a:solidFill>
              </a:rPr>
              <a:t>ursors of Java</a:t>
            </a:r>
            <a:endParaRPr b="1" sz="4000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retrieve objects one by one from the collection, then we should go for cursors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various types of cursors available in java 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Enumeration (1.0)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Iterator (1.2)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ListIterator (1.2)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Spliterator (1.8)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27" name="Google Shape;227;p2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Enumeration</a:t>
            </a:r>
            <a:endParaRPr b="1" sz="4000"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Introduced in 1.0 version (for Legacy)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use Enumeration to get Objects one by one from the old Collection objects (Legacy Collections)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create Enumeration object by using elements() method  of Vector Class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Enumeration elements();</a:t>
            </a:r>
            <a:endParaRPr sz="2400"/>
          </a:p>
        </p:txBody>
      </p:sp>
      <p:sp>
        <p:nvSpPr>
          <p:cNvPr id="234" name="Google Shape;234;p28"/>
          <p:cNvSpPr txBox="1"/>
          <p:nvPr/>
        </p:nvSpPr>
        <p:spPr>
          <a:xfrm>
            <a:off x="828675" y="4997450"/>
            <a:ext cx="53466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9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Enumeration E = v.elements()</a:t>
            </a:r>
            <a:endParaRPr sz="2400"/>
          </a:p>
        </p:txBody>
      </p:sp>
      <p:pic>
        <p:nvPicPr>
          <p:cNvPr descr="Related image" id="235" name="Google Shape;235;p2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Framework 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576262" y="2246312"/>
            <a:ext cx="91440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represent a group of individual object as a single entity several classes  and interfaces are required. These classes and interfaces are nothing but Collection Framework 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49" name="Google Shape;49;p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Enumeration</a:t>
            </a:r>
            <a:endParaRPr b="1" sz="4000"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boolean hasMoreElements()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Object nextElement()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42" name="Google Shape;242;p2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Example</a:t>
            </a:r>
            <a:endParaRPr b="1" sz="4000"/>
          </a:p>
        </p:txBody>
      </p:sp>
      <p:sp>
        <p:nvSpPr>
          <p:cNvPr id="248" name="Google Shape;248;p30"/>
          <p:cNvSpPr txBox="1"/>
          <p:nvPr/>
        </p:nvSpPr>
        <p:spPr>
          <a:xfrm>
            <a:off x="863600" y="1511300"/>
            <a:ext cx="4706937" cy="5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Vector v = new Vector();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for(int i =0;i&lt;5;i++)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v.addElement(i);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System.out.println(v);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Enumeration e = v.elements();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want to print only even numbers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while(e.hasMoreElements())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Integer i = (Integer)e.nextElement();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if(I%2==0)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System.out.println(I);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System.out.println(v);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49" name="Google Shape;249;p3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Enumeration</a:t>
            </a:r>
            <a:endParaRPr b="1" sz="4000"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 of Enumeration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Enumeration concept is applicable only for legacy classes and hence it is not a universal cursor.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Enumeration we can get only reading access and we can't perform remove operation.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56" name="Google Shape;256;p3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100" u="none">
                <a:solidFill>
                  <a:srgbClr val="000000"/>
                </a:solidFill>
              </a:rPr>
              <a:t>Iterator</a:t>
            </a:r>
            <a:endParaRPr b="1" sz="4100"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apply Iterator concept for any Collection object hence it is universal cursor.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iterator we can perform both reading and removing operations.</a:t>
            </a:r>
            <a:endParaRPr sz="2400"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63" name="Google Shape;263;p3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Iterator</a:t>
            </a:r>
            <a:endParaRPr b="1" sz="4000"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create Iterator object by using iterator() method of collection interface.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Iterator iterator();</a:t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1223962" y="3671887"/>
            <a:ext cx="4970462" cy="193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9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Iterator it = C.iterator();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		Here C is Collection object</a:t>
            </a:r>
            <a:endParaRPr/>
          </a:p>
        </p:txBody>
      </p:sp>
      <p:pic>
        <p:nvPicPr>
          <p:cNvPr descr="Related image" id="271" name="Google Shape;271;p3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00"/>
                </a:solidFill>
              </a:rPr>
              <a:t>Iterator </a:t>
            </a:r>
            <a:endParaRPr b="1"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of Iterator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boolean hasNext();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Object next();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remove();</a:t>
            </a:r>
            <a:endParaRPr/>
          </a:p>
        </p:txBody>
      </p:sp>
      <p:pic>
        <p:nvPicPr>
          <p:cNvPr descr="Related image" id="278" name="Google Shape;278;p3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1233487" y="1449387"/>
            <a:ext cx="8372400" cy="6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3125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MyEx12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Vector v = new Vector();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 = 1;i&lt;=10;i++)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v.addElement(i);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Iterator i = v.iterator();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while(i.hasNext())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System.out.println(i.next());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descr="Related image" id="284" name="Google Shape;284;p3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Example</a:t>
            </a:r>
            <a:endParaRPr b="1"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Limitation of Iterator</a:t>
            </a:r>
            <a:endParaRPr b="1" sz="4000"/>
          </a:p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Enumeration and Iterator we can move only towards forward direction and we cannot move to the backward direction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Iterator we can perform only read and remove operations and we cannot perform replacement of new Objects</a:t>
            </a:r>
            <a:endParaRPr sz="2400"/>
          </a:p>
        </p:txBody>
      </p:sp>
      <p:pic>
        <p:nvPicPr>
          <p:cNvPr descr="Related image" id="292" name="Google Shape;292;p3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ListIterator</a:t>
            </a:r>
            <a:endParaRPr b="1" sz="4000"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bidirectional cursor.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ListIterator we can perform replacement at addition of new Objects in addition to read and remove operations.</a:t>
            </a:r>
            <a:endParaRPr sz="2400"/>
          </a:p>
        </p:txBody>
      </p:sp>
      <p:pic>
        <p:nvPicPr>
          <p:cNvPr descr="Related image" id="299" name="Google Shape;299;p3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ListIterator</a:t>
            </a:r>
            <a:endParaRPr b="1" sz="4000"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create ListIterator Object by using listIterator() method of List Interface.</a:t>
            </a:r>
            <a:endParaRPr/>
          </a:p>
          <a:p>
            <a:pPr indent="-32385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ListIterator listIterator()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936625" y="3887787"/>
            <a:ext cx="4748212" cy="267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79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ListIterator it = l.listIterator();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307" name="Google Shape;307;p3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Interface </a:t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576262" y="1636712"/>
            <a:ext cx="9144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interface defines the most common methods which are applicable for any collection object.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concrete class which implements  Collection interface directly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56" name="Google Shape;56;p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Methods of ListIterator</a:t>
            </a:r>
            <a:endParaRPr b="1" sz="4000"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ListIterator is the child interface of Iterator.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defines the following methods  </a:t>
            </a: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863600" y="3132137"/>
            <a:ext cx="2735262" cy="188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Direction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boolean hasNext()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Object next();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int nextIndex()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5400675" y="3168650"/>
            <a:ext cx="3154362" cy="188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Direction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boolean hasPrevious()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Previous();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int previousIndex()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2735262" y="5292725"/>
            <a:ext cx="3027362" cy="213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capability method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remove()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set(Object new)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Public void add(Object new)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317" name="Google Shape;317;p3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1028700" y="1185862"/>
            <a:ext cx="7488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852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200" u="non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sng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US" sz="2200" u="sng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b="0" i="0" lang="en-US" sz="2200" u="sng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US" sz="2200" u="sng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"b"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200" u="sng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US" sz="2200" u="sng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"c"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200" u="sng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US" sz="2200" u="sng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"d"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200" u="sng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</a:t>
            </a:r>
            <a:r>
              <a:rPr b="0" i="0" lang="en-US" sz="2200" u="sng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"e"</a:t>
            </a: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ListIterator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.listIterator();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.next();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.next();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.next();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.next();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.remove();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.previous();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.previous();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6A3E3E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.remove();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-US" sz="2200" u="non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-US" sz="2200" u="non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323" name="Google Shape;323;p4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Example</a:t>
            </a:r>
            <a:endParaRPr b="1"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350837" y="1063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</a:rPr>
              <a:t>Which of the following does not accept duplicate values? </a:t>
            </a:r>
            <a:endParaRPr b="1" sz="2500"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a. ArrayList 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b. LinkedList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 c. TreeSet  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d. Vector </a:t>
            </a:r>
            <a:endParaRPr/>
          </a:p>
        </p:txBody>
      </p:sp>
      <p:pic>
        <p:nvPicPr>
          <p:cNvPr descr="Related image" id="331" name="Google Shape;331;p4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503237" y="725487"/>
            <a:ext cx="90711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2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</a:rPr>
              <a:t>Which of these are core interfaces in the collections framework? Select three correct Answer</a:t>
            </a:r>
            <a:endParaRPr b="1" sz="2400"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503237" y="24542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A Set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B Bag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C LinkedList</a:t>
            </a:r>
            <a:endParaRPr/>
          </a:p>
          <a:p>
            <a:pPr indent="0" lvl="0" marL="0" marR="0" rtl="0" algn="l">
              <a:lnSpc>
                <a:spcPct val="118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D Collection</a:t>
            </a:r>
            <a:endParaRPr/>
          </a:p>
          <a:p>
            <a:pPr indent="0" lvl="0" marL="0" marR="0" rtl="0" algn="l">
              <a:lnSpc>
                <a:spcPct val="118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E Map</a:t>
            </a:r>
            <a:endParaRPr/>
          </a:p>
        </p:txBody>
      </p:sp>
      <p:pic>
        <p:nvPicPr>
          <p:cNvPr descr="Related image" id="338" name="Google Shape;338;p4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503237" y="1165225"/>
            <a:ext cx="90711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</a:rPr>
              <a:t>What is the name of interface  used to represent collections that maintain non unique elements in order. Select one correct answer</a:t>
            </a:r>
            <a:endParaRPr b="1" sz="2400"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503237" y="2530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A Collection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B Set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C SortedSet</a:t>
            </a:r>
            <a:endParaRPr/>
          </a:p>
          <a:p>
            <a:pPr indent="0" lvl="0" marL="0" marR="0" rtl="0" algn="l">
              <a:lnSpc>
                <a:spcPct val="118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D List</a:t>
            </a:r>
            <a:endParaRPr/>
          </a:p>
        </p:txBody>
      </p:sp>
      <p:pic>
        <p:nvPicPr>
          <p:cNvPr descr="Related image" id="345" name="Google Shape;345;p4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503237" y="1063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</a:rPr>
              <a:t>Which of these methods defined in the collection interface. Select three correct answers</a:t>
            </a:r>
            <a:endParaRPr b="1" sz="2400"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503237" y="24542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8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A add(Object 0)</a:t>
            </a:r>
            <a:endParaRPr/>
          </a:p>
          <a:p>
            <a:pPr indent="0" lvl="0" marL="0" marR="0" rtl="0" algn="l">
              <a:lnSpc>
                <a:spcPct val="118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B retainAll(Collection c)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C get(int Index)</a:t>
            </a:r>
            <a:endParaRPr/>
          </a:p>
          <a:p>
            <a:pPr indent="0" lvl="0" marL="0" marR="0" rtl="0" algn="l">
              <a:lnSpc>
                <a:spcPct val="118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D iterator()</a:t>
            </a:r>
            <a:endParaRPr/>
          </a:p>
          <a:p>
            <a:pPr indent="0" lvl="0" marL="0" marR="0" rtl="0" algn="l">
              <a:lnSpc>
                <a:spcPct val="112000"/>
              </a:lnSpc>
              <a:spcBef>
                <a:spcPts val="1400"/>
              </a:spcBef>
              <a:spcAft>
                <a:spcPts val="0"/>
              </a:spcAft>
              <a:buClr>
                <a:srgbClr val="353535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E indexOf(Object o)</a:t>
            </a:r>
            <a:endParaRPr/>
          </a:p>
        </p:txBody>
      </p:sp>
      <p:pic>
        <p:nvPicPr>
          <p:cNvPr descr="Related image" id="352" name="Google Shape;352;p4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1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array which will be able to store only numbers like int, float, double etc, but not any other data type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358" name="Google Shape;358;p4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</a:t>
            </a:r>
            <a:endParaRPr/>
          </a:p>
        </p:txBody>
      </p:sp>
      <p:sp>
        <p:nvSpPr>
          <p:cNvPr id="364" name="Google Shape;364;p47"/>
          <p:cNvSpPr txBox="1"/>
          <p:nvPr/>
        </p:nvSpPr>
        <p:spPr>
          <a:xfrm>
            <a:off x="503237" y="1846262"/>
            <a:ext cx="8928100" cy="546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import java.util.ArrayList;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public class Task4 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public static void main(String[] args) 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// create a array list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ArrayList&lt;Object&gt; al=new ArrayList&lt;&gt;();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Object obj=new Integer(10);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Object obj1=new Double(10.23);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if(obj instanceof Number){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al.add(obj);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if(obj1 instanceof Number){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    al.add(obj1);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    System.out.println(al);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   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descr="Related image" id="365" name="Google Shape;365;p4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1189037" y="1492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900" u="none">
                <a:solidFill>
                  <a:srgbClr val="000000"/>
                </a:solidFill>
              </a:rPr>
              <a:t>Methods of Collection Interface</a:t>
            </a:r>
            <a:endParaRPr b="1" sz="3900"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503237" y="1638300"/>
            <a:ext cx="9288600" cy="5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boolean add(Object o);   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object to the collection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</a:rPr>
              <a:t>boolean addAll(Collection c);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all the objects of specified collection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boolean remove(Object o);   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a single instance of the specified element from this collection 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</a:rPr>
              <a:t>boolean removeAll(Collection c);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all of the collection's elements that are contained inside the specified collection.</a:t>
            </a:r>
            <a:endParaRPr sz="2400"/>
          </a:p>
        </p:txBody>
      </p:sp>
      <p:pic>
        <p:nvPicPr>
          <p:cNvPr descr="Related image" id="63" name="Google Shape;63;p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1189037" y="730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900"/>
              <a:t>Methods of Collection Interface</a:t>
            </a:r>
            <a:endParaRPr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03237" y="1562100"/>
            <a:ext cx="9288600" cy="5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boolean retainAll(Collection c );   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Retains only the elements in this collection that are contained in the specified collection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Boolean containsAll(Collection c)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check group of objects is available or not 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boolean contains(Object o); 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true if the collection contains the specified object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int size();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number of elements in this collection </a:t>
            </a:r>
            <a:endParaRPr sz="2400"/>
          </a:p>
        </p:txBody>
      </p:sp>
      <p:pic>
        <p:nvPicPr>
          <p:cNvPr descr="Related image" id="70" name="Google Shape;70;p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idx="1" type="body"/>
          </p:nvPr>
        </p:nvSpPr>
        <p:spPr>
          <a:xfrm>
            <a:off x="503237" y="1409700"/>
            <a:ext cx="9288462" cy="5827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lang="en-US" sz="2400"/>
              <a:t>v</a:t>
            </a:r>
            <a:r>
              <a:rPr b="1" i="0" lang="en-US" sz="2400" u="none" cap="none" strike="noStrike">
                <a:solidFill>
                  <a:srgbClr val="000000"/>
                </a:solidFill>
              </a:rPr>
              <a:t>oid clear();   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all the elements from this collection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</a:rPr>
              <a:t>boolean isEmpty();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true if the collection contains no element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Object[] toArray();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Convert collection to Array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Iterator&lt;E&gt; iterator();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an iterator over the elements in this collection </a:t>
            </a:r>
            <a:endParaRPr sz="2400"/>
          </a:p>
        </p:txBody>
      </p:sp>
      <p:pic>
        <p:nvPicPr>
          <p:cNvPr descr="Related image" id="76" name="Google Shape;76;p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 txBox="1"/>
          <p:nvPr>
            <p:ph type="title"/>
          </p:nvPr>
        </p:nvSpPr>
        <p:spPr>
          <a:xfrm>
            <a:off x="1189037" y="730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900"/>
              <a:t>Methods of Collection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idx="4294967295" type="title"/>
          </p:nvPr>
        </p:nvSpPr>
        <p:spPr>
          <a:xfrm>
            <a:off x="503237" y="1492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Interface </a:t>
            </a:r>
            <a:endParaRPr sz="4000"/>
          </a:p>
        </p:txBody>
      </p:sp>
      <p:sp>
        <p:nvSpPr>
          <p:cNvPr id="83" name="Google Shape;83;p7"/>
          <p:cNvSpPr txBox="1"/>
          <p:nvPr/>
        </p:nvSpPr>
        <p:spPr>
          <a:xfrm>
            <a:off x="576250" y="1636705"/>
            <a:ext cx="9144000" cy="4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3200">
            <a:noAutofit/>
          </a:bodyPr>
          <a:lstStyle/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is the child interface of Collection.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represent a group of individual object as a single entity </a:t>
            </a:r>
            <a:r>
              <a:rPr b="1" i="0" lang="en-US" sz="24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where duplicates are allowed and insertion order must be preserved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we should go for List.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preserve insertion order with index and we can differentiate duplicate objects by using index.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plays very important role in list.</a:t>
            </a:r>
            <a:endParaRPr sz="2400"/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84" name="Google Shape;84;p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884237" y="2254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</a:rPr>
              <a:t>Methods of List Interface</a:t>
            </a:r>
            <a:endParaRPr b="1" sz="4000"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503237" y="1485900"/>
            <a:ext cx="9288600" cy="6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8481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void add (int index, Object o)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specified element at the specified position in this list (elements may shift)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</a:rPr>
              <a:t>boolean addAll(int index,Collection c)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Collection object at the specified position in the list 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Object  set(int index, Object new);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Replaces the element at the specified position in  list with the specified element </a:t>
            </a:r>
            <a:endParaRPr sz="2400"/>
          </a:p>
          <a:p>
            <a:pPr indent="-384810" lvl="0" marL="4318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Object  get(int index);   </a:t>
            </a:r>
            <a:endParaRPr b="1" sz="2400"/>
          </a:p>
          <a:p>
            <a:pPr indent="-342900" lvl="1" marL="863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element at the specified position in this list </a:t>
            </a:r>
            <a:endParaRPr sz="2400"/>
          </a:p>
        </p:txBody>
      </p:sp>
      <p:pic>
        <p:nvPicPr>
          <p:cNvPr descr="Related image" id="91" name="Google Shape;91;p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2018-08-19T17:18:32Z</dcterms:created>
  <dc:creator>neeraj khanna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