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hZq0VdBAfbPFAKgsKJS1QtQ1jl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howtodoinjava.com/java8/java-streams-by-examples/" TargetMode="Externa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700"/>
              <a:t>Functional Programming in Java 8+ using The Stream API</a:t>
            </a:r>
            <a:endParaRPr sz="3700"/>
          </a:p>
        </p:txBody>
      </p:sp>
      <p:pic>
        <p:nvPicPr>
          <p:cNvPr descr="Related image" id="55" name="Google Shape;55;p1"/>
          <p:cNvPicPr preferRelativeResize="0"/>
          <p:nvPr/>
        </p:nvPicPr>
        <p:blipFill rotWithShape="1">
          <a:blip r:embed="rId3">
            <a:alphaModFix/>
          </a:blip>
          <a:srcRect b="23455" l="3789" r="3780" t="21971"/>
          <a:stretch/>
        </p:blipFill>
        <p:spPr>
          <a:xfrm>
            <a:off x="3286116" y="271442"/>
            <a:ext cx="2286016" cy="11430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type="title"/>
          </p:nvPr>
        </p:nvSpPr>
        <p:spPr>
          <a:xfrm>
            <a:off x="1988100" y="445025"/>
            <a:ext cx="6001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Using an array as the data source</a:t>
            </a:r>
            <a:endParaRPr b="1"/>
          </a:p>
        </p:txBody>
      </p:sp>
      <p:sp>
        <p:nvSpPr>
          <p:cNvPr id="116" name="Google Shape;116;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a:solidFill>
                  <a:srgbClr val="8C8C8C"/>
                </a:solidFill>
                <a:highlight>
                  <a:srgbClr val="FFFFFF"/>
                </a:highlight>
                <a:latin typeface="Courier New"/>
                <a:ea typeface="Courier New"/>
                <a:cs typeface="Courier New"/>
                <a:sym typeface="Courier New"/>
              </a:rPr>
              <a:t>// Data Source</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Integer</a:t>
            </a:r>
            <a:r>
              <a:rPr lang="en">
                <a:solidFill>
                  <a:srgbClr val="080808"/>
                </a:solidFill>
                <a:highlight>
                  <a:srgbClr val="FFFFFF"/>
                </a:highlight>
                <a:latin typeface="Courier New"/>
                <a:ea typeface="Courier New"/>
                <a:cs typeface="Courier New"/>
                <a:sym typeface="Courier New"/>
              </a:rPr>
              <a:t>[] </a:t>
            </a:r>
            <a:r>
              <a:rPr lang="en">
                <a:solidFill>
                  <a:schemeClr val="dk1"/>
                </a:solidFill>
                <a:highlight>
                  <a:srgbClr val="FFFFFF"/>
                </a:highlight>
                <a:latin typeface="Courier New"/>
                <a:ea typeface="Courier New"/>
                <a:cs typeface="Courier New"/>
                <a:sym typeface="Courier New"/>
              </a:rPr>
              <a:t>numbers </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1</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2</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3</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4</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5</a:t>
            </a:r>
            <a:r>
              <a:rPr lang="en">
                <a:solidFill>
                  <a:srgbClr val="080808"/>
                </a:solidFill>
                <a:highlight>
                  <a:srgbClr val="FFFFFF"/>
                </a:highlight>
                <a:latin typeface="Courier New"/>
                <a:ea typeface="Courier New"/>
                <a:cs typeface="Courier New"/>
                <a:sym typeface="Courier New"/>
              </a:rPr>
              <a:t>};</a:t>
            </a:r>
            <a:endParaRPr>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i="1" lang="en">
                <a:solidFill>
                  <a:srgbClr val="8C8C8C"/>
                </a:solidFill>
                <a:highlight>
                  <a:srgbClr val="FFFFFF"/>
                </a:highlight>
                <a:latin typeface="Courier New"/>
                <a:ea typeface="Courier New"/>
                <a:cs typeface="Courier New"/>
                <a:sym typeface="Courier New"/>
              </a:rPr>
              <a:t>// Stream using the array as the data source</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Stream</a:t>
            </a:r>
            <a:r>
              <a:rPr lang="en">
                <a:solidFill>
                  <a:srgbClr val="080808"/>
                </a:solidFill>
                <a:highlight>
                  <a:srgbClr val="FFFFFF"/>
                </a:highlight>
                <a:latin typeface="Courier New"/>
                <a:ea typeface="Courier New"/>
                <a:cs typeface="Courier New"/>
                <a:sym typeface="Courier New"/>
              </a:rPr>
              <a:t>&lt;</a:t>
            </a:r>
            <a:r>
              <a:rPr lang="en">
                <a:solidFill>
                  <a:schemeClr val="dk1"/>
                </a:solidFill>
                <a:highlight>
                  <a:srgbClr val="FFFFFF"/>
                </a:highlight>
                <a:latin typeface="Courier New"/>
                <a:ea typeface="Courier New"/>
                <a:cs typeface="Courier New"/>
                <a:sym typeface="Courier New"/>
              </a:rPr>
              <a:t>Integer</a:t>
            </a:r>
            <a:r>
              <a:rPr lang="en">
                <a:solidFill>
                  <a:srgbClr val="080808"/>
                </a:solidFill>
                <a:highlight>
                  <a:srgbClr val="FFFFFF"/>
                </a:highlight>
                <a:latin typeface="Courier New"/>
                <a:ea typeface="Courier New"/>
                <a:cs typeface="Courier New"/>
                <a:sym typeface="Courier New"/>
              </a:rPr>
              <a:t>&gt; </a:t>
            </a:r>
            <a:r>
              <a:rPr lang="en">
                <a:solidFill>
                  <a:schemeClr val="dk1"/>
                </a:solidFill>
                <a:highlight>
                  <a:srgbClr val="FFFFFF"/>
                </a:highlight>
                <a:latin typeface="Courier New"/>
                <a:ea typeface="Courier New"/>
                <a:cs typeface="Courier New"/>
                <a:sym typeface="Courier New"/>
              </a:rPr>
              <a:t>streamOfNumbers </a:t>
            </a:r>
            <a:r>
              <a:rPr lang="en">
                <a:solidFill>
                  <a:srgbClr val="080808"/>
                </a:solidFill>
                <a:highlight>
                  <a:srgbClr val="FFFFFF"/>
                </a:highlight>
                <a:latin typeface="Courier New"/>
                <a:ea typeface="Courier New"/>
                <a:cs typeface="Courier New"/>
                <a:sym typeface="Courier New"/>
              </a:rPr>
              <a:t>= </a:t>
            </a:r>
            <a:r>
              <a:rPr lang="en">
                <a:solidFill>
                  <a:schemeClr val="dk1"/>
                </a:solidFill>
                <a:highlight>
                  <a:srgbClr val="FFFFFF"/>
                </a:highlight>
                <a:latin typeface="Courier New"/>
                <a:ea typeface="Courier New"/>
                <a:cs typeface="Courier New"/>
                <a:sym typeface="Courier New"/>
              </a:rPr>
              <a:t>Arrays</a:t>
            </a:r>
            <a:r>
              <a:rPr lang="en">
                <a:solidFill>
                  <a:srgbClr val="080808"/>
                </a:solidFill>
                <a:highlight>
                  <a:srgbClr val="FFFFFF"/>
                </a:highlight>
                <a:latin typeface="Courier New"/>
                <a:ea typeface="Courier New"/>
                <a:cs typeface="Courier New"/>
                <a:sym typeface="Courier New"/>
              </a:rPr>
              <a:t>.</a:t>
            </a:r>
            <a:r>
              <a:rPr i="1" lang="en">
                <a:solidFill>
                  <a:srgbClr val="080808"/>
                </a:solidFill>
                <a:highlight>
                  <a:srgbClr val="FFFFFF"/>
                </a:highlight>
                <a:latin typeface="Courier New"/>
                <a:ea typeface="Courier New"/>
                <a:cs typeface="Courier New"/>
                <a:sym typeface="Courier New"/>
              </a:rPr>
              <a:t>stream</a:t>
            </a:r>
            <a:r>
              <a:rPr lang="en">
                <a:solidFill>
                  <a:srgbClr val="080808"/>
                </a:solidFill>
                <a:highlight>
                  <a:srgbClr val="FFFFFF"/>
                </a:highlight>
                <a:latin typeface="Courier New"/>
                <a:ea typeface="Courier New"/>
                <a:cs typeface="Courier New"/>
                <a:sym typeface="Courier New"/>
              </a:rPr>
              <a:t>(</a:t>
            </a:r>
            <a:r>
              <a:rPr lang="en">
                <a:solidFill>
                  <a:schemeClr val="dk1"/>
                </a:solidFill>
                <a:highlight>
                  <a:srgbClr val="FFFFFF"/>
                </a:highlight>
                <a:latin typeface="Courier New"/>
                <a:ea typeface="Courier New"/>
                <a:cs typeface="Courier New"/>
                <a:sym typeface="Courier New"/>
              </a:rPr>
              <a:t>numbers</a:t>
            </a:r>
            <a:r>
              <a:rPr lang="en">
                <a:solidFill>
                  <a:srgbClr val="080808"/>
                </a:solidFill>
                <a:highlight>
                  <a:srgbClr val="FFFFFF"/>
                </a:highlight>
                <a:latin typeface="Courier New"/>
                <a:ea typeface="Courier New"/>
                <a:cs typeface="Courier New"/>
                <a:sym typeface="Courier New"/>
              </a:rPr>
              <a:t>);</a:t>
            </a:r>
            <a:endParaRPr>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p>
        </p:txBody>
      </p:sp>
      <p:pic>
        <p:nvPicPr>
          <p:cNvPr descr="Related image" id="117" name="Google Shape;117;p10"/>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1835700" y="445025"/>
            <a:ext cx="705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Using the predefined Instream Interface</a:t>
            </a:r>
            <a:endParaRPr b="1"/>
          </a:p>
        </p:txBody>
      </p:sp>
      <p:sp>
        <p:nvSpPr>
          <p:cNvPr id="123" name="Google Shape;12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IntStream </a:t>
            </a:r>
            <a:r>
              <a:rPr lang="en">
                <a:solidFill>
                  <a:srgbClr val="080808"/>
                </a:solidFill>
                <a:highlight>
                  <a:srgbClr val="FFFFFF"/>
                </a:highlight>
                <a:latin typeface="Courier New"/>
                <a:ea typeface="Courier New"/>
                <a:cs typeface="Courier New"/>
                <a:sym typeface="Courier New"/>
              </a:rPr>
              <a:t>integerStream;</a:t>
            </a:r>
            <a:endParaRPr>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i="1" lang="en">
                <a:solidFill>
                  <a:srgbClr val="8C8C8C"/>
                </a:solidFill>
                <a:highlight>
                  <a:srgbClr val="FFFFFF"/>
                </a:highlight>
                <a:latin typeface="Courier New"/>
                <a:ea typeface="Courier New"/>
                <a:cs typeface="Courier New"/>
                <a:sym typeface="Courier New"/>
              </a:rPr>
              <a:t>// Initializing the stream using the range() method</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rgbClr val="080808"/>
                </a:solidFill>
                <a:highlight>
                  <a:srgbClr val="FFFFFF"/>
                </a:highlight>
                <a:latin typeface="Courier New"/>
                <a:ea typeface="Courier New"/>
                <a:cs typeface="Courier New"/>
                <a:sym typeface="Courier New"/>
              </a:rPr>
              <a:t>integerStream = </a:t>
            </a:r>
            <a:r>
              <a:rPr lang="en">
                <a:solidFill>
                  <a:schemeClr val="dk1"/>
                </a:solidFill>
                <a:highlight>
                  <a:srgbClr val="FFFFFF"/>
                </a:highlight>
                <a:latin typeface="Courier New"/>
                <a:ea typeface="Courier New"/>
                <a:cs typeface="Courier New"/>
                <a:sym typeface="Courier New"/>
              </a:rPr>
              <a:t>IntStream</a:t>
            </a:r>
            <a:r>
              <a:rPr lang="en">
                <a:solidFill>
                  <a:srgbClr val="080808"/>
                </a:solidFill>
                <a:highlight>
                  <a:srgbClr val="FFFFFF"/>
                </a:highlight>
                <a:latin typeface="Courier New"/>
                <a:ea typeface="Courier New"/>
                <a:cs typeface="Courier New"/>
                <a:sym typeface="Courier New"/>
              </a:rPr>
              <a:t>.</a:t>
            </a:r>
            <a:r>
              <a:rPr i="1" lang="en">
                <a:solidFill>
                  <a:srgbClr val="080808"/>
                </a:solidFill>
                <a:highlight>
                  <a:srgbClr val="FFFFFF"/>
                </a:highlight>
                <a:latin typeface="Courier New"/>
                <a:ea typeface="Courier New"/>
                <a:cs typeface="Courier New"/>
                <a:sym typeface="Courier New"/>
              </a:rPr>
              <a:t>range</a:t>
            </a:r>
            <a:r>
              <a:rPr lang="en">
                <a:solidFill>
                  <a:srgbClr val="080808"/>
                </a:solidFill>
                <a:highlight>
                  <a:srgbClr val="FFFFFF"/>
                </a:highlight>
                <a:latin typeface="Courier New"/>
                <a:ea typeface="Courier New"/>
                <a:cs typeface="Courier New"/>
                <a:sym typeface="Courier New"/>
              </a:rPr>
              <a:t>(</a:t>
            </a:r>
            <a:r>
              <a:rPr lang="en">
                <a:solidFill>
                  <a:srgbClr val="1750EB"/>
                </a:solidFill>
                <a:highlight>
                  <a:srgbClr val="FFFFFF"/>
                </a:highlight>
                <a:latin typeface="Courier New"/>
                <a:ea typeface="Courier New"/>
                <a:cs typeface="Courier New"/>
                <a:sym typeface="Courier New"/>
              </a:rPr>
              <a:t>1</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100</a:t>
            </a:r>
            <a:r>
              <a:rPr lang="en">
                <a:solidFill>
                  <a:srgbClr val="080808"/>
                </a:solidFill>
                <a:highlight>
                  <a:srgbClr val="FFFFFF"/>
                </a:highlight>
                <a:latin typeface="Courier New"/>
                <a:ea typeface="Courier New"/>
                <a:cs typeface="Courier New"/>
                <a:sym typeface="Courier New"/>
              </a:rPr>
              <a:t>); </a:t>
            </a:r>
            <a:r>
              <a:rPr i="1" lang="en">
                <a:solidFill>
                  <a:srgbClr val="8C8C8C"/>
                </a:solidFill>
                <a:highlight>
                  <a:srgbClr val="FFFFFF"/>
                </a:highlight>
                <a:latin typeface="Courier New"/>
                <a:ea typeface="Courier New"/>
                <a:cs typeface="Courier New"/>
                <a:sym typeface="Courier New"/>
              </a:rPr>
              <a:t>// a range from 1 to 99</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i="1" lang="en">
                <a:solidFill>
                  <a:srgbClr val="8C8C8C"/>
                </a:solidFill>
                <a:highlight>
                  <a:srgbClr val="FFFFFF"/>
                </a:highlight>
                <a:latin typeface="Courier New"/>
                <a:ea typeface="Courier New"/>
                <a:cs typeface="Courier New"/>
                <a:sym typeface="Courier New"/>
              </a:rPr>
              <a:t>// OR</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rgbClr val="080808"/>
                </a:solidFill>
                <a:highlight>
                  <a:srgbClr val="FFFFFF"/>
                </a:highlight>
                <a:latin typeface="Courier New"/>
                <a:ea typeface="Courier New"/>
                <a:cs typeface="Courier New"/>
                <a:sym typeface="Courier New"/>
              </a:rPr>
              <a:t>integerStream = </a:t>
            </a:r>
            <a:r>
              <a:rPr lang="en">
                <a:solidFill>
                  <a:schemeClr val="dk1"/>
                </a:solidFill>
                <a:highlight>
                  <a:srgbClr val="FFFFFF"/>
                </a:highlight>
                <a:latin typeface="Courier New"/>
                <a:ea typeface="Courier New"/>
                <a:cs typeface="Courier New"/>
                <a:sym typeface="Courier New"/>
              </a:rPr>
              <a:t>IntStream</a:t>
            </a:r>
            <a:r>
              <a:rPr lang="en">
                <a:solidFill>
                  <a:srgbClr val="080808"/>
                </a:solidFill>
                <a:highlight>
                  <a:srgbClr val="FFFFFF"/>
                </a:highlight>
                <a:latin typeface="Courier New"/>
                <a:ea typeface="Courier New"/>
                <a:cs typeface="Courier New"/>
                <a:sym typeface="Courier New"/>
              </a:rPr>
              <a:t>.</a:t>
            </a:r>
            <a:r>
              <a:rPr i="1" lang="en">
                <a:solidFill>
                  <a:srgbClr val="080808"/>
                </a:solidFill>
                <a:highlight>
                  <a:srgbClr val="FFFFFF"/>
                </a:highlight>
                <a:latin typeface="Courier New"/>
                <a:ea typeface="Courier New"/>
                <a:cs typeface="Courier New"/>
                <a:sym typeface="Courier New"/>
              </a:rPr>
              <a:t>rangeClosed</a:t>
            </a:r>
            <a:r>
              <a:rPr lang="en">
                <a:solidFill>
                  <a:srgbClr val="080808"/>
                </a:solidFill>
                <a:highlight>
                  <a:srgbClr val="FFFFFF"/>
                </a:highlight>
                <a:latin typeface="Courier New"/>
                <a:ea typeface="Courier New"/>
                <a:cs typeface="Courier New"/>
                <a:sym typeface="Courier New"/>
              </a:rPr>
              <a:t>(</a:t>
            </a:r>
            <a:r>
              <a:rPr lang="en">
                <a:solidFill>
                  <a:srgbClr val="1750EB"/>
                </a:solidFill>
                <a:highlight>
                  <a:srgbClr val="FFFFFF"/>
                </a:highlight>
                <a:latin typeface="Courier New"/>
                <a:ea typeface="Courier New"/>
                <a:cs typeface="Courier New"/>
                <a:sym typeface="Courier New"/>
              </a:rPr>
              <a:t>1</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100</a:t>
            </a:r>
            <a:r>
              <a:rPr lang="en">
                <a:solidFill>
                  <a:srgbClr val="080808"/>
                </a:solidFill>
                <a:highlight>
                  <a:srgbClr val="FFFFFF"/>
                </a:highlight>
                <a:latin typeface="Courier New"/>
                <a:ea typeface="Courier New"/>
                <a:cs typeface="Courier New"/>
                <a:sym typeface="Courier New"/>
              </a:rPr>
              <a:t>); </a:t>
            </a:r>
            <a:r>
              <a:rPr i="1" lang="en">
                <a:solidFill>
                  <a:srgbClr val="8C8C8C"/>
                </a:solidFill>
                <a:highlight>
                  <a:srgbClr val="FFFFFF"/>
                </a:highlight>
                <a:latin typeface="Courier New"/>
                <a:ea typeface="Courier New"/>
                <a:cs typeface="Courier New"/>
                <a:sym typeface="Courier New"/>
              </a:rPr>
              <a:t>// a range from 1 to 100</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p>
        </p:txBody>
      </p:sp>
      <p:pic>
        <p:nvPicPr>
          <p:cNvPr descr="Related image" id="124" name="Google Shape;124;p11"/>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ph type="title"/>
          </p:nvPr>
        </p:nvSpPr>
        <p:spPr>
          <a:xfrm>
            <a:off x="2216700" y="445025"/>
            <a:ext cx="447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Intermediate operations</a:t>
            </a:r>
            <a:endParaRPr b="1"/>
          </a:p>
          <a:p>
            <a:pPr indent="0" lvl="0" marL="0" rtl="0" algn="l">
              <a:lnSpc>
                <a:spcPct val="100000"/>
              </a:lnSpc>
              <a:spcBef>
                <a:spcPts val="0"/>
              </a:spcBef>
              <a:spcAft>
                <a:spcPts val="0"/>
              </a:spcAft>
              <a:buSzPts val="2800"/>
              <a:buNone/>
            </a:pPr>
            <a:r>
              <a:t/>
            </a:r>
            <a:endParaRPr b="1"/>
          </a:p>
        </p:txBody>
      </p:sp>
      <p:sp>
        <p:nvSpPr>
          <p:cNvPr id="130" name="Google Shape;130;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Intermediate operations are some methods that we can apply on a stream.</a:t>
            </a:r>
            <a:endParaRPr/>
          </a:p>
          <a:p>
            <a:pPr indent="-342900" lvl="0" marL="457200" rtl="0" algn="l">
              <a:lnSpc>
                <a:spcPct val="115000"/>
              </a:lnSpc>
              <a:spcBef>
                <a:spcPts val="0"/>
              </a:spcBef>
              <a:spcAft>
                <a:spcPts val="0"/>
              </a:spcAft>
              <a:buSzPts val="1800"/>
              <a:buChar char="●"/>
            </a:pPr>
            <a:r>
              <a:rPr lang="en"/>
              <a:t>There can be any number of intermediate operations on the stream (0 or more)</a:t>
            </a:r>
            <a:endParaRPr/>
          </a:p>
          <a:p>
            <a:pPr indent="-342900" lvl="0" marL="457200" rtl="0" algn="l">
              <a:lnSpc>
                <a:spcPct val="115000"/>
              </a:lnSpc>
              <a:spcBef>
                <a:spcPts val="0"/>
              </a:spcBef>
              <a:spcAft>
                <a:spcPts val="0"/>
              </a:spcAft>
              <a:buSzPts val="1800"/>
              <a:buChar char="●"/>
            </a:pPr>
            <a:r>
              <a:rPr lang="en"/>
              <a:t>Intermediate operations do not change the actual values of the stream, rather they create a separate stream.</a:t>
            </a:r>
            <a:endParaRPr/>
          </a:p>
          <a:p>
            <a:pPr indent="-342900" lvl="0" marL="457200" rtl="0" algn="l">
              <a:lnSpc>
                <a:spcPct val="115000"/>
              </a:lnSpc>
              <a:spcBef>
                <a:spcPts val="0"/>
              </a:spcBef>
              <a:spcAft>
                <a:spcPts val="0"/>
              </a:spcAft>
              <a:buSzPts val="1800"/>
              <a:buChar char="●"/>
            </a:pPr>
            <a:r>
              <a:rPr lang="en"/>
              <a:t>Ex - filter() </a:t>
            </a:r>
            <a:endParaRPr/>
          </a:p>
        </p:txBody>
      </p:sp>
      <p:pic>
        <p:nvPicPr>
          <p:cNvPr descr="Related image" id="131" name="Google Shape;131;p12"/>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2292900" y="445025"/>
            <a:ext cx="582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Intermediate Operations - filter()</a:t>
            </a:r>
            <a:endParaRPr b="1"/>
          </a:p>
        </p:txBody>
      </p:sp>
      <p:sp>
        <p:nvSpPr>
          <p:cNvPr id="137" name="Google Shape;13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filter() method is used to filter out some values from the stream.</a:t>
            </a:r>
            <a:endParaRPr/>
          </a:p>
          <a:p>
            <a:pPr indent="0" lvl="0" marL="0" rtl="0" algn="l">
              <a:lnSpc>
                <a:spcPct val="115000"/>
              </a:lnSpc>
              <a:spcBef>
                <a:spcPts val="1600"/>
              </a:spcBef>
              <a:spcAft>
                <a:spcPts val="0"/>
              </a:spcAft>
              <a:buSzPts val="1800"/>
              <a:buNone/>
            </a:pPr>
            <a:r>
              <a:rPr lang="en"/>
              <a:t>You can define a lambda expression as the argument to this method, or you can pass in a method reference.</a:t>
            </a:r>
            <a:endParaRPr/>
          </a:p>
          <a:p>
            <a:pPr indent="0" lvl="0" marL="0" rtl="0" algn="l">
              <a:lnSpc>
                <a:spcPct val="115000"/>
              </a:lnSpc>
              <a:spcBef>
                <a:spcPts val="1600"/>
              </a:spcBef>
              <a:spcAft>
                <a:spcPts val="1600"/>
              </a:spcAft>
              <a:buSzPts val="1800"/>
              <a:buNone/>
            </a:pPr>
            <a:r>
              <a:t/>
            </a:r>
            <a:endParaRPr/>
          </a:p>
        </p:txBody>
      </p:sp>
      <p:pic>
        <p:nvPicPr>
          <p:cNvPr descr="Related image" id="138" name="Google Shape;138;p13"/>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3638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of intermediate operation [filter() method]</a:t>
            </a:r>
            <a:endParaRPr/>
          </a:p>
        </p:txBody>
      </p:sp>
      <p:sp>
        <p:nvSpPr>
          <p:cNvPr id="144" name="Google Shape;144;p14"/>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a:solidFill>
                  <a:srgbClr val="8C8C8C"/>
                </a:solidFill>
                <a:highlight>
                  <a:srgbClr val="FFFFFF"/>
                </a:highlight>
                <a:latin typeface="Courier New"/>
                <a:ea typeface="Courier New"/>
                <a:cs typeface="Courier New"/>
                <a:sym typeface="Courier New"/>
              </a:rPr>
              <a:t>// Data Source</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Integer</a:t>
            </a:r>
            <a:r>
              <a:rPr lang="en">
                <a:solidFill>
                  <a:srgbClr val="080808"/>
                </a:solidFill>
                <a:highlight>
                  <a:srgbClr val="FFFFFF"/>
                </a:highlight>
                <a:latin typeface="Courier New"/>
                <a:ea typeface="Courier New"/>
                <a:cs typeface="Courier New"/>
                <a:sym typeface="Courier New"/>
              </a:rPr>
              <a:t>[] </a:t>
            </a:r>
            <a:r>
              <a:rPr lang="en">
                <a:solidFill>
                  <a:schemeClr val="dk1"/>
                </a:solidFill>
                <a:highlight>
                  <a:srgbClr val="FFFFFF"/>
                </a:highlight>
                <a:latin typeface="Courier New"/>
                <a:ea typeface="Courier New"/>
                <a:cs typeface="Courier New"/>
                <a:sym typeface="Courier New"/>
              </a:rPr>
              <a:t>numbers </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1</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24</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39</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6</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82</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55</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41</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13</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78</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55</a:t>
            </a:r>
            <a:r>
              <a:rPr lang="en">
                <a:solidFill>
                  <a:srgbClr val="080808"/>
                </a:solidFill>
                <a:highlight>
                  <a:srgbClr val="FFFFFF"/>
                </a:highlight>
                <a:latin typeface="Courier New"/>
                <a:ea typeface="Courier New"/>
                <a:cs typeface="Courier New"/>
                <a:sym typeface="Courier New"/>
              </a:rPr>
              <a:t>};</a:t>
            </a:r>
            <a:endParaRPr>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i="1" lang="en">
                <a:solidFill>
                  <a:srgbClr val="8C8C8C"/>
                </a:solidFill>
                <a:highlight>
                  <a:srgbClr val="FFFFFF"/>
                </a:highlight>
                <a:latin typeface="Courier New"/>
                <a:ea typeface="Courier New"/>
                <a:cs typeface="Courier New"/>
                <a:sym typeface="Courier New"/>
              </a:rPr>
              <a:t>// Stream</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Stream</a:t>
            </a:r>
            <a:r>
              <a:rPr lang="en">
                <a:solidFill>
                  <a:srgbClr val="080808"/>
                </a:solidFill>
                <a:highlight>
                  <a:srgbClr val="FFFFFF"/>
                </a:highlight>
                <a:latin typeface="Courier New"/>
                <a:ea typeface="Courier New"/>
                <a:cs typeface="Courier New"/>
                <a:sym typeface="Courier New"/>
              </a:rPr>
              <a:t>&lt;</a:t>
            </a:r>
            <a:r>
              <a:rPr lang="en">
                <a:solidFill>
                  <a:schemeClr val="dk1"/>
                </a:solidFill>
                <a:highlight>
                  <a:srgbClr val="FFFFFF"/>
                </a:highlight>
                <a:latin typeface="Courier New"/>
                <a:ea typeface="Courier New"/>
                <a:cs typeface="Courier New"/>
                <a:sym typeface="Courier New"/>
              </a:rPr>
              <a:t>Integer</a:t>
            </a:r>
            <a:r>
              <a:rPr lang="en">
                <a:solidFill>
                  <a:srgbClr val="080808"/>
                </a:solidFill>
                <a:highlight>
                  <a:srgbClr val="FFFFFF"/>
                </a:highlight>
                <a:latin typeface="Courier New"/>
                <a:ea typeface="Courier New"/>
                <a:cs typeface="Courier New"/>
                <a:sym typeface="Courier New"/>
              </a:rPr>
              <a:t>&gt; </a:t>
            </a:r>
            <a:r>
              <a:rPr lang="en">
                <a:solidFill>
                  <a:schemeClr val="dk1"/>
                </a:solidFill>
                <a:highlight>
                  <a:srgbClr val="FFFFFF"/>
                </a:highlight>
                <a:latin typeface="Courier New"/>
                <a:ea typeface="Courier New"/>
                <a:cs typeface="Courier New"/>
                <a:sym typeface="Courier New"/>
              </a:rPr>
              <a:t>streamOfIntegers </a:t>
            </a:r>
            <a:r>
              <a:rPr lang="en">
                <a:solidFill>
                  <a:srgbClr val="080808"/>
                </a:solidFill>
                <a:highlight>
                  <a:srgbClr val="FFFFFF"/>
                </a:highlight>
                <a:latin typeface="Courier New"/>
                <a:ea typeface="Courier New"/>
                <a:cs typeface="Courier New"/>
                <a:sym typeface="Courier New"/>
              </a:rPr>
              <a:t>= </a:t>
            </a:r>
            <a:r>
              <a:rPr lang="en">
                <a:solidFill>
                  <a:schemeClr val="dk1"/>
                </a:solidFill>
                <a:highlight>
                  <a:srgbClr val="FFFFFF"/>
                </a:highlight>
                <a:latin typeface="Courier New"/>
                <a:ea typeface="Courier New"/>
                <a:cs typeface="Courier New"/>
                <a:sym typeface="Courier New"/>
              </a:rPr>
              <a:t>Arrays</a:t>
            </a:r>
            <a:r>
              <a:rPr lang="en">
                <a:solidFill>
                  <a:srgbClr val="080808"/>
                </a:solidFill>
                <a:highlight>
                  <a:srgbClr val="FFFFFF"/>
                </a:highlight>
                <a:latin typeface="Courier New"/>
                <a:ea typeface="Courier New"/>
                <a:cs typeface="Courier New"/>
                <a:sym typeface="Courier New"/>
              </a:rPr>
              <a:t>.</a:t>
            </a:r>
            <a:r>
              <a:rPr i="1" lang="en">
                <a:solidFill>
                  <a:srgbClr val="080808"/>
                </a:solidFill>
                <a:highlight>
                  <a:srgbClr val="FFFFFF"/>
                </a:highlight>
                <a:latin typeface="Courier New"/>
                <a:ea typeface="Courier New"/>
                <a:cs typeface="Courier New"/>
                <a:sym typeface="Courier New"/>
              </a:rPr>
              <a:t>stream</a:t>
            </a:r>
            <a:r>
              <a:rPr lang="en">
                <a:solidFill>
                  <a:srgbClr val="080808"/>
                </a:solidFill>
                <a:highlight>
                  <a:srgbClr val="FFFFFF"/>
                </a:highlight>
                <a:latin typeface="Courier New"/>
                <a:ea typeface="Courier New"/>
                <a:cs typeface="Courier New"/>
                <a:sym typeface="Courier New"/>
              </a:rPr>
              <a:t>(</a:t>
            </a:r>
            <a:r>
              <a:rPr lang="en">
                <a:solidFill>
                  <a:schemeClr val="dk1"/>
                </a:solidFill>
                <a:highlight>
                  <a:srgbClr val="FFFFFF"/>
                </a:highlight>
                <a:latin typeface="Courier New"/>
                <a:ea typeface="Courier New"/>
                <a:cs typeface="Courier New"/>
                <a:sym typeface="Courier New"/>
              </a:rPr>
              <a:t>numbers</a:t>
            </a:r>
            <a:r>
              <a:rPr lang="en">
                <a:solidFill>
                  <a:srgbClr val="080808"/>
                </a:solidFill>
                <a:highlight>
                  <a:srgbClr val="FFFFFF"/>
                </a:highlight>
                <a:latin typeface="Courier New"/>
                <a:ea typeface="Courier New"/>
                <a:cs typeface="Courier New"/>
                <a:sym typeface="Courier New"/>
              </a:rPr>
              <a:t>);</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i="1" lang="en">
                <a:solidFill>
                  <a:srgbClr val="8C8C8C"/>
                </a:solidFill>
                <a:highlight>
                  <a:srgbClr val="FFFFFF"/>
                </a:highlight>
                <a:latin typeface="Courier New"/>
                <a:ea typeface="Courier New"/>
                <a:cs typeface="Courier New"/>
                <a:sym typeface="Courier New"/>
              </a:rPr>
              <a:t>// filter all the even numbers [only select the even numbers and create a separate stream</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Stream</a:t>
            </a:r>
            <a:r>
              <a:rPr lang="en">
                <a:solidFill>
                  <a:srgbClr val="080808"/>
                </a:solidFill>
                <a:highlight>
                  <a:srgbClr val="FFFFFF"/>
                </a:highlight>
                <a:latin typeface="Courier New"/>
                <a:ea typeface="Courier New"/>
                <a:cs typeface="Courier New"/>
                <a:sym typeface="Courier New"/>
              </a:rPr>
              <a:t>&lt;</a:t>
            </a:r>
            <a:r>
              <a:rPr lang="en">
                <a:solidFill>
                  <a:schemeClr val="dk1"/>
                </a:solidFill>
                <a:highlight>
                  <a:srgbClr val="FFFFFF"/>
                </a:highlight>
                <a:latin typeface="Courier New"/>
                <a:ea typeface="Courier New"/>
                <a:cs typeface="Courier New"/>
                <a:sym typeface="Courier New"/>
              </a:rPr>
              <a:t>Integer</a:t>
            </a:r>
            <a:r>
              <a:rPr lang="en">
                <a:solidFill>
                  <a:srgbClr val="080808"/>
                </a:solidFill>
                <a:highlight>
                  <a:srgbClr val="FFFFFF"/>
                </a:highlight>
                <a:latin typeface="Courier New"/>
                <a:ea typeface="Courier New"/>
                <a:cs typeface="Courier New"/>
                <a:sym typeface="Courier New"/>
              </a:rPr>
              <a:t>&gt; </a:t>
            </a:r>
            <a:r>
              <a:rPr lang="en">
                <a:solidFill>
                  <a:schemeClr val="dk1"/>
                </a:solidFill>
                <a:highlight>
                  <a:srgbClr val="FFFFFF"/>
                </a:highlight>
                <a:latin typeface="Courier New"/>
                <a:ea typeface="Courier New"/>
                <a:cs typeface="Courier New"/>
                <a:sym typeface="Courier New"/>
              </a:rPr>
              <a:t>evenNumbersStream </a:t>
            </a:r>
            <a:r>
              <a:rPr lang="en">
                <a:solidFill>
                  <a:srgbClr val="080808"/>
                </a:solidFill>
                <a:highlight>
                  <a:srgbClr val="FFFFFF"/>
                </a:highlight>
                <a:latin typeface="Courier New"/>
                <a:ea typeface="Courier New"/>
                <a:cs typeface="Courier New"/>
                <a:sym typeface="Courier New"/>
              </a:rPr>
              <a:t>=</a:t>
            </a:r>
            <a:endParaRPr>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rgbClr val="080808"/>
                </a:solidFill>
                <a:highlight>
                  <a:srgbClr val="FFFFFF"/>
                </a:highlight>
                <a:latin typeface="Courier New"/>
                <a:ea typeface="Courier New"/>
                <a:cs typeface="Courier New"/>
                <a:sym typeface="Courier New"/>
              </a:rPr>
              <a:t>       </a:t>
            </a:r>
            <a:r>
              <a:rPr lang="en">
                <a:solidFill>
                  <a:schemeClr val="dk1"/>
                </a:solidFill>
                <a:highlight>
                  <a:srgbClr val="FFFFFF"/>
                </a:highlight>
                <a:latin typeface="Courier New"/>
                <a:ea typeface="Courier New"/>
                <a:cs typeface="Courier New"/>
                <a:sym typeface="Courier New"/>
              </a:rPr>
              <a:t>streamOfIntegers</a:t>
            </a:r>
            <a:r>
              <a:rPr lang="en">
                <a:solidFill>
                  <a:srgbClr val="080808"/>
                </a:solidFill>
                <a:highlight>
                  <a:srgbClr val="FFFFFF"/>
                </a:highlight>
                <a:latin typeface="Courier New"/>
                <a:ea typeface="Courier New"/>
                <a:cs typeface="Courier New"/>
                <a:sym typeface="Courier New"/>
              </a:rPr>
              <a:t>.filter(number -&gt; number % </a:t>
            </a:r>
            <a:r>
              <a:rPr lang="en">
                <a:solidFill>
                  <a:srgbClr val="1750EB"/>
                </a:solidFill>
                <a:highlight>
                  <a:srgbClr val="FFFFFF"/>
                </a:highlight>
                <a:latin typeface="Courier New"/>
                <a:ea typeface="Courier New"/>
                <a:cs typeface="Courier New"/>
                <a:sym typeface="Courier New"/>
              </a:rPr>
              <a:t>2 </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0</a:t>
            </a:r>
            <a:r>
              <a:rPr lang="en">
                <a:solidFill>
                  <a:srgbClr val="080808"/>
                </a:solidFill>
                <a:highlight>
                  <a:srgbClr val="FFFFFF"/>
                </a:highlight>
                <a:latin typeface="Courier New"/>
                <a:ea typeface="Courier New"/>
                <a:cs typeface="Courier New"/>
                <a:sym typeface="Courier New"/>
              </a:rPr>
              <a:t>);</a:t>
            </a:r>
            <a:endParaRPr>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p>
        </p:txBody>
      </p:sp>
      <p:sp>
        <p:nvSpPr>
          <p:cNvPr id="145" name="Google Shape;145;p14"/>
          <p:cNvSpPr txBox="1"/>
          <p:nvPr/>
        </p:nvSpPr>
        <p:spPr>
          <a:xfrm>
            <a:off x="1015675" y="4544500"/>
            <a:ext cx="7868700" cy="50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Notice the use of a lambda expression as an argument to the filter() method here</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7474350" y="4414225"/>
            <a:ext cx="377700" cy="5079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idx="1" type="body"/>
          </p:nvPr>
        </p:nvSpPr>
        <p:spPr>
          <a:xfrm>
            <a:off x="311700" y="1200875"/>
            <a:ext cx="8520600" cy="4282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2300"/>
              <a:t>There are two types of arguments to an intermediate operation</a:t>
            </a:r>
            <a:endParaRPr sz="2300"/>
          </a:p>
          <a:p>
            <a:pPr indent="-374650" lvl="0" marL="457200" rtl="0" algn="just">
              <a:lnSpc>
                <a:spcPct val="115000"/>
              </a:lnSpc>
              <a:spcBef>
                <a:spcPts val="1600"/>
              </a:spcBef>
              <a:spcAft>
                <a:spcPts val="0"/>
              </a:spcAft>
              <a:buSzPts val="2300"/>
              <a:buChar char="●"/>
            </a:pPr>
            <a:r>
              <a:rPr lang="en" sz="2300"/>
              <a:t>Either you can pass a “method reference” of a method that you want to call on the elements of the stream.</a:t>
            </a:r>
            <a:endParaRPr sz="2300"/>
          </a:p>
          <a:p>
            <a:pPr indent="-349250" lvl="1" marL="914400" rtl="0" algn="just">
              <a:lnSpc>
                <a:spcPct val="115000"/>
              </a:lnSpc>
              <a:spcBef>
                <a:spcPts val="0"/>
              </a:spcBef>
              <a:spcAft>
                <a:spcPts val="0"/>
              </a:spcAft>
              <a:buSzPts val="1900"/>
              <a:buChar char="○"/>
            </a:pPr>
            <a:r>
              <a:rPr lang="en" sz="1900"/>
              <a:t>General Syntax - ClassName::methodName</a:t>
            </a:r>
            <a:endParaRPr sz="1900"/>
          </a:p>
          <a:p>
            <a:pPr indent="-349250" lvl="1" marL="914400" rtl="0" algn="just">
              <a:lnSpc>
                <a:spcPct val="115000"/>
              </a:lnSpc>
              <a:spcBef>
                <a:spcPts val="0"/>
              </a:spcBef>
              <a:spcAft>
                <a:spcPts val="0"/>
              </a:spcAft>
              <a:buSzPts val="1900"/>
              <a:buChar char="○"/>
            </a:pPr>
            <a:r>
              <a:rPr lang="en" sz="1900"/>
              <a:t>Ex - System.out::println</a:t>
            </a:r>
            <a:endParaRPr sz="1900"/>
          </a:p>
          <a:p>
            <a:pPr indent="-374650" lvl="0" marL="457200" rtl="0" algn="just">
              <a:lnSpc>
                <a:spcPct val="115000"/>
              </a:lnSpc>
              <a:spcBef>
                <a:spcPts val="0"/>
              </a:spcBef>
              <a:spcAft>
                <a:spcPts val="0"/>
              </a:spcAft>
              <a:buSzPts val="2300"/>
              <a:buChar char="●"/>
            </a:pPr>
            <a:r>
              <a:rPr lang="en" sz="2300"/>
              <a:t>Or if you do not have any method that fits your use case, you can simply create a “method-on-the-go” by creating a lambda expression, as we had seen in the previous example.</a:t>
            </a:r>
            <a:endParaRPr sz="2300"/>
          </a:p>
        </p:txBody>
      </p:sp>
      <p:pic>
        <p:nvPicPr>
          <p:cNvPr descr="Related image" id="152" name="Google Shape;152;p15"/>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2673900" y="445025"/>
            <a:ext cx="4186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Terminal Operations</a:t>
            </a:r>
            <a:endParaRPr b="1"/>
          </a:p>
        </p:txBody>
      </p:sp>
      <p:sp>
        <p:nvSpPr>
          <p:cNvPr id="158" name="Google Shape;15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Terminal operations are some methods that we can apply on a stream that will cause the stream to be “consumed” or “closed”.</a:t>
            </a:r>
            <a:endParaRPr/>
          </a:p>
          <a:p>
            <a:pPr indent="-342900" lvl="0" marL="457200" rtl="0" algn="l">
              <a:lnSpc>
                <a:spcPct val="115000"/>
              </a:lnSpc>
              <a:spcBef>
                <a:spcPts val="0"/>
              </a:spcBef>
              <a:spcAft>
                <a:spcPts val="0"/>
              </a:spcAft>
              <a:buSzPts val="1800"/>
              <a:buChar char="●"/>
            </a:pPr>
            <a:r>
              <a:rPr lang="en"/>
              <a:t>ONCE A STREAM IS “CONSUMED” or “CLOSED” IT CANNOT BE REUSED.</a:t>
            </a:r>
            <a:endParaRPr/>
          </a:p>
          <a:p>
            <a:pPr indent="-342900" lvl="0" marL="457200" rtl="0" algn="l">
              <a:lnSpc>
                <a:spcPct val="115000"/>
              </a:lnSpc>
              <a:spcBef>
                <a:spcPts val="0"/>
              </a:spcBef>
              <a:spcAft>
                <a:spcPts val="0"/>
              </a:spcAft>
              <a:buSzPts val="1800"/>
              <a:buChar char="●"/>
            </a:pPr>
            <a:r>
              <a:rPr lang="en"/>
              <a:t>Some terminal operations often collapse the stream into a single retrievable value after processing.</a:t>
            </a:r>
            <a:endParaRPr/>
          </a:p>
          <a:p>
            <a:pPr indent="-342900" lvl="0" marL="457200" rtl="0" algn="l">
              <a:lnSpc>
                <a:spcPct val="115000"/>
              </a:lnSpc>
              <a:spcBef>
                <a:spcPts val="0"/>
              </a:spcBef>
              <a:spcAft>
                <a:spcPts val="0"/>
              </a:spcAft>
              <a:buSzPts val="1800"/>
              <a:buChar char="●"/>
            </a:pPr>
            <a:r>
              <a:rPr lang="en"/>
              <a:t>Ex - min(), max(), count()</a:t>
            </a:r>
            <a:endParaRPr/>
          </a:p>
          <a:p>
            <a:pPr indent="-342900" lvl="0" marL="457200" rtl="0" algn="l">
              <a:lnSpc>
                <a:spcPct val="115000"/>
              </a:lnSpc>
              <a:spcBef>
                <a:spcPts val="0"/>
              </a:spcBef>
              <a:spcAft>
                <a:spcPts val="0"/>
              </a:spcAft>
              <a:buSzPts val="1800"/>
              <a:buChar char="●"/>
            </a:pPr>
            <a:r>
              <a:rPr lang="en"/>
              <a:t>Some terminal operations can be used to iterate on the elements of the stream Ex - forEach(), noneMatch()</a:t>
            </a:r>
            <a:endParaRPr/>
          </a:p>
        </p:txBody>
      </p:sp>
      <p:pic>
        <p:nvPicPr>
          <p:cNvPr descr="Related image" id="159" name="Google Shape;159;p16"/>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Terminal Operations Example - forEach()</a:t>
            </a:r>
            <a:endParaRPr/>
          </a:p>
        </p:txBody>
      </p:sp>
      <p:sp>
        <p:nvSpPr>
          <p:cNvPr id="165" name="Google Shape;165;p17"/>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a:solidFill>
                  <a:srgbClr val="8C8C8C"/>
                </a:solidFill>
                <a:highlight>
                  <a:srgbClr val="FFFFFF"/>
                </a:highlight>
                <a:latin typeface="Courier New"/>
                <a:ea typeface="Courier New"/>
                <a:cs typeface="Courier New"/>
                <a:sym typeface="Courier New"/>
              </a:rPr>
              <a:t>// Data Source</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Integer</a:t>
            </a:r>
            <a:r>
              <a:rPr lang="en">
                <a:solidFill>
                  <a:srgbClr val="080808"/>
                </a:solidFill>
                <a:highlight>
                  <a:srgbClr val="FFFFFF"/>
                </a:highlight>
                <a:latin typeface="Courier New"/>
                <a:ea typeface="Courier New"/>
                <a:cs typeface="Courier New"/>
                <a:sym typeface="Courier New"/>
              </a:rPr>
              <a:t>[] </a:t>
            </a:r>
            <a:r>
              <a:rPr lang="en">
                <a:solidFill>
                  <a:schemeClr val="dk1"/>
                </a:solidFill>
                <a:highlight>
                  <a:srgbClr val="FFFFFF"/>
                </a:highlight>
                <a:latin typeface="Courier New"/>
                <a:ea typeface="Courier New"/>
                <a:cs typeface="Courier New"/>
                <a:sym typeface="Courier New"/>
              </a:rPr>
              <a:t>numbers </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1</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24</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39</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6</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82</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55</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41</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13</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78</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55</a:t>
            </a:r>
            <a:r>
              <a:rPr lang="en">
                <a:solidFill>
                  <a:srgbClr val="080808"/>
                </a:solidFill>
                <a:highlight>
                  <a:srgbClr val="FFFFFF"/>
                </a:highlight>
                <a:latin typeface="Courier New"/>
                <a:ea typeface="Courier New"/>
                <a:cs typeface="Courier New"/>
                <a:sym typeface="Courier New"/>
              </a:rPr>
              <a:t>};</a:t>
            </a:r>
            <a:endParaRPr>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i="1" lang="en">
                <a:solidFill>
                  <a:srgbClr val="8C8C8C"/>
                </a:solidFill>
                <a:highlight>
                  <a:srgbClr val="FFFFFF"/>
                </a:highlight>
                <a:latin typeface="Courier New"/>
                <a:ea typeface="Courier New"/>
                <a:cs typeface="Courier New"/>
                <a:sym typeface="Courier New"/>
              </a:rPr>
              <a:t>// Stream</a:t>
            </a:r>
            <a:endParaRPr i="1">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Stream</a:t>
            </a:r>
            <a:r>
              <a:rPr lang="en">
                <a:solidFill>
                  <a:srgbClr val="080808"/>
                </a:solidFill>
                <a:highlight>
                  <a:srgbClr val="FFFFFF"/>
                </a:highlight>
                <a:latin typeface="Courier New"/>
                <a:ea typeface="Courier New"/>
                <a:cs typeface="Courier New"/>
                <a:sym typeface="Courier New"/>
              </a:rPr>
              <a:t>&lt;</a:t>
            </a:r>
            <a:r>
              <a:rPr lang="en">
                <a:solidFill>
                  <a:schemeClr val="dk1"/>
                </a:solidFill>
                <a:highlight>
                  <a:srgbClr val="FFFFFF"/>
                </a:highlight>
                <a:latin typeface="Courier New"/>
                <a:ea typeface="Courier New"/>
                <a:cs typeface="Courier New"/>
                <a:sym typeface="Courier New"/>
              </a:rPr>
              <a:t>Integer</a:t>
            </a:r>
            <a:r>
              <a:rPr lang="en">
                <a:solidFill>
                  <a:srgbClr val="080808"/>
                </a:solidFill>
                <a:highlight>
                  <a:srgbClr val="FFFFFF"/>
                </a:highlight>
                <a:latin typeface="Courier New"/>
                <a:ea typeface="Courier New"/>
                <a:cs typeface="Courier New"/>
                <a:sym typeface="Courier New"/>
              </a:rPr>
              <a:t>&gt; </a:t>
            </a:r>
            <a:r>
              <a:rPr lang="en">
                <a:solidFill>
                  <a:schemeClr val="dk1"/>
                </a:solidFill>
                <a:highlight>
                  <a:srgbClr val="FFFFFF"/>
                </a:highlight>
                <a:latin typeface="Courier New"/>
                <a:ea typeface="Courier New"/>
                <a:cs typeface="Courier New"/>
                <a:sym typeface="Courier New"/>
              </a:rPr>
              <a:t>streamOfIntegers </a:t>
            </a:r>
            <a:r>
              <a:rPr lang="en">
                <a:solidFill>
                  <a:srgbClr val="080808"/>
                </a:solidFill>
                <a:highlight>
                  <a:srgbClr val="FFFFFF"/>
                </a:highlight>
                <a:latin typeface="Courier New"/>
                <a:ea typeface="Courier New"/>
                <a:cs typeface="Courier New"/>
                <a:sym typeface="Courier New"/>
              </a:rPr>
              <a:t>= </a:t>
            </a:r>
            <a:r>
              <a:rPr lang="en">
                <a:solidFill>
                  <a:schemeClr val="dk1"/>
                </a:solidFill>
                <a:highlight>
                  <a:srgbClr val="FFFFFF"/>
                </a:highlight>
                <a:latin typeface="Courier New"/>
                <a:ea typeface="Courier New"/>
                <a:cs typeface="Courier New"/>
                <a:sym typeface="Courier New"/>
              </a:rPr>
              <a:t>Arrays</a:t>
            </a:r>
            <a:r>
              <a:rPr lang="en">
                <a:solidFill>
                  <a:srgbClr val="080808"/>
                </a:solidFill>
                <a:highlight>
                  <a:srgbClr val="FFFFFF"/>
                </a:highlight>
                <a:latin typeface="Courier New"/>
                <a:ea typeface="Courier New"/>
                <a:cs typeface="Courier New"/>
                <a:sym typeface="Courier New"/>
              </a:rPr>
              <a:t>.</a:t>
            </a:r>
            <a:r>
              <a:rPr i="1" lang="en">
                <a:solidFill>
                  <a:srgbClr val="080808"/>
                </a:solidFill>
                <a:highlight>
                  <a:srgbClr val="FFFFFF"/>
                </a:highlight>
                <a:latin typeface="Courier New"/>
                <a:ea typeface="Courier New"/>
                <a:cs typeface="Courier New"/>
                <a:sym typeface="Courier New"/>
              </a:rPr>
              <a:t>stream</a:t>
            </a:r>
            <a:r>
              <a:rPr lang="en">
                <a:solidFill>
                  <a:srgbClr val="080808"/>
                </a:solidFill>
                <a:highlight>
                  <a:srgbClr val="FFFFFF"/>
                </a:highlight>
                <a:latin typeface="Courier New"/>
                <a:ea typeface="Courier New"/>
                <a:cs typeface="Courier New"/>
                <a:sym typeface="Courier New"/>
              </a:rPr>
              <a:t>(</a:t>
            </a:r>
            <a:r>
              <a:rPr lang="en">
                <a:solidFill>
                  <a:schemeClr val="dk1"/>
                </a:solidFill>
                <a:highlight>
                  <a:srgbClr val="FFFFFF"/>
                </a:highlight>
                <a:latin typeface="Courier New"/>
                <a:ea typeface="Courier New"/>
                <a:cs typeface="Courier New"/>
                <a:sym typeface="Courier New"/>
              </a:rPr>
              <a:t>numbers</a:t>
            </a:r>
            <a:r>
              <a:rPr lang="en">
                <a:solidFill>
                  <a:srgbClr val="080808"/>
                </a:solidFill>
                <a:highlight>
                  <a:srgbClr val="FFFFFF"/>
                </a:highlight>
                <a:latin typeface="Courier New"/>
                <a:ea typeface="Courier New"/>
                <a:cs typeface="Courier New"/>
                <a:sym typeface="Courier New"/>
              </a:rPr>
              <a:t>);</a:t>
            </a:r>
            <a:endParaRPr>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Stream</a:t>
            </a:r>
            <a:r>
              <a:rPr lang="en">
                <a:solidFill>
                  <a:srgbClr val="080808"/>
                </a:solidFill>
                <a:highlight>
                  <a:srgbClr val="FFFFFF"/>
                </a:highlight>
                <a:latin typeface="Courier New"/>
                <a:ea typeface="Courier New"/>
                <a:cs typeface="Courier New"/>
                <a:sym typeface="Courier New"/>
              </a:rPr>
              <a:t>&lt;</a:t>
            </a:r>
            <a:r>
              <a:rPr lang="en">
                <a:solidFill>
                  <a:schemeClr val="dk1"/>
                </a:solidFill>
                <a:highlight>
                  <a:srgbClr val="FFFFFF"/>
                </a:highlight>
                <a:latin typeface="Courier New"/>
                <a:ea typeface="Courier New"/>
                <a:cs typeface="Courier New"/>
                <a:sym typeface="Courier New"/>
              </a:rPr>
              <a:t>Integer</a:t>
            </a:r>
            <a:r>
              <a:rPr lang="en">
                <a:solidFill>
                  <a:srgbClr val="080808"/>
                </a:solidFill>
                <a:highlight>
                  <a:srgbClr val="FFFFFF"/>
                </a:highlight>
                <a:latin typeface="Courier New"/>
                <a:ea typeface="Courier New"/>
                <a:cs typeface="Courier New"/>
                <a:sym typeface="Courier New"/>
              </a:rPr>
              <a:t>&gt; </a:t>
            </a:r>
            <a:r>
              <a:rPr lang="en">
                <a:solidFill>
                  <a:schemeClr val="dk1"/>
                </a:solidFill>
                <a:highlight>
                  <a:srgbClr val="FFFFFF"/>
                </a:highlight>
                <a:latin typeface="Courier New"/>
                <a:ea typeface="Courier New"/>
                <a:cs typeface="Courier New"/>
                <a:sym typeface="Courier New"/>
              </a:rPr>
              <a:t>evenNumbersStream </a:t>
            </a:r>
            <a:r>
              <a:rPr lang="en">
                <a:solidFill>
                  <a:srgbClr val="080808"/>
                </a:solidFill>
                <a:highlight>
                  <a:srgbClr val="FFFFFF"/>
                </a:highlight>
                <a:latin typeface="Courier New"/>
                <a:ea typeface="Courier New"/>
                <a:cs typeface="Courier New"/>
                <a:sym typeface="Courier New"/>
              </a:rPr>
              <a:t>=</a:t>
            </a:r>
            <a:endParaRPr>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rgbClr val="080808"/>
                </a:solidFill>
                <a:highlight>
                  <a:srgbClr val="FFFFFF"/>
                </a:highlight>
                <a:latin typeface="Courier New"/>
                <a:ea typeface="Courier New"/>
                <a:cs typeface="Courier New"/>
                <a:sym typeface="Courier New"/>
              </a:rPr>
              <a:t>       </a:t>
            </a:r>
            <a:r>
              <a:rPr lang="en">
                <a:solidFill>
                  <a:schemeClr val="dk1"/>
                </a:solidFill>
                <a:highlight>
                  <a:srgbClr val="FFFFFF"/>
                </a:highlight>
                <a:latin typeface="Courier New"/>
                <a:ea typeface="Courier New"/>
                <a:cs typeface="Courier New"/>
                <a:sym typeface="Courier New"/>
              </a:rPr>
              <a:t>streamOfIntegers</a:t>
            </a:r>
            <a:r>
              <a:rPr lang="en">
                <a:solidFill>
                  <a:srgbClr val="080808"/>
                </a:solidFill>
                <a:highlight>
                  <a:srgbClr val="FFFFFF"/>
                </a:highlight>
                <a:latin typeface="Courier New"/>
                <a:ea typeface="Courier New"/>
                <a:cs typeface="Courier New"/>
                <a:sym typeface="Courier New"/>
              </a:rPr>
              <a:t>.filter(number -&gt; number % </a:t>
            </a:r>
            <a:r>
              <a:rPr lang="en">
                <a:solidFill>
                  <a:srgbClr val="1750EB"/>
                </a:solidFill>
                <a:highlight>
                  <a:srgbClr val="FFFFFF"/>
                </a:highlight>
                <a:latin typeface="Courier New"/>
                <a:ea typeface="Courier New"/>
                <a:cs typeface="Courier New"/>
                <a:sym typeface="Courier New"/>
              </a:rPr>
              <a:t>2 </a:t>
            </a:r>
            <a:r>
              <a:rPr lang="en">
                <a:solidFill>
                  <a:srgbClr val="080808"/>
                </a:solidFill>
                <a:highlight>
                  <a:srgbClr val="FFFFFF"/>
                </a:highlight>
                <a:latin typeface="Courier New"/>
                <a:ea typeface="Courier New"/>
                <a:cs typeface="Courier New"/>
                <a:sym typeface="Courier New"/>
              </a:rPr>
              <a:t>== </a:t>
            </a:r>
            <a:r>
              <a:rPr lang="en">
                <a:solidFill>
                  <a:srgbClr val="1750EB"/>
                </a:solidFill>
                <a:highlight>
                  <a:srgbClr val="FFFFFF"/>
                </a:highlight>
                <a:latin typeface="Courier New"/>
                <a:ea typeface="Courier New"/>
                <a:cs typeface="Courier New"/>
                <a:sym typeface="Courier New"/>
              </a:rPr>
              <a:t>0</a:t>
            </a:r>
            <a:r>
              <a:rPr lang="en">
                <a:solidFill>
                  <a:srgbClr val="080808"/>
                </a:solidFill>
                <a:highlight>
                  <a:srgbClr val="FFFFFF"/>
                </a:highlight>
                <a:latin typeface="Courier New"/>
                <a:ea typeface="Courier New"/>
                <a:cs typeface="Courier New"/>
                <a:sym typeface="Courier New"/>
              </a:rPr>
              <a:t>);</a:t>
            </a:r>
            <a:endParaRPr>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evenNumbersStream</a:t>
            </a:r>
            <a:r>
              <a:rPr lang="en">
                <a:solidFill>
                  <a:srgbClr val="080808"/>
                </a:solidFill>
                <a:highlight>
                  <a:srgbClr val="FFFFFF"/>
                </a:highlight>
                <a:latin typeface="Courier New"/>
                <a:ea typeface="Courier New"/>
                <a:cs typeface="Courier New"/>
                <a:sym typeface="Courier New"/>
              </a:rPr>
              <a:t>.forEach(</a:t>
            </a:r>
            <a:r>
              <a:rPr lang="en">
                <a:solidFill>
                  <a:schemeClr val="dk1"/>
                </a:solidFill>
                <a:highlight>
                  <a:srgbClr val="FFFFFF"/>
                </a:highlight>
                <a:latin typeface="Courier New"/>
                <a:ea typeface="Courier New"/>
                <a:cs typeface="Courier New"/>
                <a:sym typeface="Courier New"/>
              </a:rPr>
              <a:t>System</a:t>
            </a:r>
            <a:r>
              <a:rPr lang="en">
                <a:solidFill>
                  <a:srgbClr val="080808"/>
                </a:solidFill>
                <a:highlight>
                  <a:srgbClr val="FFFFFF"/>
                </a:highlight>
                <a:latin typeface="Courier New"/>
                <a:ea typeface="Courier New"/>
                <a:cs typeface="Courier New"/>
                <a:sym typeface="Courier New"/>
              </a:rPr>
              <a:t>.</a:t>
            </a:r>
            <a:r>
              <a:rPr i="1" lang="en">
                <a:solidFill>
                  <a:srgbClr val="871094"/>
                </a:solidFill>
                <a:highlight>
                  <a:srgbClr val="FFFFFF"/>
                </a:highlight>
                <a:latin typeface="Courier New"/>
                <a:ea typeface="Courier New"/>
                <a:cs typeface="Courier New"/>
                <a:sym typeface="Courier New"/>
              </a:rPr>
              <a:t>out</a:t>
            </a:r>
            <a:r>
              <a:rPr lang="en">
                <a:solidFill>
                  <a:srgbClr val="080808"/>
                </a:solidFill>
                <a:highlight>
                  <a:srgbClr val="FFFFFF"/>
                </a:highlight>
                <a:latin typeface="Courier New"/>
                <a:ea typeface="Courier New"/>
                <a:cs typeface="Courier New"/>
                <a:sym typeface="Courier New"/>
              </a:rPr>
              <a:t>::println);</a:t>
            </a:r>
            <a:endParaRPr>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rPr lang="en"/>
              <a:t>This prints all the elements of the stream on the console, you can pass a lambda also number -&gt; System.out.println(number +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You can read more about the Java Stream API here</a:t>
            </a:r>
            <a:endParaRPr/>
          </a:p>
          <a:p>
            <a:pPr indent="0" lvl="0" marL="0" rtl="0" algn="l">
              <a:lnSpc>
                <a:spcPct val="115000"/>
              </a:lnSpc>
              <a:spcBef>
                <a:spcPts val="1600"/>
              </a:spcBef>
              <a:spcAft>
                <a:spcPts val="0"/>
              </a:spcAft>
              <a:buSzPts val="1800"/>
              <a:buNone/>
            </a:pPr>
            <a:r>
              <a:rPr lang="en" u="sng">
                <a:solidFill>
                  <a:schemeClr val="hlink"/>
                </a:solidFill>
                <a:hlinkClick r:id="rId3"/>
              </a:rPr>
              <a:t>https://howtodoinjava.com/java8/java-streams-by-examples/</a:t>
            </a:r>
            <a:endParaRPr/>
          </a:p>
          <a:p>
            <a:pPr indent="0" lvl="0" marL="0" rtl="0" algn="l">
              <a:lnSpc>
                <a:spcPct val="115000"/>
              </a:lnSpc>
              <a:spcBef>
                <a:spcPts val="1600"/>
              </a:spcBef>
              <a:spcAft>
                <a:spcPts val="1600"/>
              </a:spcAft>
              <a:buSzPts val="1800"/>
              <a:buNone/>
            </a:pPr>
            <a:r>
              <a:t/>
            </a:r>
            <a:endParaRPr/>
          </a:p>
        </p:txBody>
      </p:sp>
      <p:pic>
        <p:nvPicPr>
          <p:cNvPr descr="Related image" id="171" name="Google Shape;171;p18"/>
          <p:cNvPicPr preferRelativeResize="0"/>
          <p:nvPr/>
        </p:nvPicPr>
        <p:blipFill rotWithShape="1">
          <a:blip r:embed="rId4">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2902500" y="2350025"/>
            <a:ext cx="258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THANK YOU!</a:t>
            </a:r>
            <a:endParaRPr b="1"/>
          </a:p>
        </p:txBody>
      </p:sp>
      <p:pic>
        <p:nvPicPr>
          <p:cNvPr descr="Related image" id="177" name="Google Shape;177;p19"/>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2978700" y="368825"/>
            <a:ext cx="469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W</a:t>
            </a:r>
            <a:r>
              <a:rPr b="1" lang="en"/>
              <a:t>hat is an API?</a:t>
            </a:r>
            <a:endParaRPr b="1"/>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a:t>API is the acronym for Application Programming Interface, which is a software intermediary that allows two applications to talk to each other. Each time you use an app like Facebook, send an instant message on WhatsApp, or check the weather on your phone on Google, you're using an API!</a:t>
            </a:r>
            <a:endParaRPr/>
          </a:p>
        </p:txBody>
      </p:sp>
      <p:pic>
        <p:nvPicPr>
          <p:cNvPr descr="Related image" id="62" name="Google Shape;62;p2"/>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2521500" y="368825"/>
            <a:ext cx="5632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Alright, what is this “Stream”?</a:t>
            </a:r>
            <a:endParaRPr b="1"/>
          </a:p>
        </p:txBody>
      </p:sp>
      <p:sp>
        <p:nvSpPr>
          <p:cNvPr id="68" name="Google Shape;6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Stream API is one the two most important recent features added to Java (Lambda Expression and Streams).</a:t>
            </a:r>
            <a:endParaRPr/>
          </a:p>
          <a:p>
            <a:pPr indent="-342900" lvl="0" marL="457200" rtl="0" algn="l">
              <a:lnSpc>
                <a:spcPct val="115000"/>
              </a:lnSpc>
              <a:spcBef>
                <a:spcPts val="0"/>
              </a:spcBef>
              <a:spcAft>
                <a:spcPts val="0"/>
              </a:spcAft>
              <a:buSzPts val="1800"/>
              <a:buChar char="●"/>
            </a:pPr>
            <a:r>
              <a:rPr lang="en"/>
              <a:t>The Steam API provides sophisticated methods that can search, filter, map, reduce (or otherwise “manipulate”) data. (But hey, don’t worry, they are actually very easy-to-use!)</a:t>
            </a:r>
            <a:endParaRPr/>
          </a:p>
          <a:p>
            <a:pPr indent="-342900" lvl="0" marL="457200" rtl="0" algn="l">
              <a:lnSpc>
                <a:spcPct val="115000"/>
              </a:lnSpc>
              <a:spcBef>
                <a:spcPts val="0"/>
              </a:spcBef>
              <a:spcAft>
                <a:spcPts val="0"/>
              </a:spcAft>
              <a:buSzPts val="1800"/>
              <a:buChar char="●"/>
            </a:pPr>
            <a:r>
              <a:rPr lang="en"/>
              <a:t>The Stream API provides a high-level of efficiency when you want to work with a large or a very large data set.</a:t>
            </a:r>
            <a:endParaRPr/>
          </a:p>
        </p:txBody>
      </p:sp>
      <p:pic>
        <p:nvPicPr>
          <p:cNvPr descr="Related image" id="69" name="Google Shape;69;p3"/>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283500" y="292625"/>
            <a:ext cx="3649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Word of Caution!</a:t>
            </a:r>
            <a:endParaRPr b="1"/>
          </a:p>
        </p:txBody>
      </p:sp>
      <p:sp>
        <p:nvSpPr>
          <p:cNvPr id="75" name="Google Shape;7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a:t>The Stream API actually uses some of the most advanced features of Java like Generics, Lambda Expressions, Parallel Execution, and the Collections Framework; so if you ever feel like something is not quite right, or you’re losing it, just take a breather, drink some water, maybe rant about it to your pal, and come back. ;)</a:t>
            </a:r>
            <a:endParaRPr/>
          </a:p>
        </p:txBody>
      </p:sp>
      <p:pic>
        <p:nvPicPr>
          <p:cNvPr descr="Related image" id="76" name="Google Shape;76;p4"/>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2103350" y="292625"/>
            <a:ext cx="7033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So, let us understand what is a “Stream”</a:t>
            </a:r>
            <a:endParaRPr b="1"/>
          </a:p>
        </p:txBody>
      </p:sp>
      <p:sp>
        <p:nvSpPr>
          <p:cNvPr id="82" name="Google Shape;8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Think of a “Stream” like a flow of water in a small river or canal, relaxing right? Now imagine if the river is flowing with data instead of water. </a:t>
            </a:r>
            <a:endParaRPr/>
          </a:p>
          <a:p>
            <a:pPr indent="0" lvl="0" marL="0" rtl="0" algn="l">
              <a:lnSpc>
                <a:spcPct val="115000"/>
              </a:lnSpc>
              <a:spcBef>
                <a:spcPts val="1600"/>
              </a:spcBef>
              <a:spcAft>
                <a:spcPts val="1600"/>
              </a:spcAft>
              <a:buSzPts val="1800"/>
              <a:buNone/>
            </a:pPr>
            <a:r>
              <a:rPr lang="en"/>
              <a:t>There you have it! This is what “Stream” is! It basically represent a simple sequence of some objects.</a:t>
            </a:r>
            <a:endParaRPr/>
          </a:p>
        </p:txBody>
      </p:sp>
      <p:pic>
        <p:nvPicPr>
          <p:cNvPr id="83" name="Google Shape;83;p5"/>
          <p:cNvPicPr preferRelativeResize="0"/>
          <p:nvPr/>
        </p:nvPicPr>
        <p:blipFill rotWithShape="1">
          <a:blip r:embed="rId3">
            <a:alphaModFix/>
          </a:blip>
          <a:srcRect b="0" l="0" r="0" t="0"/>
          <a:stretch/>
        </p:blipFill>
        <p:spPr>
          <a:xfrm>
            <a:off x="311708" y="2657950"/>
            <a:ext cx="8520600" cy="1491502"/>
          </a:xfrm>
          <a:prstGeom prst="rect">
            <a:avLst/>
          </a:prstGeom>
          <a:noFill/>
          <a:ln>
            <a:noFill/>
          </a:ln>
        </p:spPr>
      </p:pic>
      <p:pic>
        <p:nvPicPr>
          <p:cNvPr descr="Related image" id="84" name="Google Shape;84;p5"/>
          <p:cNvPicPr preferRelativeResize="0"/>
          <p:nvPr/>
        </p:nvPicPr>
        <p:blipFill rotWithShape="1">
          <a:blip r:embed="rId4">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207300" y="445025"/>
            <a:ext cx="282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A Data Source</a:t>
            </a:r>
            <a:endParaRPr b="1"/>
          </a:p>
        </p:txBody>
      </p:sp>
      <p:sp>
        <p:nvSpPr>
          <p:cNvPr id="90" name="Google Shape;9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
              <a:t>A Java Stream works on a Data Source.</a:t>
            </a:r>
            <a:endParaRPr/>
          </a:p>
          <a:p>
            <a:pPr indent="0" lvl="0" marL="457200" rtl="0" algn="l">
              <a:lnSpc>
                <a:spcPct val="115000"/>
              </a:lnSpc>
              <a:spcBef>
                <a:spcPts val="1600"/>
              </a:spcBef>
              <a:spcAft>
                <a:spcPts val="0"/>
              </a:spcAft>
              <a:buSzPts val="1800"/>
              <a:buNone/>
            </a:pPr>
            <a:r>
              <a:rPr lang="en"/>
              <a:t>This Data Source can be anything, </a:t>
            </a:r>
            <a:endParaRPr/>
          </a:p>
          <a:p>
            <a:pPr indent="-342900" lvl="0" marL="457200" rtl="0" algn="l">
              <a:lnSpc>
                <a:spcPct val="115000"/>
              </a:lnSpc>
              <a:spcBef>
                <a:spcPts val="1600"/>
              </a:spcBef>
              <a:spcAft>
                <a:spcPts val="0"/>
              </a:spcAft>
              <a:buSzPts val="1800"/>
              <a:buChar char="●"/>
            </a:pPr>
            <a:r>
              <a:rPr lang="en"/>
              <a:t>An array</a:t>
            </a:r>
            <a:endParaRPr/>
          </a:p>
          <a:p>
            <a:pPr indent="-342900" lvl="0" marL="457200" rtl="0" algn="l">
              <a:lnSpc>
                <a:spcPct val="115000"/>
              </a:lnSpc>
              <a:spcBef>
                <a:spcPts val="0"/>
              </a:spcBef>
              <a:spcAft>
                <a:spcPts val="0"/>
              </a:spcAft>
              <a:buSzPts val="1800"/>
              <a:buChar char="●"/>
            </a:pPr>
            <a:r>
              <a:rPr lang="en"/>
              <a:t>A List of something, a Set of something or any similar Collection</a:t>
            </a:r>
            <a:endParaRPr/>
          </a:p>
          <a:p>
            <a:pPr indent="-342900" lvl="0" marL="457200" rtl="0" algn="l">
              <a:lnSpc>
                <a:spcPct val="115000"/>
              </a:lnSpc>
              <a:spcBef>
                <a:spcPts val="0"/>
              </a:spcBef>
              <a:spcAft>
                <a:spcPts val="0"/>
              </a:spcAft>
              <a:buSzPts val="1800"/>
              <a:buChar char="●"/>
            </a:pPr>
            <a:r>
              <a:rPr lang="en"/>
              <a:t>It can actually be some lines written in a file too! (cool right?)</a:t>
            </a:r>
            <a:endParaRPr/>
          </a:p>
        </p:txBody>
      </p:sp>
      <p:pic>
        <p:nvPicPr>
          <p:cNvPr descr="Related image" id="91" name="Google Shape;91;p6"/>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7"/>
          <p:cNvPicPr preferRelativeResize="0"/>
          <p:nvPr/>
        </p:nvPicPr>
        <p:blipFill rotWithShape="1">
          <a:blip r:embed="rId3">
            <a:alphaModFix/>
          </a:blip>
          <a:srcRect b="0" l="0" r="0" t="0"/>
          <a:stretch/>
        </p:blipFill>
        <p:spPr>
          <a:xfrm>
            <a:off x="633050" y="247125"/>
            <a:ext cx="7877900" cy="464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2673900" y="445025"/>
            <a:ext cx="4745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How to create a stream</a:t>
            </a:r>
            <a:endParaRPr b="1"/>
          </a:p>
        </p:txBody>
      </p:sp>
      <p:sp>
        <p:nvSpPr>
          <p:cNvPr id="102" name="Google Shape;10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can create a stream in 3 ways</a:t>
            </a:r>
            <a:endParaRPr/>
          </a:p>
          <a:p>
            <a:pPr indent="-342900" lvl="0" marL="457200" rtl="0" algn="l">
              <a:lnSpc>
                <a:spcPct val="115000"/>
              </a:lnSpc>
              <a:spcBef>
                <a:spcPts val="1600"/>
              </a:spcBef>
              <a:spcAft>
                <a:spcPts val="0"/>
              </a:spcAft>
              <a:buSzPts val="1800"/>
              <a:buChar char="●"/>
            </a:pPr>
            <a:r>
              <a:rPr lang="en"/>
              <a:t>Using an object of any class from the Collections Framework</a:t>
            </a:r>
            <a:endParaRPr/>
          </a:p>
          <a:p>
            <a:pPr indent="-342900" lvl="0" marL="457200" rtl="0" algn="l">
              <a:lnSpc>
                <a:spcPct val="115000"/>
              </a:lnSpc>
              <a:spcBef>
                <a:spcPts val="0"/>
              </a:spcBef>
              <a:spcAft>
                <a:spcPts val="0"/>
              </a:spcAft>
              <a:buSzPts val="1800"/>
              <a:buChar char="●"/>
            </a:pPr>
            <a:r>
              <a:rPr lang="en"/>
              <a:t>Using any array of the reference data type (primitives can be used with their Wrapper Classes)</a:t>
            </a:r>
            <a:endParaRPr/>
          </a:p>
          <a:p>
            <a:pPr indent="-342900" lvl="0" marL="457200" rtl="0" algn="l">
              <a:lnSpc>
                <a:spcPct val="115000"/>
              </a:lnSpc>
              <a:spcBef>
                <a:spcPts val="0"/>
              </a:spcBef>
              <a:spcAft>
                <a:spcPts val="0"/>
              </a:spcAft>
              <a:buSzPts val="1800"/>
              <a:buChar char="●"/>
            </a:pPr>
            <a:r>
              <a:rPr lang="en"/>
              <a:t>Using the Interfaces defined in the `java.util.stream` package.</a:t>
            </a:r>
            <a:endParaRPr/>
          </a:p>
        </p:txBody>
      </p:sp>
      <p:pic>
        <p:nvPicPr>
          <p:cNvPr descr="Related image" id="103" name="Google Shape;103;p8"/>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2064300" y="249700"/>
            <a:ext cx="624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Using an object as the data source</a:t>
            </a:r>
            <a:endParaRPr b="1"/>
          </a:p>
        </p:txBody>
      </p:sp>
      <p:sp>
        <p:nvSpPr>
          <p:cNvPr id="109" name="Google Shape;109;p9"/>
          <p:cNvSpPr txBox="1"/>
          <p:nvPr>
            <p:ph idx="1" type="body"/>
          </p:nvPr>
        </p:nvSpPr>
        <p:spPr>
          <a:xfrm>
            <a:off x="311700" y="1244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1500">
                <a:solidFill>
                  <a:srgbClr val="8C8C8C"/>
                </a:solidFill>
                <a:highlight>
                  <a:srgbClr val="FFFFFF"/>
                </a:highlight>
                <a:latin typeface="Courier New"/>
                <a:ea typeface="Courier New"/>
                <a:cs typeface="Courier New"/>
                <a:sym typeface="Courier New"/>
              </a:rPr>
              <a:t>// Data Source</a:t>
            </a:r>
            <a:endParaRPr i="1" sz="15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500">
                <a:solidFill>
                  <a:schemeClr val="dk1"/>
                </a:solidFill>
                <a:highlight>
                  <a:srgbClr val="FFFFFF"/>
                </a:highlight>
                <a:latin typeface="Courier New"/>
                <a:ea typeface="Courier New"/>
                <a:cs typeface="Courier New"/>
                <a:sym typeface="Courier New"/>
              </a:rPr>
              <a:t>ArrayList</a:t>
            </a:r>
            <a:r>
              <a:rPr lang="en" sz="1500">
                <a:solidFill>
                  <a:srgbClr val="080808"/>
                </a:solidFill>
                <a:highlight>
                  <a:srgbClr val="FFFFFF"/>
                </a:highlight>
                <a:latin typeface="Courier New"/>
                <a:ea typeface="Courier New"/>
                <a:cs typeface="Courier New"/>
                <a:sym typeface="Courier New"/>
              </a:rPr>
              <a:t>&lt;</a:t>
            </a:r>
            <a:r>
              <a:rPr lang="en" sz="1500">
                <a:solidFill>
                  <a:schemeClr val="dk1"/>
                </a:solidFill>
                <a:highlight>
                  <a:srgbClr val="FFFFFF"/>
                </a:highlight>
                <a:latin typeface="Courier New"/>
                <a:ea typeface="Courier New"/>
                <a:cs typeface="Courier New"/>
                <a:sym typeface="Courier New"/>
              </a:rPr>
              <a:t>String</a:t>
            </a:r>
            <a:r>
              <a:rPr lang="en" sz="1500">
                <a:solidFill>
                  <a:srgbClr val="080808"/>
                </a:solidFill>
                <a:highlight>
                  <a:srgbClr val="FFFFFF"/>
                </a:highlight>
                <a:latin typeface="Courier New"/>
                <a:ea typeface="Courier New"/>
                <a:cs typeface="Courier New"/>
                <a:sym typeface="Courier New"/>
              </a:rPr>
              <a:t>&gt; </a:t>
            </a:r>
            <a:r>
              <a:rPr lang="en" sz="1500">
                <a:solidFill>
                  <a:schemeClr val="dk1"/>
                </a:solidFill>
                <a:highlight>
                  <a:srgbClr val="FFFFFF"/>
                </a:highlight>
                <a:latin typeface="Courier New"/>
                <a:ea typeface="Courier New"/>
                <a:cs typeface="Courier New"/>
                <a:sym typeface="Courier New"/>
              </a:rPr>
              <a:t>names </a:t>
            </a:r>
            <a:r>
              <a:rPr lang="en" sz="1500">
                <a:solidFill>
                  <a:srgbClr val="080808"/>
                </a:solidFill>
                <a:highlight>
                  <a:srgbClr val="FFFFFF"/>
                </a:highlight>
                <a:latin typeface="Courier New"/>
                <a:ea typeface="Courier New"/>
                <a:cs typeface="Courier New"/>
                <a:sym typeface="Courier New"/>
              </a:rPr>
              <a:t>= </a:t>
            </a:r>
            <a:r>
              <a:rPr lang="en" sz="1500">
                <a:solidFill>
                  <a:srgbClr val="0033B3"/>
                </a:solidFill>
                <a:highlight>
                  <a:srgbClr val="FFFFFF"/>
                </a:highlight>
                <a:latin typeface="Courier New"/>
                <a:ea typeface="Courier New"/>
                <a:cs typeface="Courier New"/>
                <a:sym typeface="Courier New"/>
              </a:rPr>
              <a:t>new </a:t>
            </a:r>
            <a:r>
              <a:rPr lang="en" sz="1500">
                <a:solidFill>
                  <a:srgbClr val="080808"/>
                </a:solidFill>
                <a:highlight>
                  <a:srgbClr val="FFFFFF"/>
                </a:highlight>
                <a:latin typeface="Courier New"/>
                <a:ea typeface="Courier New"/>
                <a:cs typeface="Courier New"/>
                <a:sym typeface="Courier New"/>
              </a:rPr>
              <a:t>ArrayList&lt;&gt;();</a:t>
            </a:r>
            <a:endParaRPr sz="15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500">
                <a:solidFill>
                  <a:schemeClr val="dk1"/>
                </a:solidFill>
                <a:highlight>
                  <a:srgbClr val="FFFFFF"/>
                </a:highlight>
                <a:latin typeface="Courier New"/>
                <a:ea typeface="Courier New"/>
                <a:cs typeface="Courier New"/>
                <a:sym typeface="Courier New"/>
              </a:rPr>
              <a:t>names</a:t>
            </a:r>
            <a:r>
              <a:rPr lang="en" sz="1500">
                <a:solidFill>
                  <a:srgbClr val="080808"/>
                </a:solidFill>
                <a:highlight>
                  <a:srgbClr val="FFFFFF"/>
                </a:highlight>
                <a:latin typeface="Courier New"/>
                <a:ea typeface="Courier New"/>
                <a:cs typeface="Courier New"/>
                <a:sym typeface="Courier New"/>
              </a:rPr>
              <a:t>.add(</a:t>
            </a:r>
            <a:r>
              <a:rPr lang="en" sz="1500">
                <a:solidFill>
                  <a:srgbClr val="067D17"/>
                </a:solidFill>
                <a:highlight>
                  <a:srgbClr val="FFFFFF"/>
                </a:highlight>
                <a:latin typeface="Courier New"/>
                <a:ea typeface="Courier New"/>
                <a:cs typeface="Courier New"/>
                <a:sym typeface="Courier New"/>
              </a:rPr>
              <a:t>"Sam"</a:t>
            </a:r>
            <a:r>
              <a:rPr lang="en"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500">
                <a:solidFill>
                  <a:schemeClr val="dk1"/>
                </a:solidFill>
                <a:highlight>
                  <a:srgbClr val="FFFFFF"/>
                </a:highlight>
                <a:latin typeface="Courier New"/>
                <a:ea typeface="Courier New"/>
                <a:cs typeface="Courier New"/>
                <a:sym typeface="Courier New"/>
              </a:rPr>
              <a:t>names</a:t>
            </a:r>
            <a:r>
              <a:rPr lang="en" sz="1500">
                <a:solidFill>
                  <a:srgbClr val="080808"/>
                </a:solidFill>
                <a:highlight>
                  <a:srgbClr val="FFFFFF"/>
                </a:highlight>
                <a:latin typeface="Courier New"/>
                <a:ea typeface="Courier New"/>
                <a:cs typeface="Courier New"/>
                <a:sym typeface="Courier New"/>
              </a:rPr>
              <a:t>.add(</a:t>
            </a:r>
            <a:r>
              <a:rPr lang="en" sz="1500">
                <a:solidFill>
                  <a:srgbClr val="067D17"/>
                </a:solidFill>
                <a:highlight>
                  <a:srgbClr val="FFFFFF"/>
                </a:highlight>
                <a:latin typeface="Courier New"/>
                <a:ea typeface="Courier New"/>
                <a:cs typeface="Courier New"/>
                <a:sym typeface="Courier New"/>
              </a:rPr>
              <a:t>"Dean"</a:t>
            </a:r>
            <a:r>
              <a:rPr lang="en"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500">
                <a:solidFill>
                  <a:schemeClr val="dk1"/>
                </a:solidFill>
                <a:highlight>
                  <a:srgbClr val="FFFFFF"/>
                </a:highlight>
                <a:latin typeface="Courier New"/>
                <a:ea typeface="Courier New"/>
                <a:cs typeface="Courier New"/>
                <a:sym typeface="Courier New"/>
              </a:rPr>
              <a:t>names</a:t>
            </a:r>
            <a:r>
              <a:rPr lang="en" sz="1500">
                <a:solidFill>
                  <a:srgbClr val="080808"/>
                </a:solidFill>
                <a:highlight>
                  <a:srgbClr val="FFFFFF"/>
                </a:highlight>
                <a:latin typeface="Courier New"/>
                <a:ea typeface="Courier New"/>
                <a:cs typeface="Courier New"/>
                <a:sym typeface="Courier New"/>
              </a:rPr>
              <a:t>.add(</a:t>
            </a:r>
            <a:r>
              <a:rPr lang="en" sz="1500">
                <a:solidFill>
                  <a:srgbClr val="067D17"/>
                </a:solidFill>
                <a:highlight>
                  <a:srgbClr val="FFFFFF"/>
                </a:highlight>
                <a:latin typeface="Courier New"/>
                <a:ea typeface="Courier New"/>
                <a:cs typeface="Courier New"/>
                <a:sym typeface="Courier New"/>
              </a:rPr>
              <a:t>"Robert"</a:t>
            </a:r>
            <a:r>
              <a:rPr lang="en"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500">
                <a:solidFill>
                  <a:schemeClr val="dk1"/>
                </a:solidFill>
                <a:highlight>
                  <a:srgbClr val="FFFFFF"/>
                </a:highlight>
                <a:latin typeface="Courier New"/>
                <a:ea typeface="Courier New"/>
                <a:cs typeface="Courier New"/>
                <a:sym typeface="Courier New"/>
              </a:rPr>
              <a:t>names</a:t>
            </a:r>
            <a:r>
              <a:rPr lang="en" sz="1500">
                <a:solidFill>
                  <a:srgbClr val="080808"/>
                </a:solidFill>
                <a:highlight>
                  <a:srgbClr val="FFFFFF"/>
                </a:highlight>
                <a:latin typeface="Courier New"/>
                <a:ea typeface="Courier New"/>
                <a:cs typeface="Courier New"/>
                <a:sym typeface="Courier New"/>
              </a:rPr>
              <a:t>.add(</a:t>
            </a:r>
            <a:r>
              <a:rPr lang="en" sz="1500">
                <a:solidFill>
                  <a:srgbClr val="067D17"/>
                </a:solidFill>
                <a:highlight>
                  <a:srgbClr val="FFFFFF"/>
                </a:highlight>
                <a:latin typeface="Courier New"/>
                <a:ea typeface="Courier New"/>
                <a:cs typeface="Courier New"/>
                <a:sym typeface="Courier New"/>
              </a:rPr>
              <a:t>"Castiel"</a:t>
            </a:r>
            <a:r>
              <a:rPr lang="en"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i="1" lang="en" sz="1500">
                <a:solidFill>
                  <a:srgbClr val="8C8C8C"/>
                </a:solidFill>
                <a:highlight>
                  <a:srgbClr val="FFFFFF"/>
                </a:highlight>
                <a:latin typeface="Courier New"/>
                <a:ea typeface="Courier New"/>
                <a:cs typeface="Courier New"/>
                <a:sym typeface="Courier New"/>
              </a:rPr>
              <a:t>// Stream using the ArrayList object as the data source</a:t>
            </a:r>
            <a:endParaRPr i="1" sz="15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500">
                <a:solidFill>
                  <a:schemeClr val="dk1"/>
                </a:solidFill>
                <a:highlight>
                  <a:srgbClr val="FFFFFF"/>
                </a:highlight>
                <a:latin typeface="Courier New"/>
                <a:ea typeface="Courier New"/>
                <a:cs typeface="Courier New"/>
                <a:sym typeface="Courier New"/>
              </a:rPr>
              <a:t>Stream</a:t>
            </a:r>
            <a:r>
              <a:rPr lang="en" sz="1500">
                <a:solidFill>
                  <a:srgbClr val="080808"/>
                </a:solidFill>
                <a:highlight>
                  <a:srgbClr val="FFFFFF"/>
                </a:highlight>
                <a:latin typeface="Courier New"/>
                <a:ea typeface="Courier New"/>
                <a:cs typeface="Courier New"/>
                <a:sym typeface="Courier New"/>
              </a:rPr>
              <a:t>&lt;</a:t>
            </a:r>
            <a:r>
              <a:rPr lang="en" sz="1500">
                <a:solidFill>
                  <a:schemeClr val="dk1"/>
                </a:solidFill>
                <a:highlight>
                  <a:srgbClr val="FFFFFF"/>
                </a:highlight>
                <a:latin typeface="Courier New"/>
                <a:ea typeface="Courier New"/>
                <a:cs typeface="Courier New"/>
                <a:sym typeface="Courier New"/>
              </a:rPr>
              <a:t>String</a:t>
            </a:r>
            <a:r>
              <a:rPr lang="en" sz="1500">
                <a:solidFill>
                  <a:srgbClr val="080808"/>
                </a:solidFill>
                <a:highlight>
                  <a:srgbClr val="FFFFFF"/>
                </a:highlight>
                <a:latin typeface="Courier New"/>
                <a:ea typeface="Courier New"/>
                <a:cs typeface="Courier New"/>
                <a:sym typeface="Courier New"/>
              </a:rPr>
              <a:t>&gt; </a:t>
            </a:r>
            <a:r>
              <a:rPr lang="en" sz="1500">
                <a:solidFill>
                  <a:schemeClr val="dk1"/>
                </a:solidFill>
                <a:highlight>
                  <a:srgbClr val="FFFFFF"/>
                </a:highlight>
                <a:latin typeface="Courier New"/>
                <a:ea typeface="Courier New"/>
                <a:cs typeface="Courier New"/>
                <a:sym typeface="Courier New"/>
              </a:rPr>
              <a:t>streamOfNames </a:t>
            </a:r>
            <a:r>
              <a:rPr lang="en" sz="1500">
                <a:solidFill>
                  <a:srgbClr val="080808"/>
                </a:solidFill>
                <a:highlight>
                  <a:srgbClr val="FFFFFF"/>
                </a:highlight>
                <a:latin typeface="Courier New"/>
                <a:ea typeface="Courier New"/>
                <a:cs typeface="Courier New"/>
                <a:sym typeface="Courier New"/>
              </a:rPr>
              <a:t>= </a:t>
            </a:r>
            <a:r>
              <a:rPr lang="en" sz="1500">
                <a:solidFill>
                  <a:schemeClr val="dk1"/>
                </a:solidFill>
                <a:highlight>
                  <a:srgbClr val="FFFFFF"/>
                </a:highlight>
                <a:latin typeface="Courier New"/>
                <a:ea typeface="Courier New"/>
                <a:cs typeface="Courier New"/>
                <a:sym typeface="Courier New"/>
              </a:rPr>
              <a:t>names</a:t>
            </a:r>
            <a:r>
              <a:rPr lang="en" sz="1500">
                <a:solidFill>
                  <a:srgbClr val="080808"/>
                </a:solidFill>
                <a:highlight>
                  <a:srgbClr val="FFFFFF"/>
                </a:highlight>
                <a:latin typeface="Courier New"/>
                <a:ea typeface="Courier New"/>
                <a:cs typeface="Courier New"/>
                <a:sym typeface="Courier New"/>
              </a:rPr>
              <a:t>.stream();</a:t>
            </a:r>
            <a:endParaRPr sz="15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sz="1500"/>
          </a:p>
        </p:txBody>
      </p:sp>
      <p:pic>
        <p:nvPicPr>
          <p:cNvPr descr="Related image" id="110" name="Google Shape;110;p9"/>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