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5" r:id="rId5"/>
    <p:sldId id="257" r:id="rId6"/>
    <p:sldId id="258" r:id="rId7"/>
    <p:sldId id="260" r:id="rId8"/>
    <p:sldId id="261" r:id="rId9"/>
    <p:sldId id="259"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3" r:id="rId25"/>
    <p:sldId id="277" r:id="rId26"/>
    <p:sldId id="278" r:id="rId27"/>
    <p:sldId id="282" r:id="rId28"/>
    <p:sldId id="284" r:id="rId29"/>
    <p:sldId id="285" r:id="rId30"/>
    <p:sldId id="286" r:id="rId31"/>
    <p:sldId id="287" r:id="rId32"/>
    <p:sldId id="289" r:id="rId33"/>
    <p:sldId id="288" r:id="rId34"/>
    <p:sldId id="291" r:id="rId35"/>
    <p:sldId id="29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24F2A4-BF00-4AA1-BF74-678112E1335A}" type="datetimeFigureOut">
              <a:rPr lang="en-US" smtClean="0"/>
              <a:pPr/>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4F2A4-BF00-4AA1-BF74-678112E1335A}" type="datetimeFigureOut">
              <a:rPr lang="en-US" smtClean="0"/>
              <a:pPr/>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4F2A4-BF00-4AA1-BF74-678112E1335A}" type="datetimeFigureOut">
              <a:rPr lang="en-US" smtClean="0"/>
              <a:pPr/>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4F2A4-BF00-4AA1-BF74-678112E1335A}" type="datetimeFigureOut">
              <a:rPr lang="en-US" smtClean="0"/>
              <a:pPr/>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4F2A4-BF00-4AA1-BF74-678112E1335A}" type="datetimeFigureOut">
              <a:rPr lang="en-US" smtClean="0"/>
              <a:pPr/>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24F2A4-BF00-4AA1-BF74-678112E1335A}" type="datetimeFigureOut">
              <a:rPr lang="en-US" smtClean="0"/>
              <a:pPr/>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24F2A4-BF00-4AA1-BF74-678112E1335A}" type="datetimeFigureOut">
              <a:rPr lang="en-US" smtClean="0"/>
              <a:pPr/>
              <a:t>08-Dec-20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24F2A4-BF00-4AA1-BF74-678112E1335A}" type="datetimeFigureOut">
              <a:rPr lang="en-US" smtClean="0"/>
              <a:pPr/>
              <a:t>08-Dec-20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4F2A4-BF00-4AA1-BF74-678112E1335A}" type="datetimeFigureOut">
              <a:rPr lang="en-US" smtClean="0"/>
              <a:pPr/>
              <a:t>08-Dec-20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4F2A4-BF00-4AA1-BF74-678112E1335A}" type="datetimeFigureOut">
              <a:rPr lang="en-US" smtClean="0"/>
              <a:pPr/>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4F2A4-BF00-4AA1-BF74-678112E1335A}" type="datetimeFigureOut">
              <a:rPr lang="en-US" smtClean="0"/>
              <a:pPr/>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3B48B-E0F8-4847-A011-09E756BB0E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A24F2A4-BF00-4AA1-BF74-678112E1335A}" type="datetimeFigureOut">
              <a:rPr lang="en-US" smtClean="0"/>
              <a:pPr/>
              <a:t>08-Dec-20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CC3B48B-E0F8-4847-A011-09E756BB0E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po1.maven.org/maven2/mysql/mysql-connector-java/8.0.21/mysql-connector-java-8.0.21.ja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JDBC</a:t>
            </a:r>
            <a:endParaRPr lang="en-US" dirty="0"/>
          </a:p>
        </p:txBody>
      </p:sp>
      <p:sp>
        <p:nvSpPr>
          <p:cNvPr id="3" name="Subtitle 2"/>
          <p:cNvSpPr>
            <a:spLocks noGrp="1"/>
          </p:cNvSpPr>
          <p:nvPr>
            <p:ph type="subTitle" idx="1"/>
          </p:nvPr>
        </p:nvSpPr>
        <p:spPr/>
        <p:txBody>
          <a:bodyPr/>
          <a:lstStyle/>
          <a:p>
            <a:r>
              <a:rPr lang="en-US" dirty="0" smtClean="0"/>
              <a:t>Java Database Connectivity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JDBC API is a set of Java interfaces and classes used </a:t>
            </a:r>
            <a:r>
              <a:rPr lang="en-US" dirty="0" smtClean="0"/>
              <a:t>to write </a:t>
            </a:r>
            <a:r>
              <a:rPr lang="en-US" dirty="0"/>
              <a:t>Java programs for accessing and manipulating relational databases</a:t>
            </a:r>
            <a:r>
              <a:rPr lang="en-US" dirty="0" smtClean="0"/>
              <a:t>.</a:t>
            </a:r>
          </a:p>
          <a:p>
            <a:r>
              <a:rPr lang="en-US" dirty="0"/>
              <a:t>The JDBC API consists of classes and interfaces for establishing connections with </a:t>
            </a:r>
            <a:r>
              <a:rPr lang="en-US" dirty="0" smtClean="0"/>
              <a:t>databases, sending </a:t>
            </a:r>
            <a:r>
              <a:rPr lang="en-US" dirty="0"/>
              <a:t>SQL statements to databases, processing the results of SQL statements, </a:t>
            </a:r>
            <a:r>
              <a:rPr lang="en-US" dirty="0" smtClean="0"/>
              <a:t>and obtaining </a:t>
            </a:r>
            <a:r>
              <a:rPr lang="en-US" dirty="0"/>
              <a:t>database metadata.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a:t>
            </a:r>
            <a:endParaRPr lang="en-US" dirty="0"/>
          </a:p>
        </p:txBody>
      </p:sp>
      <p:sp>
        <p:nvSpPr>
          <p:cNvPr id="3" name="Content Placeholder 2"/>
          <p:cNvSpPr>
            <a:spLocks noGrp="1"/>
          </p:cNvSpPr>
          <p:nvPr>
            <p:ph idx="1"/>
          </p:nvPr>
        </p:nvSpPr>
        <p:spPr/>
        <p:txBody>
          <a:bodyPr>
            <a:normAutofit lnSpcReduction="10000"/>
          </a:bodyPr>
          <a:lstStyle/>
          <a:p>
            <a:r>
              <a:rPr lang="en-US" dirty="0"/>
              <a:t>Four key interfaces are needed </a:t>
            </a:r>
            <a:r>
              <a:rPr lang="en-US" dirty="0" smtClean="0"/>
              <a:t>to </a:t>
            </a:r>
            <a:r>
              <a:rPr lang="en-US" dirty="0"/>
              <a:t>develop any database </a:t>
            </a:r>
            <a:r>
              <a:rPr lang="en-US" dirty="0" smtClean="0"/>
              <a:t>application using Java:</a:t>
            </a:r>
          </a:p>
          <a:p>
            <a:r>
              <a:rPr lang="en-US" b="1" dirty="0" smtClean="0"/>
              <a:t>Driver,</a:t>
            </a:r>
          </a:p>
          <a:p>
            <a:r>
              <a:rPr lang="en-US" b="1" dirty="0" smtClean="0"/>
              <a:t>Connection,</a:t>
            </a:r>
          </a:p>
          <a:p>
            <a:r>
              <a:rPr lang="en-US" b="1" dirty="0" smtClean="0"/>
              <a:t>Statement</a:t>
            </a:r>
            <a:r>
              <a:rPr lang="en-US" b="1" dirty="0"/>
              <a:t>, </a:t>
            </a:r>
            <a:endParaRPr lang="en-US" b="1" dirty="0" smtClean="0"/>
          </a:p>
          <a:p>
            <a:r>
              <a:rPr lang="en-US" b="1" dirty="0" err="1" smtClean="0"/>
              <a:t>ResultSet</a:t>
            </a:r>
            <a:r>
              <a:rPr lang="en-US" b="1" dirty="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a:t>
            </a:r>
            <a:endParaRPr lang="en-US" dirty="0"/>
          </a:p>
        </p:txBody>
      </p:sp>
      <p:sp>
        <p:nvSpPr>
          <p:cNvPr id="3" name="Content Placeholder 2"/>
          <p:cNvSpPr>
            <a:spLocks noGrp="1"/>
          </p:cNvSpPr>
          <p:nvPr>
            <p:ph idx="1"/>
          </p:nvPr>
        </p:nvSpPr>
        <p:spPr/>
        <p:txBody>
          <a:bodyPr>
            <a:normAutofit/>
          </a:bodyPr>
          <a:lstStyle/>
          <a:p>
            <a:r>
              <a:rPr lang="en-US" sz="2800" dirty="0"/>
              <a:t>These </a:t>
            </a:r>
            <a:r>
              <a:rPr lang="en-US" sz="2800" dirty="0" smtClean="0"/>
              <a:t>interfaces define </a:t>
            </a:r>
            <a:r>
              <a:rPr lang="en-US" sz="2800" dirty="0"/>
              <a:t>a framework for generic SQL database </a:t>
            </a:r>
            <a:r>
              <a:rPr lang="en-US" sz="2800" dirty="0" smtClean="0"/>
              <a:t>access.</a:t>
            </a:r>
          </a:p>
          <a:p>
            <a:r>
              <a:rPr lang="en-US" sz="2800" dirty="0" smtClean="0"/>
              <a:t>The </a:t>
            </a:r>
            <a:r>
              <a:rPr lang="en-US" sz="2800" dirty="0"/>
              <a:t>JDBC API defines these </a:t>
            </a:r>
            <a:r>
              <a:rPr lang="en-US" sz="2800" dirty="0" smtClean="0"/>
              <a:t>interfaces ,and </a:t>
            </a:r>
            <a:r>
              <a:rPr lang="en-US" sz="2800" dirty="0"/>
              <a:t>the JDBC driver vendors provide </a:t>
            </a:r>
            <a:r>
              <a:rPr lang="en-US" sz="2800" dirty="0" smtClean="0"/>
              <a:t>the implementation </a:t>
            </a:r>
            <a:r>
              <a:rPr lang="en-US" sz="2800" dirty="0"/>
              <a:t>for the </a:t>
            </a:r>
            <a:r>
              <a:rPr lang="en-US" sz="2800" dirty="0" smtClean="0"/>
              <a:t>interfaces. Programmers use these </a:t>
            </a:r>
            <a:r>
              <a:rPr lang="en-US" sz="2800" dirty="0"/>
              <a:t>interfaces.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Interface</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228600" y="1123950"/>
            <a:ext cx="3405426" cy="3124200"/>
          </a:xfrm>
          <a:prstGeom prst="rect">
            <a:avLst/>
          </a:prstGeom>
          <a:noFill/>
          <a:ln w="9525">
            <a:noFill/>
            <a:miter lim="800000"/>
            <a:headEnd/>
            <a:tailEnd/>
          </a:ln>
        </p:spPr>
      </p:pic>
      <p:sp>
        <p:nvSpPr>
          <p:cNvPr id="5" name="TextBox 4"/>
          <p:cNvSpPr txBox="1"/>
          <p:nvPr/>
        </p:nvSpPr>
        <p:spPr>
          <a:xfrm>
            <a:off x="4114800" y="1276350"/>
            <a:ext cx="4343400" cy="2862322"/>
          </a:xfrm>
          <a:prstGeom prst="rect">
            <a:avLst/>
          </a:prstGeom>
          <a:noFill/>
        </p:spPr>
        <p:txBody>
          <a:bodyPr wrap="square" rtlCol="0">
            <a:spAutoFit/>
          </a:bodyPr>
          <a:lstStyle/>
          <a:p>
            <a:r>
              <a:rPr lang="en-US" dirty="0"/>
              <a:t>A JDBC </a:t>
            </a:r>
            <a:r>
              <a:rPr lang="en-US" dirty="0" smtClean="0"/>
              <a:t>application:</a:t>
            </a:r>
          </a:p>
          <a:p>
            <a:pPr lvl="1">
              <a:buFont typeface="Arial" pitchFamily="34" charset="0"/>
              <a:buChar char="•"/>
            </a:pPr>
            <a:r>
              <a:rPr lang="en-US" dirty="0" smtClean="0"/>
              <a:t> loads an appropriate </a:t>
            </a:r>
            <a:r>
              <a:rPr lang="en-US" dirty="0"/>
              <a:t>driver using the </a:t>
            </a:r>
            <a:r>
              <a:rPr lang="en-US" dirty="0" smtClean="0"/>
              <a:t> </a:t>
            </a:r>
            <a:r>
              <a:rPr lang="en-US" b="1" dirty="0" smtClean="0"/>
              <a:t>Driver</a:t>
            </a:r>
            <a:r>
              <a:rPr lang="en-US" dirty="0" smtClean="0"/>
              <a:t> interface</a:t>
            </a:r>
            <a:r>
              <a:rPr lang="en-US" dirty="0"/>
              <a:t>.</a:t>
            </a:r>
            <a:endParaRPr lang="en-US" dirty="0" smtClean="0"/>
          </a:p>
          <a:p>
            <a:pPr lvl="1">
              <a:buFont typeface="Arial" pitchFamily="34" charset="0"/>
              <a:buChar char="•"/>
            </a:pPr>
            <a:r>
              <a:rPr lang="en-US" dirty="0" smtClean="0"/>
              <a:t> connects </a:t>
            </a:r>
            <a:r>
              <a:rPr lang="en-US" dirty="0"/>
              <a:t>to the database using the </a:t>
            </a:r>
            <a:r>
              <a:rPr lang="en-US" b="1" dirty="0" smtClean="0"/>
              <a:t>Connection</a:t>
            </a:r>
            <a:r>
              <a:rPr lang="en-US" dirty="0" smtClean="0"/>
              <a:t> interface.</a:t>
            </a:r>
          </a:p>
          <a:p>
            <a:pPr lvl="1">
              <a:buFont typeface="Arial" pitchFamily="34" charset="0"/>
              <a:buChar char="•"/>
            </a:pPr>
            <a:r>
              <a:rPr lang="en-US" dirty="0" smtClean="0"/>
              <a:t> </a:t>
            </a:r>
            <a:r>
              <a:rPr lang="en-US" dirty="0"/>
              <a:t>creates and executes SQL statements using the </a:t>
            </a:r>
            <a:r>
              <a:rPr lang="en-US" b="1" dirty="0"/>
              <a:t>Statement</a:t>
            </a:r>
            <a:r>
              <a:rPr lang="en-US" dirty="0"/>
              <a:t> </a:t>
            </a:r>
            <a:r>
              <a:rPr lang="en-US" dirty="0" smtClean="0"/>
              <a:t>interface.</a:t>
            </a:r>
          </a:p>
          <a:p>
            <a:pPr lvl="1">
              <a:buFont typeface="Arial" pitchFamily="34" charset="0"/>
              <a:buChar char="•"/>
            </a:pPr>
            <a:r>
              <a:rPr lang="en-US" dirty="0" smtClean="0"/>
              <a:t> processes the </a:t>
            </a:r>
            <a:r>
              <a:rPr lang="en-US" dirty="0"/>
              <a:t>result using the </a:t>
            </a:r>
            <a:r>
              <a:rPr lang="en-US" b="1" dirty="0" err="1"/>
              <a:t>ResultSet</a:t>
            </a:r>
            <a:r>
              <a:rPr lang="en-US" dirty="0"/>
              <a:t> interface if the statements return results.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to access a database</a:t>
            </a:r>
          </a:p>
        </p:txBody>
      </p:sp>
      <p:sp>
        <p:nvSpPr>
          <p:cNvPr id="3" name="Content Placeholder 2"/>
          <p:cNvSpPr>
            <a:spLocks noGrp="1"/>
          </p:cNvSpPr>
          <p:nvPr>
            <p:ph idx="1"/>
          </p:nvPr>
        </p:nvSpPr>
        <p:spPr/>
        <p:txBody>
          <a:bodyPr/>
          <a:lstStyle/>
          <a:p>
            <a:pPr marL="514350" indent="-514350">
              <a:buFont typeface="+mj-lt"/>
              <a:buAutoNum type="arabicPeriod"/>
            </a:pPr>
            <a:r>
              <a:rPr lang="en-US" dirty="0"/>
              <a:t>Loading drivers</a:t>
            </a:r>
            <a:r>
              <a:rPr lang="en-US" dirty="0" smtClean="0"/>
              <a:t>.</a:t>
            </a:r>
          </a:p>
          <a:p>
            <a:pPr marL="514350" indent="-514350">
              <a:buFont typeface="+mj-lt"/>
              <a:buAutoNum type="arabicPeriod"/>
            </a:pPr>
            <a:r>
              <a:rPr lang="en-US" dirty="0"/>
              <a:t>Establishing connections</a:t>
            </a:r>
            <a:r>
              <a:rPr lang="en-US" dirty="0" smtClean="0"/>
              <a:t>.</a:t>
            </a:r>
          </a:p>
          <a:p>
            <a:pPr marL="514350" indent="-514350">
              <a:buFont typeface="+mj-lt"/>
              <a:buAutoNum type="arabicPeriod"/>
            </a:pPr>
            <a:r>
              <a:rPr lang="en-US" dirty="0"/>
              <a:t>Creating statements</a:t>
            </a:r>
            <a:r>
              <a:rPr lang="en-US" dirty="0" smtClean="0"/>
              <a:t>.</a:t>
            </a:r>
          </a:p>
          <a:p>
            <a:pPr marL="514350" indent="-514350">
              <a:buFont typeface="+mj-lt"/>
              <a:buAutoNum type="arabicPeriod"/>
            </a:pPr>
            <a:r>
              <a:rPr lang="en-US" dirty="0"/>
              <a:t>Executing statements</a:t>
            </a:r>
            <a:r>
              <a:rPr lang="en-US" dirty="0" smtClean="0"/>
              <a:t>.</a:t>
            </a:r>
          </a:p>
          <a:p>
            <a:pPr marL="514350" indent="-514350">
              <a:buFont typeface="+mj-lt"/>
              <a:buAutoNum type="arabicPeriod"/>
            </a:pPr>
            <a:r>
              <a:rPr lang="en-US" dirty="0"/>
              <a:t>Processing </a:t>
            </a:r>
            <a:r>
              <a:rPr lang="en-US" dirty="0" err="1"/>
              <a:t>ResultSet</a:t>
            </a:r>
            <a:r>
              <a:rPr lang="en-US" b="1"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Drivers</a:t>
            </a:r>
            <a:endParaRPr lang="en-US" dirty="0"/>
          </a:p>
        </p:txBody>
      </p:sp>
      <p:sp>
        <p:nvSpPr>
          <p:cNvPr id="3" name="Content Placeholder 2"/>
          <p:cNvSpPr>
            <a:spLocks noGrp="1"/>
          </p:cNvSpPr>
          <p:nvPr>
            <p:ph idx="1"/>
          </p:nvPr>
        </p:nvSpPr>
        <p:spPr/>
        <p:txBody>
          <a:bodyPr/>
          <a:lstStyle/>
          <a:p>
            <a:r>
              <a:rPr lang="en-US" dirty="0" smtClean="0"/>
              <a:t>JDBC API interfaces </a:t>
            </a:r>
            <a:r>
              <a:rPr lang="en-US" dirty="0"/>
              <a:t>need a concrete class to implement them in order to </a:t>
            </a:r>
            <a:r>
              <a:rPr lang="en-US" dirty="0" smtClean="0"/>
              <a:t>be useful</a:t>
            </a:r>
            <a:r>
              <a:rPr lang="en-US" dirty="0"/>
              <a:t>. These concrete classes come from the JDBC driver. </a:t>
            </a:r>
            <a:endParaRPr lang="en-US" dirty="0" smtClean="0"/>
          </a:p>
          <a:p>
            <a:r>
              <a:rPr lang="en-US" dirty="0" smtClean="0"/>
              <a:t>Database vendors provide JDBC drivers. These drivers contains the implementation of interfaces as per their database.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many possible implementations of JDBC drivers. These implementations are categorized as follows:</a:t>
            </a:r>
          </a:p>
          <a:p>
            <a:pPr lvl="1"/>
            <a:r>
              <a:rPr lang="en-US" b="1" dirty="0" smtClean="0"/>
              <a:t>Type 1</a:t>
            </a:r>
            <a:r>
              <a:rPr lang="en-US" dirty="0" smtClean="0"/>
              <a:t>: Drivers that implement the JDBC API as a mapping to another data access API, such as ODBC (Open Database Connectivity). Drivers of this type are generally dependent on a native library, which limits their portability. The JDBC-ODBC Bridge is an example of a Type 1 driver.</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Drivers</a:t>
            </a:r>
            <a:endParaRPr lang="en-US" dirty="0"/>
          </a:p>
        </p:txBody>
      </p:sp>
      <p:sp>
        <p:nvSpPr>
          <p:cNvPr id="3" name="Content Placeholder 2"/>
          <p:cNvSpPr>
            <a:spLocks noGrp="1"/>
          </p:cNvSpPr>
          <p:nvPr>
            <p:ph idx="1"/>
          </p:nvPr>
        </p:nvSpPr>
        <p:spPr/>
        <p:txBody>
          <a:bodyPr>
            <a:normAutofit/>
          </a:bodyPr>
          <a:lstStyle/>
          <a:p>
            <a:pPr lvl="1"/>
            <a:r>
              <a:rPr lang="en-US" b="1" dirty="0" smtClean="0"/>
              <a:t>Type 2</a:t>
            </a:r>
            <a:r>
              <a:rPr lang="en-US" dirty="0" smtClean="0"/>
              <a:t>: Drivers that are written partly in the Java programming language and partly in native code. These drivers use a native client library specific to the data source to which they connect. Again, because of the native code, their portability is limited. Oracle's OCI (Oracle Call Interface) client-side driver is an example of a Type 2 driver.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Drivers</a:t>
            </a:r>
            <a:endParaRPr lang="en-US" dirty="0"/>
          </a:p>
        </p:txBody>
      </p:sp>
      <p:sp>
        <p:nvSpPr>
          <p:cNvPr id="3" name="Content Placeholder 2"/>
          <p:cNvSpPr>
            <a:spLocks noGrp="1"/>
          </p:cNvSpPr>
          <p:nvPr>
            <p:ph idx="1"/>
          </p:nvPr>
        </p:nvSpPr>
        <p:spPr/>
        <p:txBody>
          <a:bodyPr/>
          <a:lstStyle/>
          <a:p>
            <a:pPr lvl="1"/>
            <a:r>
              <a:rPr lang="en-US" b="1" dirty="0" smtClean="0"/>
              <a:t>Type 3</a:t>
            </a:r>
            <a:r>
              <a:rPr lang="en-US" dirty="0" smtClean="0"/>
              <a:t>: Drivers that use a pure Java client and communicate with a middleware server using a database-independent protocol. The middleware server then communicates the client's requests to the data source.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Drivers</a:t>
            </a:r>
            <a:endParaRPr lang="en-US" dirty="0"/>
          </a:p>
        </p:txBody>
      </p:sp>
      <p:sp>
        <p:nvSpPr>
          <p:cNvPr id="3" name="Content Placeholder 2"/>
          <p:cNvSpPr>
            <a:spLocks noGrp="1"/>
          </p:cNvSpPr>
          <p:nvPr>
            <p:ph idx="1"/>
          </p:nvPr>
        </p:nvSpPr>
        <p:spPr/>
        <p:txBody>
          <a:bodyPr/>
          <a:lstStyle/>
          <a:p>
            <a:pPr lvl="1"/>
            <a:r>
              <a:rPr lang="en-US" b="1" dirty="0" smtClean="0"/>
              <a:t>Type 4</a:t>
            </a:r>
            <a:r>
              <a:rPr lang="en-US" dirty="0" smtClean="0"/>
              <a:t>: Drivers that are pure Java and implement the network protocol for a specific data source. The client connects directly to the data source.</a:t>
            </a:r>
          </a:p>
          <a:p>
            <a:r>
              <a:rPr lang="en-US" dirty="0" smtClean="0"/>
              <a:t>Most Database vendors supply either a type 3 or type 4 driver with their database.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Database Connectivity</a:t>
            </a:r>
            <a:endParaRPr lang="en-US" dirty="0"/>
          </a:p>
        </p:txBody>
      </p:sp>
      <p:sp>
        <p:nvSpPr>
          <p:cNvPr id="3" name="Content Placeholder 2"/>
          <p:cNvSpPr>
            <a:spLocks noGrp="1"/>
          </p:cNvSpPr>
          <p:nvPr>
            <p:ph idx="1"/>
          </p:nvPr>
        </p:nvSpPr>
        <p:spPr/>
        <p:txBody>
          <a:bodyPr/>
          <a:lstStyle/>
          <a:p>
            <a:r>
              <a:rPr lang="en-US" i="1" dirty="0"/>
              <a:t>Data is information. A piece of data is one fact, such as your first name. A database is </a:t>
            </a:r>
            <a:r>
              <a:rPr lang="en-US" i="1" dirty="0" smtClean="0"/>
              <a:t>an </a:t>
            </a:r>
            <a:r>
              <a:rPr lang="en-US" dirty="0" smtClean="0"/>
              <a:t>organized </a:t>
            </a:r>
            <a:r>
              <a:rPr lang="en-US" dirty="0"/>
              <a:t>collection of </a:t>
            </a:r>
            <a:r>
              <a:rPr lang="en-US" dirty="0" smtClean="0"/>
              <a:t>data.</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3"/>
          <p:cNvSpPr>
            <a:spLocks noGrp="1" noChangeArrowheads="1"/>
          </p:cNvSpPr>
          <p:nvPr>
            <p:ph type="title"/>
          </p:nvPr>
        </p:nvSpPr>
        <p:spPr>
          <a:xfrm>
            <a:off x="1371600" y="357187"/>
            <a:ext cx="7086600" cy="957263"/>
          </a:xfrm>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a:lstStyle/>
          <a:p>
            <a:r>
              <a:rPr lang="en-US" dirty="0"/>
              <a:t>JDBC Drivers (Fig.)</a:t>
            </a:r>
          </a:p>
        </p:txBody>
      </p:sp>
      <p:sp>
        <p:nvSpPr>
          <p:cNvPr id="91" name="Rectangle 4"/>
          <p:cNvSpPr>
            <a:spLocks noChangeArrowheads="1"/>
          </p:cNvSpPr>
          <p:nvPr/>
        </p:nvSpPr>
        <p:spPr bwMode="auto">
          <a:xfrm>
            <a:off x="177800" y="247650"/>
            <a:ext cx="1092200" cy="4705350"/>
          </a:xfrm>
          <a:prstGeom prst="rect">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JDBC</a:t>
            </a:r>
          </a:p>
        </p:txBody>
      </p:sp>
      <p:sp>
        <p:nvSpPr>
          <p:cNvPr id="92" name="Oval 5"/>
          <p:cNvSpPr>
            <a:spLocks noChangeArrowheads="1"/>
          </p:cNvSpPr>
          <p:nvPr/>
        </p:nvSpPr>
        <p:spPr bwMode="auto">
          <a:xfrm>
            <a:off x="1549400" y="1333500"/>
            <a:ext cx="1930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dirty="0">
                <a:solidFill>
                  <a:schemeClr val="bg2"/>
                </a:solidFill>
              </a:rPr>
              <a:t>Type I</a:t>
            </a:r>
          </a:p>
          <a:p>
            <a:pPr algn="ctr"/>
            <a:r>
              <a:rPr lang="en-US" dirty="0">
                <a:solidFill>
                  <a:schemeClr val="bg2"/>
                </a:solidFill>
              </a:rPr>
              <a:t>“Bridge”</a:t>
            </a:r>
          </a:p>
        </p:txBody>
      </p:sp>
      <p:sp>
        <p:nvSpPr>
          <p:cNvPr id="93" name="Oval 6"/>
          <p:cNvSpPr>
            <a:spLocks noChangeArrowheads="1"/>
          </p:cNvSpPr>
          <p:nvPr/>
        </p:nvSpPr>
        <p:spPr bwMode="auto">
          <a:xfrm>
            <a:off x="1549400" y="2219325"/>
            <a:ext cx="1930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Type II</a:t>
            </a:r>
          </a:p>
          <a:p>
            <a:pPr algn="ctr"/>
            <a:r>
              <a:rPr lang="en-US">
                <a:solidFill>
                  <a:schemeClr val="bg2"/>
                </a:solidFill>
              </a:rPr>
              <a:t>“Native”</a:t>
            </a:r>
          </a:p>
        </p:txBody>
      </p:sp>
      <p:sp>
        <p:nvSpPr>
          <p:cNvPr id="94" name="Oval 7"/>
          <p:cNvSpPr>
            <a:spLocks noChangeArrowheads="1"/>
          </p:cNvSpPr>
          <p:nvPr/>
        </p:nvSpPr>
        <p:spPr bwMode="auto">
          <a:xfrm>
            <a:off x="1549400" y="3190875"/>
            <a:ext cx="1930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Type III</a:t>
            </a:r>
          </a:p>
          <a:p>
            <a:pPr algn="ctr"/>
            <a:r>
              <a:rPr lang="en-US">
                <a:solidFill>
                  <a:schemeClr val="bg2"/>
                </a:solidFill>
              </a:rPr>
              <a:t>“Middleware”</a:t>
            </a:r>
          </a:p>
        </p:txBody>
      </p:sp>
      <p:sp>
        <p:nvSpPr>
          <p:cNvPr id="95" name="Oval 8"/>
          <p:cNvSpPr>
            <a:spLocks noChangeArrowheads="1"/>
          </p:cNvSpPr>
          <p:nvPr/>
        </p:nvSpPr>
        <p:spPr bwMode="auto">
          <a:xfrm>
            <a:off x="1549400" y="4162425"/>
            <a:ext cx="1930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Type IV</a:t>
            </a:r>
          </a:p>
          <a:p>
            <a:pPr algn="ctr"/>
            <a:r>
              <a:rPr lang="en-US">
                <a:solidFill>
                  <a:schemeClr val="bg2"/>
                </a:solidFill>
              </a:rPr>
              <a:t>“Pure”</a:t>
            </a:r>
          </a:p>
        </p:txBody>
      </p:sp>
      <p:sp>
        <p:nvSpPr>
          <p:cNvPr id="96" name="Oval 9"/>
          <p:cNvSpPr>
            <a:spLocks noChangeArrowheads="1"/>
          </p:cNvSpPr>
          <p:nvPr/>
        </p:nvSpPr>
        <p:spPr bwMode="auto">
          <a:xfrm>
            <a:off x="3987800" y="1333500"/>
            <a:ext cx="1549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ODBC</a:t>
            </a:r>
          </a:p>
        </p:txBody>
      </p:sp>
      <p:sp>
        <p:nvSpPr>
          <p:cNvPr id="97" name="Oval 10"/>
          <p:cNvSpPr>
            <a:spLocks noChangeArrowheads="1"/>
          </p:cNvSpPr>
          <p:nvPr/>
        </p:nvSpPr>
        <p:spPr bwMode="auto">
          <a:xfrm>
            <a:off x="6121400" y="1333500"/>
            <a:ext cx="14732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ODBC</a:t>
            </a:r>
          </a:p>
          <a:p>
            <a:pPr algn="ctr"/>
            <a:r>
              <a:rPr lang="en-US">
                <a:solidFill>
                  <a:schemeClr val="bg2"/>
                </a:solidFill>
              </a:rPr>
              <a:t>Driver</a:t>
            </a:r>
          </a:p>
        </p:txBody>
      </p:sp>
      <p:grpSp>
        <p:nvGrpSpPr>
          <p:cNvPr id="170" name="Group 169"/>
          <p:cNvGrpSpPr/>
          <p:nvPr/>
        </p:nvGrpSpPr>
        <p:grpSpPr>
          <a:xfrm>
            <a:off x="8026400" y="1333500"/>
            <a:ext cx="939801" cy="762000"/>
            <a:chOff x="8026400" y="1333500"/>
            <a:chExt cx="939801" cy="762000"/>
          </a:xfrm>
          <a:solidFill>
            <a:schemeClr val="tx2">
              <a:lumMod val="60000"/>
              <a:lumOff val="40000"/>
            </a:schemeClr>
          </a:solidFill>
        </p:grpSpPr>
        <p:sp>
          <p:nvSpPr>
            <p:cNvPr id="99" name="Oval 11"/>
            <p:cNvSpPr>
              <a:spLocks noChangeArrowheads="1"/>
            </p:cNvSpPr>
            <p:nvPr/>
          </p:nvSpPr>
          <p:spPr bwMode="auto">
            <a:xfrm>
              <a:off x="8027988" y="19621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0" name="Oval 12"/>
            <p:cNvSpPr>
              <a:spLocks noChangeArrowheads="1"/>
            </p:cNvSpPr>
            <p:nvPr/>
          </p:nvSpPr>
          <p:spPr bwMode="auto">
            <a:xfrm>
              <a:off x="8026400" y="13335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1" name="Oval 13"/>
            <p:cNvSpPr>
              <a:spLocks noChangeArrowheads="1"/>
            </p:cNvSpPr>
            <p:nvPr/>
          </p:nvSpPr>
          <p:spPr bwMode="auto">
            <a:xfrm>
              <a:off x="8027988" y="19050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2" name="Oval 14"/>
            <p:cNvSpPr>
              <a:spLocks noChangeArrowheads="1"/>
            </p:cNvSpPr>
            <p:nvPr/>
          </p:nvSpPr>
          <p:spPr bwMode="auto">
            <a:xfrm>
              <a:off x="8027988" y="18478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3" name="Oval 15"/>
            <p:cNvSpPr>
              <a:spLocks noChangeArrowheads="1"/>
            </p:cNvSpPr>
            <p:nvPr/>
          </p:nvSpPr>
          <p:spPr bwMode="auto">
            <a:xfrm>
              <a:off x="8027988" y="17907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4" name="Oval 16"/>
            <p:cNvSpPr>
              <a:spLocks noChangeArrowheads="1"/>
            </p:cNvSpPr>
            <p:nvPr/>
          </p:nvSpPr>
          <p:spPr bwMode="auto">
            <a:xfrm>
              <a:off x="8027988" y="17335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5" name="Oval 17"/>
            <p:cNvSpPr>
              <a:spLocks noChangeArrowheads="1"/>
            </p:cNvSpPr>
            <p:nvPr/>
          </p:nvSpPr>
          <p:spPr bwMode="auto">
            <a:xfrm>
              <a:off x="8027988" y="16764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6" name="Oval 18"/>
            <p:cNvSpPr>
              <a:spLocks noChangeArrowheads="1"/>
            </p:cNvSpPr>
            <p:nvPr/>
          </p:nvSpPr>
          <p:spPr bwMode="auto">
            <a:xfrm>
              <a:off x="8027988" y="16192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7" name="Oval 19"/>
            <p:cNvSpPr>
              <a:spLocks noChangeArrowheads="1"/>
            </p:cNvSpPr>
            <p:nvPr/>
          </p:nvSpPr>
          <p:spPr bwMode="auto">
            <a:xfrm>
              <a:off x="8027988" y="15621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8" name="Oval 20"/>
            <p:cNvSpPr>
              <a:spLocks noChangeArrowheads="1"/>
            </p:cNvSpPr>
            <p:nvPr/>
          </p:nvSpPr>
          <p:spPr bwMode="auto">
            <a:xfrm>
              <a:off x="8027988" y="15049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9" name="Oval 21"/>
            <p:cNvSpPr>
              <a:spLocks noChangeArrowheads="1"/>
            </p:cNvSpPr>
            <p:nvPr/>
          </p:nvSpPr>
          <p:spPr bwMode="auto">
            <a:xfrm>
              <a:off x="8027988" y="14478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0" name="Oval 22"/>
            <p:cNvSpPr>
              <a:spLocks noChangeArrowheads="1"/>
            </p:cNvSpPr>
            <p:nvPr/>
          </p:nvSpPr>
          <p:spPr bwMode="auto">
            <a:xfrm>
              <a:off x="8027988" y="13906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1" name="Oval 23"/>
            <p:cNvSpPr>
              <a:spLocks noChangeArrowheads="1"/>
            </p:cNvSpPr>
            <p:nvPr/>
          </p:nvSpPr>
          <p:spPr bwMode="auto">
            <a:xfrm>
              <a:off x="8027988" y="13335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sp>
        <p:nvSpPr>
          <p:cNvPr id="112" name="Oval 25"/>
          <p:cNvSpPr>
            <a:spLocks noChangeArrowheads="1"/>
          </p:cNvSpPr>
          <p:nvPr/>
        </p:nvSpPr>
        <p:spPr bwMode="auto">
          <a:xfrm>
            <a:off x="4254500" y="2219325"/>
            <a:ext cx="15494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CLI (.lib)</a:t>
            </a:r>
          </a:p>
        </p:txBody>
      </p:sp>
      <p:sp>
        <p:nvSpPr>
          <p:cNvPr id="113" name="Oval 26"/>
          <p:cNvSpPr>
            <a:spLocks noChangeArrowheads="1"/>
          </p:cNvSpPr>
          <p:nvPr/>
        </p:nvSpPr>
        <p:spPr bwMode="auto">
          <a:xfrm>
            <a:off x="5664200" y="3162300"/>
            <a:ext cx="1778000" cy="704850"/>
          </a:xfrm>
          <a:prstGeom prst="ellipse">
            <a:avLst/>
          </a:prstGeom>
          <a:solidFill>
            <a:schemeClr val="tx2">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a:r>
              <a:rPr lang="en-US">
                <a:solidFill>
                  <a:schemeClr val="bg2"/>
                </a:solidFill>
              </a:rPr>
              <a:t>Middleware</a:t>
            </a:r>
          </a:p>
          <a:p>
            <a:pPr algn="ctr"/>
            <a:r>
              <a:rPr lang="en-US">
                <a:solidFill>
                  <a:schemeClr val="bg2"/>
                </a:solidFill>
              </a:rPr>
              <a:t>Server</a:t>
            </a:r>
          </a:p>
        </p:txBody>
      </p:sp>
      <p:grpSp>
        <p:nvGrpSpPr>
          <p:cNvPr id="171" name="Group 170"/>
          <p:cNvGrpSpPr/>
          <p:nvPr/>
        </p:nvGrpSpPr>
        <p:grpSpPr>
          <a:xfrm>
            <a:off x="8026400" y="2190750"/>
            <a:ext cx="939801" cy="762000"/>
            <a:chOff x="8026400" y="2190750"/>
            <a:chExt cx="939801" cy="762000"/>
          </a:xfrm>
          <a:solidFill>
            <a:schemeClr val="tx2">
              <a:lumMod val="60000"/>
              <a:lumOff val="40000"/>
            </a:schemeClr>
          </a:solidFill>
        </p:grpSpPr>
        <p:sp>
          <p:nvSpPr>
            <p:cNvPr id="115" name="Oval 27"/>
            <p:cNvSpPr>
              <a:spLocks noChangeArrowheads="1"/>
            </p:cNvSpPr>
            <p:nvPr/>
          </p:nvSpPr>
          <p:spPr bwMode="auto">
            <a:xfrm>
              <a:off x="8027988" y="28194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6" name="Oval 28"/>
            <p:cNvSpPr>
              <a:spLocks noChangeArrowheads="1"/>
            </p:cNvSpPr>
            <p:nvPr/>
          </p:nvSpPr>
          <p:spPr bwMode="auto">
            <a:xfrm>
              <a:off x="8026400" y="21907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7" name="Oval 29"/>
            <p:cNvSpPr>
              <a:spLocks noChangeArrowheads="1"/>
            </p:cNvSpPr>
            <p:nvPr/>
          </p:nvSpPr>
          <p:spPr bwMode="auto">
            <a:xfrm>
              <a:off x="8027988" y="27622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8" name="Oval 30"/>
            <p:cNvSpPr>
              <a:spLocks noChangeArrowheads="1"/>
            </p:cNvSpPr>
            <p:nvPr/>
          </p:nvSpPr>
          <p:spPr bwMode="auto">
            <a:xfrm>
              <a:off x="8027988" y="27051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9" name="Oval 31"/>
            <p:cNvSpPr>
              <a:spLocks noChangeArrowheads="1"/>
            </p:cNvSpPr>
            <p:nvPr/>
          </p:nvSpPr>
          <p:spPr bwMode="auto">
            <a:xfrm>
              <a:off x="8027988" y="26479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0" name="Oval 32"/>
            <p:cNvSpPr>
              <a:spLocks noChangeArrowheads="1"/>
            </p:cNvSpPr>
            <p:nvPr/>
          </p:nvSpPr>
          <p:spPr bwMode="auto">
            <a:xfrm>
              <a:off x="8027988" y="25908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1" name="Oval 33"/>
            <p:cNvSpPr>
              <a:spLocks noChangeArrowheads="1"/>
            </p:cNvSpPr>
            <p:nvPr/>
          </p:nvSpPr>
          <p:spPr bwMode="auto">
            <a:xfrm>
              <a:off x="8027988" y="25336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2" name="Oval 34"/>
            <p:cNvSpPr>
              <a:spLocks noChangeArrowheads="1"/>
            </p:cNvSpPr>
            <p:nvPr/>
          </p:nvSpPr>
          <p:spPr bwMode="auto">
            <a:xfrm>
              <a:off x="8027988" y="24765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3" name="Oval 35"/>
            <p:cNvSpPr>
              <a:spLocks noChangeArrowheads="1"/>
            </p:cNvSpPr>
            <p:nvPr/>
          </p:nvSpPr>
          <p:spPr bwMode="auto">
            <a:xfrm>
              <a:off x="8027988" y="24193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4" name="Oval 36"/>
            <p:cNvSpPr>
              <a:spLocks noChangeArrowheads="1"/>
            </p:cNvSpPr>
            <p:nvPr/>
          </p:nvSpPr>
          <p:spPr bwMode="auto">
            <a:xfrm>
              <a:off x="8027988" y="23622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5" name="Oval 37"/>
            <p:cNvSpPr>
              <a:spLocks noChangeArrowheads="1"/>
            </p:cNvSpPr>
            <p:nvPr/>
          </p:nvSpPr>
          <p:spPr bwMode="auto">
            <a:xfrm>
              <a:off x="8027988" y="23050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6" name="Oval 38"/>
            <p:cNvSpPr>
              <a:spLocks noChangeArrowheads="1"/>
            </p:cNvSpPr>
            <p:nvPr/>
          </p:nvSpPr>
          <p:spPr bwMode="auto">
            <a:xfrm>
              <a:off x="8027988" y="22479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27" name="Oval 39"/>
            <p:cNvSpPr>
              <a:spLocks noChangeArrowheads="1"/>
            </p:cNvSpPr>
            <p:nvPr/>
          </p:nvSpPr>
          <p:spPr bwMode="auto">
            <a:xfrm>
              <a:off x="8027988" y="21907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grpSp>
        <p:nvGrpSpPr>
          <p:cNvPr id="172" name="Group 171"/>
          <p:cNvGrpSpPr/>
          <p:nvPr/>
        </p:nvGrpSpPr>
        <p:grpSpPr>
          <a:xfrm>
            <a:off x="8026400" y="3162300"/>
            <a:ext cx="939801" cy="762000"/>
            <a:chOff x="8026400" y="3162300"/>
            <a:chExt cx="939801" cy="762000"/>
          </a:xfrm>
          <a:solidFill>
            <a:schemeClr val="tx2">
              <a:lumMod val="60000"/>
              <a:lumOff val="40000"/>
            </a:schemeClr>
          </a:solidFill>
        </p:grpSpPr>
        <p:sp>
          <p:nvSpPr>
            <p:cNvPr id="129" name="Oval 41"/>
            <p:cNvSpPr>
              <a:spLocks noChangeArrowheads="1"/>
            </p:cNvSpPr>
            <p:nvPr/>
          </p:nvSpPr>
          <p:spPr bwMode="auto">
            <a:xfrm>
              <a:off x="8027988" y="37909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0" name="Oval 42"/>
            <p:cNvSpPr>
              <a:spLocks noChangeArrowheads="1"/>
            </p:cNvSpPr>
            <p:nvPr/>
          </p:nvSpPr>
          <p:spPr bwMode="auto">
            <a:xfrm>
              <a:off x="8026400" y="31623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1" name="Oval 43"/>
            <p:cNvSpPr>
              <a:spLocks noChangeArrowheads="1"/>
            </p:cNvSpPr>
            <p:nvPr/>
          </p:nvSpPr>
          <p:spPr bwMode="auto">
            <a:xfrm>
              <a:off x="8027988" y="37338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2" name="Oval 44"/>
            <p:cNvSpPr>
              <a:spLocks noChangeArrowheads="1"/>
            </p:cNvSpPr>
            <p:nvPr/>
          </p:nvSpPr>
          <p:spPr bwMode="auto">
            <a:xfrm>
              <a:off x="8027988" y="36766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3" name="Oval 45"/>
            <p:cNvSpPr>
              <a:spLocks noChangeArrowheads="1"/>
            </p:cNvSpPr>
            <p:nvPr/>
          </p:nvSpPr>
          <p:spPr bwMode="auto">
            <a:xfrm>
              <a:off x="8027988" y="36195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4" name="Oval 46"/>
            <p:cNvSpPr>
              <a:spLocks noChangeArrowheads="1"/>
            </p:cNvSpPr>
            <p:nvPr/>
          </p:nvSpPr>
          <p:spPr bwMode="auto">
            <a:xfrm>
              <a:off x="8027988" y="35623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5" name="Oval 47"/>
            <p:cNvSpPr>
              <a:spLocks noChangeArrowheads="1"/>
            </p:cNvSpPr>
            <p:nvPr/>
          </p:nvSpPr>
          <p:spPr bwMode="auto">
            <a:xfrm>
              <a:off x="8027988" y="35052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6" name="Oval 48"/>
            <p:cNvSpPr>
              <a:spLocks noChangeArrowheads="1"/>
            </p:cNvSpPr>
            <p:nvPr/>
          </p:nvSpPr>
          <p:spPr bwMode="auto">
            <a:xfrm>
              <a:off x="8027988" y="34480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7" name="Oval 49"/>
            <p:cNvSpPr>
              <a:spLocks noChangeArrowheads="1"/>
            </p:cNvSpPr>
            <p:nvPr/>
          </p:nvSpPr>
          <p:spPr bwMode="auto">
            <a:xfrm>
              <a:off x="8027988" y="33909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8" name="Oval 50"/>
            <p:cNvSpPr>
              <a:spLocks noChangeArrowheads="1"/>
            </p:cNvSpPr>
            <p:nvPr/>
          </p:nvSpPr>
          <p:spPr bwMode="auto">
            <a:xfrm>
              <a:off x="8027988" y="33337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39" name="Oval 51"/>
            <p:cNvSpPr>
              <a:spLocks noChangeArrowheads="1"/>
            </p:cNvSpPr>
            <p:nvPr/>
          </p:nvSpPr>
          <p:spPr bwMode="auto">
            <a:xfrm>
              <a:off x="8027988" y="32766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0" name="Oval 52"/>
            <p:cNvSpPr>
              <a:spLocks noChangeArrowheads="1"/>
            </p:cNvSpPr>
            <p:nvPr/>
          </p:nvSpPr>
          <p:spPr bwMode="auto">
            <a:xfrm>
              <a:off x="8027988" y="32194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1" name="Oval 53"/>
            <p:cNvSpPr>
              <a:spLocks noChangeArrowheads="1"/>
            </p:cNvSpPr>
            <p:nvPr/>
          </p:nvSpPr>
          <p:spPr bwMode="auto">
            <a:xfrm>
              <a:off x="8027988" y="31623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grpSp>
        <p:nvGrpSpPr>
          <p:cNvPr id="173" name="Group 172"/>
          <p:cNvGrpSpPr/>
          <p:nvPr/>
        </p:nvGrpSpPr>
        <p:grpSpPr>
          <a:xfrm>
            <a:off x="8026400" y="4133850"/>
            <a:ext cx="939801" cy="762000"/>
            <a:chOff x="8026400" y="4133850"/>
            <a:chExt cx="939801" cy="762000"/>
          </a:xfrm>
          <a:solidFill>
            <a:schemeClr val="tx2">
              <a:lumMod val="60000"/>
              <a:lumOff val="40000"/>
            </a:schemeClr>
          </a:solidFill>
        </p:grpSpPr>
        <p:sp>
          <p:nvSpPr>
            <p:cNvPr id="143" name="Oval 55"/>
            <p:cNvSpPr>
              <a:spLocks noChangeArrowheads="1"/>
            </p:cNvSpPr>
            <p:nvPr/>
          </p:nvSpPr>
          <p:spPr bwMode="auto">
            <a:xfrm>
              <a:off x="8027988" y="47625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4" name="Oval 56"/>
            <p:cNvSpPr>
              <a:spLocks noChangeArrowheads="1"/>
            </p:cNvSpPr>
            <p:nvPr/>
          </p:nvSpPr>
          <p:spPr bwMode="auto">
            <a:xfrm>
              <a:off x="8026400" y="41338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5" name="Oval 57"/>
            <p:cNvSpPr>
              <a:spLocks noChangeArrowheads="1"/>
            </p:cNvSpPr>
            <p:nvPr/>
          </p:nvSpPr>
          <p:spPr bwMode="auto">
            <a:xfrm>
              <a:off x="8027988" y="47053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6" name="Oval 58"/>
            <p:cNvSpPr>
              <a:spLocks noChangeArrowheads="1"/>
            </p:cNvSpPr>
            <p:nvPr/>
          </p:nvSpPr>
          <p:spPr bwMode="auto">
            <a:xfrm>
              <a:off x="8027988" y="46482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7" name="Oval 59"/>
            <p:cNvSpPr>
              <a:spLocks noChangeArrowheads="1"/>
            </p:cNvSpPr>
            <p:nvPr/>
          </p:nvSpPr>
          <p:spPr bwMode="auto">
            <a:xfrm>
              <a:off x="8027988" y="45910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8" name="Oval 60"/>
            <p:cNvSpPr>
              <a:spLocks noChangeArrowheads="1"/>
            </p:cNvSpPr>
            <p:nvPr/>
          </p:nvSpPr>
          <p:spPr bwMode="auto">
            <a:xfrm>
              <a:off x="8027988" y="45339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9" name="Oval 61"/>
            <p:cNvSpPr>
              <a:spLocks noChangeArrowheads="1"/>
            </p:cNvSpPr>
            <p:nvPr/>
          </p:nvSpPr>
          <p:spPr bwMode="auto">
            <a:xfrm>
              <a:off x="8027988" y="44767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0" name="Oval 62"/>
            <p:cNvSpPr>
              <a:spLocks noChangeArrowheads="1"/>
            </p:cNvSpPr>
            <p:nvPr/>
          </p:nvSpPr>
          <p:spPr bwMode="auto">
            <a:xfrm>
              <a:off x="8027988" y="44196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1" name="Oval 63"/>
            <p:cNvSpPr>
              <a:spLocks noChangeArrowheads="1"/>
            </p:cNvSpPr>
            <p:nvPr/>
          </p:nvSpPr>
          <p:spPr bwMode="auto">
            <a:xfrm>
              <a:off x="8027988" y="43624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2" name="Oval 64"/>
            <p:cNvSpPr>
              <a:spLocks noChangeArrowheads="1"/>
            </p:cNvSpPr>
            <p:nvPr/>
          </p:nvSpPr>
          <p:spPr bwMode="auto">
            <a:xfrm>
              <a:off x="8027988" y="43053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3" name="Oval 65"/>
            <p:cNvSpPr>
              <a:spLocks noChangeArrowheads="1"/>
            </p:cNvSpPr>
            <p:nvPr/>
          </p:nvSpPr>
          <p:spPr bwMode="auto">
            <a:xfrm>
              <a:off x="8027988" y="42481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4" name="Oval 66"/>
            <p:cNvSpPr>
              <a:spLocks noChangeArrowheads="1"/>
            </p:cNvSpPr>
            <p:nvPr/>
          </p:nvSpPr>
          <p:spPr bwMode="auto">
            <a:xfrm>
              <a:off x="8027988" y="419100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5" name="Oval 67"/>
            <p:cNvSpPr>
              <a:spLocks noChangeArrowheads="1"/>
            </p:cNvSpPr>
            <p:nvPr/>
          </p:nvSpPr>
          <p:spPr bwMode="auto">
            <a:xfrm>
              <a:off x="8027988" y="4133850"/>
              <a:ext cx="938213" cy="133350"/>
            </a:xfrm>
            <a:prstGeom prst="ellipse">
              <a:avLst/>
            </a:prstGeom>
            <a:grp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sp>
        <p:nvSpPr>
          <p:cNvPr id="156" name="Line 69"/>
          <p:cNvSpPr>
            <a:spLocks noChangeShapeType="1"/>
          </p:cNvSpPr>
          <p:nvPr/>
        </p:nvSpPr>
        <p:spPr bwMode="auto">
          <a:xfrm>
            <a:off x="3429000" y="4514850"/>
            <a:ext cx="44958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7" name="Line 70"/>
          <p:cNvSpPr>
            <a:spLocks noChangeShapeType="1"/>
          </p:cNvSpPr>
          <p:nvPr/>
        </p:nvSpPr>
        <p:spPr bwMode="auto">
          <a:xfrm>
            <a:off x="3429000" y="3543300"/>
            <a:ext cx="22098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8" name="Line 71"/>
          <p:cNvSpPr>
            <a:spLocks noChangeShapeType="1"/>
          </p:cNvSpPr>
          <p:nvPr/>
        </p:nvSpPr>
        <p:spPr bwMode="auto">
          <a:xfrm>
            <a:off x="3467100" y="257175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9" name="Line 72"/>
          <p:cNvSpPr>
            <a:spLocks noChangeShapeType="1"/>
          </p:cNvSpPr>
          <p:nvPr/>
        </p:nvSpPr>
        <p:spPr bwMode="auto">
          <a:xfrm>
            <a:off x="3467100" y="1657350"/>
            <a:ext cx="4953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0" name="Line 73"/>
          <p:cNvSpPr>
            <a:spLocks noChangeShapeType="1"/>
          </p:cNvSpPr>
          <p:nvPr/>
        </p:nvSpPr>
        <p:spPr bwMode="auto">
          <a:xfrm>
            <a:off x="5372100" y="165735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1" name="Line 74"/>
          <p:cNvSpPr>
            <a:spLocks noChangeShapeType="1"/>
          </p:cNvSpPr>
          <p:nvPr/>
        </p:nvSpPr>
        <p:spPr bwMode="auto">
          <a:xfrm>
            <a:off x="7277100" y="165735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2" name="Line 75"/>
          <p:cNvSpPr>
            <a:spLocks noChangeShapeType="1"/>
          </p:cNvSpPr>
          <p:nvPr/>
        </p:nvSpPr>
        <p:spPr bwMode="auto">
          <a:xfrm>
            <a:off x="5791200" y="2571750"/>
            <a:ext cx="22098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3" name="Line 76"/>
          <p:cNvSpPr>
            <a:spLocks noChangeShapeType="1"/>
          </p:cNvSpPr>
          <p:nvPr/>
        </p:nvSpPr>
        <p:spPr bwMode="auto">
          <a:xfrm>
            <a:off x="7391400" y="3543300"/>
            <a:ext cx="6096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4" name="Line 77"/>
          <p:cNvSpPr>
            <a:spLocks noChangeShapeType="1"/>
          </p:cNvSpPr>
          <p:nvPr/>
        </p:nvSpPr>
        <p:spPr bwMode="auto">
          <a:xfrm>
            <a:off x="1143000" y="2571750"/>
            <a:ext cx="3810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5" name="Line 78"/>
          <p:cNvSpPr>
            <a:spLocks noChangeShapeType="1"/>
          </p:cNvSpPr>
          <p:nvPr/>
        </p:nvSpPr>
        <p:spPr bwMode="auto">
          <a:xfrm>
            <a:off x="800100" y="165735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6" name="Line 79"/>
          <p:cNvSpPr>
            <a:spLocks noChangeShapeType="1"/>
          </p:cNvSpPr>
          <p:nvPr/>
        </p:nvSpPr>
        <p:spPr bwMode="auto">
          <a:xfrm>
            <a:off x="800100" y="445770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7" name="Line 80"/>
          <p:cNvSpPr>
            <a:spLocks noChangeShapeType="1"/>
          </p:cNvSpPr>
          <p:nvPr/>
        </p:nvSpPr>
        <p:spPr bwMode="auto">
          <a:xfrm>
            <a:off x="800100" y="3543300"/>
            <a:ext cx="723900" cy="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8" name="Line 81"/>
          <p:cNvSpPr>
            <a:spLocks noChangeShapeType="1"/>
          </p:cNvSpPr>
          <p:nvPr/>
        </p:nvSpPr>
        <p:spPr bwMode="auto">
          <a:xfrm flipV="1">
            <a:off x="7239000" y="2857500"/>
            <a:ext cx="762000" cy="40005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9" name="Line 82"/>
          <p:cNvSpPr>
            <a:spLocks noChangeShapeType="1"/>
          </p:cNvSpPr>
          <p:nvPr/>
        </p:nvSpPr>
        <p:spPr bwMode="auto">
          <a:xfrm>
            <a:off x="7086600" y="3829050"/>
            <a:ext cx="838200" cy="400050"/>
          </a:xfrm>
          <a:prstGeom prst="line">
            <a:avLst/>
          </a:prstGeom>
          <a:ln>
            <a:headEnd type="none" w="sm" len="sm"/>
            <a:tailEnd type="stealth" w="med"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Database Driver</a:t>
            </a:r>
            <a:endParaRPr lang="en-US" dirty="0"/>
          </a:p>
        </p:txBody>
      </p:sp>
      <p:sp>
        <p:nvSpPr>
          <p:cNvPr id="3" name="Content Placeholder 2"/>
          <p:cNvSpPr>
            <a:spLocks noGrp="1"/>
          </p:cNvSpPr>
          <p:nvPr>
            <p:ph idx="1"/>
          </p:nvPr>
        </p:nvSpPr>
        <p:spPr/>
        <p:txBody>
          <a:bodyPr/>
          <a:lstStyle/>
          <a:p>
            <a:r>
              <a:rPr lang="en-US" dirty="0" smtClean="0"/>
              <a:t>First you have to load database driver, these drivers are provide by database vendors.</a:t>
            </a:r>
          </a:p>
          <a:p>
            <a:r>
              <a:rPr lang="en-US" dirty="0" smtClean="0"/>
              <a:t>These drivers comes in form of JAR files from database vendors.</a:t>
            </a:r>
          </a:p>
          <a:p>
            <a:r>
              <a:rPr lang="en-US" dirty="0" smtClean="0"/>
              <a:t>The JAR file contains concrete Driver class that implements Driver interface.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Database Driver</a:t>
            </a:r>
            <a:endParaRPr lang="en-US" dirty="0"/>
          </a:p>
        </p:txBody>
      </p:sp>
      <p:sp>
        <p:nvSpPr>
          <p:cNvPr id="4" name="Content Placeholder 3"/>
          <p:cNvSpPr>
            <a:spLocks noGrp="1"/>
          </p:cNvSpPr>
          <p:nvPr>
            <p:ph idx="1"/>
          </p:nvPr>
        </p:nvSpPr>
        <p:spPr>
          <a:xfrm>
            <a:off x="457200" y="3105151"/>
            <a:ext cx="8229600" cy="1600200"/>
          </a:xfrm>
        </p:spPr>
        <p:txBody>
          <a:bodyPr>
            <a:normAutofit fontScale="77500" lnSpcReduction="20000"/>
          </a:bodyPr>
          <a:lstStyle/>
          <a:p>
            <a:r>
              <a:rPr lang="en-US" dirty="0" smtClean="0"/>
              <a:t>Oracle drivers, you have to add </a:t>
            </a:r>
            <a:r>
              <a:rPr lang="en-US" b="1" dirty="0" smtClean="0"/>
              <a:t>mysql-connector-java-5.1.26.jar and ojdbc6.jar in the </a:t>
            </a:r>
            <a:r>
              <a:rPr lang="en-US" dirty="0" err="1" smtClean="0"/>
              <a:t>classpath</a:t>
            </a:r>
            <a:endParaRPr lang="en-US" dirty="0" smtClean="0"/>
          </a:p>
          <a:p>
            <a:r>
              <a:rPr lang="en-US" dirty="0" smtClean="0"/>
              <a:t>If you use an IDE such as </a:t>
            </a:r>
            <a:r>
              <a:rPr lang="en-US" dirty="0" err="1" smtClean="0"/>
              <a:t>IntelliJ</a:t>
            </a:r>
            <a:r>
              <a:rPr lang="en-US" dirty="0" smtClean="0"/>
              <a:t> Idea, Eclipse or </a:t>
            </a:r>
            <a:r>
              <a:rPr lang="en-US" dirty="0" err="1" smtClean="0"/>
              <a:t>NetBeans</a:t>
            </a:r>
            <a:r>
              <a:rPr lang="en-US" dirty="0" smtClean="0"/>
              <a:t>, you need to add these jar files into the library in the IDE.</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838200" y="1200150"/>
            <a:ext cx="7315200" cy="180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Database Driver</a:t>
            </a:r>
            <a:endParaRPr lang="en-US" dirty="0"/>
          </a:p>
        </p:txBody>
      </p:sp>
      <p:sp>
        <p:nvSpPr>
          <p:cNvPr id="6" name="Content Placeholder 5"/>
          <p:cNvSpPr>
            <a:spLocks noGrp="1"/>
          </p:cNvSpPr>
          <p:nvPr>
            <p:ph idx="1"/>
          </p:nvPr>
        </p:nvSpPr>
        <p:spPr/>
        <p:txBody>
          <a:bodyPr/>
          <a:lstStyle/>
          <a:p>
            <a:r>
              <a:rPr lang="en-US" dirty="0" smtClean="0"/>
              <a:t>We are using</a:t>
            </a:r>
          </a:p>
          <a:p>
            <a:pPr lvl="1"/>
            <a:r>
              <a:rPr lang="en-US" dirty="0" smtClean="0"/>
              <a:t>mysql-connector-java-8.0.21.jar</a:t>
            </a:r>
          </a:p>
          <a:p>
            <a:pPr lvl="1"/>
            <a:r>
              <a:rPr lang="en-US" dirty="0" smtClean="0"/>
              <a:t>Downloaded from</a:t>
            </a:r>
          </a:p>
          <a:p>
            <a:pPr lvl="2"/>
            <a:r>
              <a:rPr lang="en-US" dirty="0" smtClean="0">
                <a:hlinkClick r:id="rId2"/>
              </a:rPr>
              <a:t>https://repo1.maven.org/maven2/mysql/mysql-connector-java/8.0.21/mysql-connector-java-8.0.21.jar</a:t>
            </a:r>
          </a:p>
          <a:p>
            <a:pPr lvl="2">
              <a:buNone/>
            </a:pPr>
            <a:r>
              <a:rPr lang="en-US" dirty="0" smtClean="0">
                <a:hlinkClick r:id="rId2"/>
              </a:rPr>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Database Driver</a:t>
            </a:r>
            <a:endParaRPr lang="en-US" dirty="0"/>
          </a:p>
        </p:txBody>
      </p:sp>
      <p:sp>
        <p:nvSpPr>
          <p:cNvPr id="6" name="Content Placeholder 5"/>
          <p:cNvSpPr>
            <a:spLocks noGrp="1"/>
          </p:cNvSpPr>
          <p:nvPr>
            <p:ph idx="1"/>
          </p:nvPr>
        </p:nvSpPr>
        <p:spPr/>
        <p:txBody>
          <a:bodyPr/>
          <a:lstStyle/>
          <a:p>
            <a:r>
              <a:rPr lang="en-US" dirty="0" smtClean="0"/>
              <a:t>To load this driver we have to supply driver class name to the below class loader</a:t>
            </a:r>
          </a:p>
          <a:p>
            <a:pPr>
              <a:buNone/>
            </a:pPr>
            <a:r>
              <a:rPr lang="en-US" dirty="0" smtClean="0"/>
              <a:t>	</a:t>
            </a:r>
            <a:r>
              <a:rPr lang="en-US" dirty="0" err="1" smtClean="0"/>
              <a:t>Class.</a:t>
            </a:r>
            <a:r>
              <a:rPr lang="en-US" i="1" dirty="0" err="1" smtClean="0"/>
              <a:t>forName</a:t>
            </a:r>
            <a:r>
              <a:rPr lang="en-US" dirty="0" smtClean="0"/>
              <a:t>("</a:t>
            </a:r>
            <a:r>
              <a:rPr lang="en-US" dirty="0" err="1" smtClean="0"/>
              <a:t>com.mysql.cj.jdbc.Driver</a:t>
            </a:r>
            <a:r>
              <a:rPr lang="en-US" dirty="0" smtClean="0"/>
              <a:t>");</a:t>
            </a:r>
          </a:p>
          <a:p>
            <a:pPr lvl="1"/>
            <a:r>
              <a:rPr lang="en-US" dirty="0" err="1" smtClean="0"/>
              <a:t>com.mysql.cj.jdbc.Driver</a:t>
            </a:r>
            <a:r>
              <a:rPr lang="en-US" dirty="0" smtClean="0"/>
              <a:t> : is the Driver implementation class of </a:t>
            </a:r>
            <a:r>
              <a:rPr lang="en-US" dirty="0" err="1" smtClean="0"/>
              <a:t>MySql</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 connecting to Database</a:t>
            </a:r>
            <a:endParaRPr lang="en-US" dirty="0"/>
          </a:p>
        </p:txBody>
      </p:sp>
      <p:sp>
        <p:nvSpPr>
          <p:cNvPr id="3" name="Content Placeholder 2"/>
          <p:cNvSpPr>
            <a:spLocks noGrp="1"/>
          </p:cNvSpPr>
          <p:nvPr>
            <p:ph idx="1"/>
          </p:nvPr>
        </p:nvSpPr>
        <p:spPr>
          <a:xfrm>
            <a:off x="457200" y="1200151"/>
            <a:ext cx="8229600" cy="1828799"/>
          </a:xfrm>
        </p:spPr>
        <p:txBody>
          <a:bodyPr>
            <a:normAutofit/>
          </a:bodyPr>
          <a:lstStyle/>
          <a:p>
            <a:r>
              <a:rPr lang="en-US" sz="2400" dirty="0" smtClean="0"/>
              <a:t>Before connecting to any database, you must know the URL of the database.</a:t>
            </a:r>
          </a:p>
          <a:p>
            <a:r>
              <a:rPr lang="en-US" sz="2400" dirty="0" smtClean="0"/>
              <a:t>JDBC URL has a variety of formats. They have three parts in common, as shown</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066800" y="2876550"/>
            <a:ext cx="685800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a:t>
            </a:r>
            <a:r>
              <a:rPr lang="en-US" dirty="0" smtClean="0"/>
              <a:t> URL</a:t>
            </a:r>
            <a:endParaRPr lang="en-US" dirty="0"/>
          </a:p>
        </p:txBody>
      </p:sp>
      <p:sp>
        <p:nvSpPr>
          <p:cNvPr id="3" name="Content Placeholder 2"/>
          <p:cNvSpPr>
            <a:spLocks noGrp="1"/>
          </p:cNvSpPr>
          <p:nvPr>
            <p:ph idx="1"/>
          </p:nvPr>
        </p:nvSpPr>
        <p:spPr/>
        <p:txBody>
          <a:bodyPr/>
          <a:lstStyle/>
          <a:p>
            <a:r>
              <a:rPr lang="en-US" dirty="0" err="1" smtClean="0"/>
              <a:t>jdbc:mysql</a:t>
            </a:r>
            <a:r>
              <a:rPr lang="en-US" dirty="0" smtClean="0"/>
              <a:t>://</a:t>
            </a:r>
            <a:r>
              <a:rPr lang="en-US" dirty="0" err="1" smtClean="0"/>
              <a:t>hostname:portno</a:t>
            </a:r>
            <a:r>
              <a:rPr lang="en-US" dirty="0" smtClean="0"/>
              <a:t>/</a:t>
            </a:r>
            <a:r>
              <a:rPr lang="en-US" dirty="0" err="1" smtClean="0"/>
              <a:t>dbname</a:t>
            </a:r>
            <a:endParaRPr lang="en-US" dirty="0" smtClean="0"/>
          </a:p>
          <a:p>
            <a:r>
              <a:rPr lang="en-US" dirty="0" smtClean="0"/>
              <a:t>In this URL, </a:t>
            </a:r>
            <a:r>
              <a:rPr lang="en-US" dirty="0" err="1" smtClean="0"/>
              <a:t>dbname</a:t>
            </a:r>
            <a:r>
              <a:rPr lang="en-US" dirty="0" smtClean="0"/>
              <a:t> will change for each new database.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create connection we will use Connection interface and static method of </a:t>
            </a:r>
            <a:r>
              <a:rPr lang="en-US" dirty="0" err="1" smtClean="0"/>
              <a:t>DriverManager</a:t>
            </a:r>
            <a:r>
              <a:rPr lang="en-US" dirty="0" smtClean="0"/>
              <a:t> class</a:t>
            </a:r>
          </a:p>
          <a:p>
            <a:r>
              <a:rPr lang="en-US" dirty="0" smtClean="0"/>
              <a:t>String </a:t>
            </a:r>
            <a:r>
              <a:rPr lang="en-US" dirty="0" err="1" smtClean="0"/>
              <a:t>url</a:t>
            </a:r>
            <a:r>
              <a:rPr lang="en-US" dirty="0" smtClean="0"/>
              <a:t> = "</a:t>
            </a:r>
            <a:r>
              <a:rPr lang="en-US" dirty="0" err="1" smtClean="0"/>
              <a:t>jdbc:mysql</a:t>
            </a:r>
            <a:r>
              <a:rPr lang="en-US" dirty="0" smtClean="0"/>
              <a:t>://localhost:3306/</a:t>
            </a:r>
            <a:r>
              <a:rPr lang="en-US" dirty="0" err="1" smtClean="0"/>
              <a:t>sech</a:t>
            </a:r>
            <a:r>
              <a:rPr lang="en-US" dirty="0" smtClean="0"/>
              <a:t>";</a:t>
            </a:r>
            <a:br>
              <a:rPr lang="en-US" dirty="0" smtClean="0"/>
            </a:br>
            <a:r>
              <a:rPr lang="en-US" dirty="0" smtClean="0"/>
              <a:t>String user = "root";</a:t>
            </a:r>
            <a:br>
              <a:rPr lang="en-US" dirty="0" smtClean="0"/>
            </a:br>
            <a:r>
              <a:rPr lang="en-US" dirty="0" smtClean="0"/>
              <a:t>String pass = "";</a:t>
            </a:r>
            <a:br>
              <a:rPr lang="en-US" dirty="0" smtClean="0"/>
            </a:br>
            <a:r>
              <a:rPr lang="en-US" dirty="0" smtClean="0"/>
              <a:t>Connection con = </a:t>
            </a:r>
            <a:r>
              <a:rPr lang="en-US" dirty="0" err="1" smtClean="0"/>
              <a:t>DriverManager.</a:t>
            </a:r>
            <a:r>
              <a:rPr lang="en-US" i="1" dirty="0" err="1" smtClean="0"/>
              <a:t>getConnection</a:t>
            </a:r>
            <a:r>
              <a:rPr lang="en-US" dirty="0" smtClean="0"/>
              <a:t>(</a:t>
            </a:r>
            <a:r>
              <a:rPr lang="en-US" dirty="0" err="1" smtClean="0"/>
              <a:t>url,user,pass</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Once you get the connection, you can use the connection reference to create statement either by using Statement interface or by using </a:t>
            </a:r>
            <a:r>
              <a:rPr lang="en-US" dirty="0" err="1" smtClean="0"/>
              <a:t>PreparedStatement</a:t>
            </a:r>
            <a:r>
              <a:rPr lang="en-US" dirty="0" smtClean="0"/>
              <a:t> interface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Statement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A Statement Interface is used to create a statement i.e. a query to be executed against a database. In this process, two calls are made to the database system , one to get the table metadata and other to get the data itself. The statement object is also compiled every time it executes.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Database Connectivity</a:t>
            </a:r>
            <a:endParaRPr lang="en-US" dirty="0"/>
          </a:p>
        </p:txBody>
      </p:sp>
      <p:sp>
        <p:nvSpPr>
          <p:cNvPr id="3" name="Content Placeholder 2"/>
          <p:cNvSpPr>
            <a:spLocks noGrp="1"/>
          </p:cNvSpPr>
          <p:nvPr>
            <p:ph idx="1"/>
          </p:nvPr>
        </p:nvSpPr>
        <p:spPr>
          <a:xfrm>
            <a:off x="457200" y="1200151"/>
            <a:ext cx="8229600" cy="1600199"/>
          </a:xfrm>
        </p:spPr>
        <p:txBody>
          <a:bodyPr/>
          <a:lstStyle/>
          <a:p>
            <a:r>
              <a:rPr lang="en-US" dirty="0"/>
              <a:t>A </a:t>
            </a:r>
            <a:r>
              <a:rPr lang="en-US" i="1" dirty="0"/>
              <a:t>relational database is a database that is organized into tables, which consist of </a:t>
            </a:r>
            <a:r>
              <a:rPr lang="en-US" i="1" dirty="0" smtClean="0"/>
              <a:t>rows </a:t>
            </a:r>
            <a:r>
              <a:rPr lang="en-US" dirty="0" smtClean="0"/>
              <a:t>and </a:t>
            </a:r>
            <a:r>
              <a:rPr lang="en-US" dirty="0"/>
              <a:t>columns.</a:t>
            </a:r>
          </a:p>
        </p:txBody>
      </p:sp>
      <p:pic>
        <p:nvPicPr>
          <p:cNvPr id="20482" name="Picture 2"/>
          <p:cNvPicPr>
            <a:picLocks noChangeAspect="1" noChangeArrowheads="1"/>
          </p:cNvPicPr>
          <p:nvPr/>
        </p:nvPicPr>
        <p:blipFill>
          <a:blip r:embed="rId2" cstate="print"/>
          <a:srcRect/>
          <a:stretch>
            <a:fillRect/>
          </a:stretch>
        </p:blipFill>
        <p:spPr bwMode="auto">
          <a:xfrm>
            <a:off x="2362200" y="2824602"/>
            <a:ext cx="3733800" cy="158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Prepared Statement</a:t>
            </a:r>
          </a:p>
        </p:txBody>
      </p:sp>
      <p:sp>
        <p:nvSpPr>
          <p:cNvPr id="11267" name="Content Placeholder 2"/>
          <p:cNvSpPr>
            <a:spLocks noGrp="1"/>
          </p:cNvSpPr>
          <p:nvPr>
            <p:ph idx="1"/>
          </p:nvPr>
        </p:nvSpPr>
        <p:spPr/>
        <p:txBody>
          <a:bodyPr/>
          <a:lstStyle/>
          <a:p>
            <a:pPr eaLnBrk="1" hangingPunct="1"/>
            <a:r>
              <a:rPr lang="en-US" smtClean="0"/>
              <a:t>A Prepared statement comes in handy as it is compiled and cached and only makes on database call when invoked. The compilation would be skipped even if the values in the where clause change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57150"/>
            <a:ext cx="8229600" cy="460375"/>
          </a:xfrm>
        </p:spPr>
        <p:txBody>
          <a:bodyPr/>
          <a:lstStyle/>
          <a:p>
            <a:pPr eaLnBrk="1" hangingPunct="1"/>
            <a:r>
              <a:rPr lang="en-US" sz="2400" smtClean="0"/>
              <a:t>Statement and Prepared Statement</a:t>
            </a:r>
          </a:p>
        </p:txBody>
      </p:sp>
      <p:sp>
        <p:nvSpPr>
          <p:cNvPr id="12291" name="Content Placeholder 2"/>
          <p:cNvSpPr>
            <a:spLocks noGrp="1"/>
          </p:cNvSpPr>
          <p:nvPr>
            <p:ph idx="1"/>
          </p:nvPr>
        </p:nvSpPr>
        <p:spPr>
          <a:xfrm>
            <a:off x="457200" y="514350"/>
            <a:ext cx="8229600" cy="4495800"/>
          </a:xfrm>
        </p:spPr>
        <p:txBody>
          <a:bodyPr>
            <a:normAutofit lnSpcReduction="10000"/>
          </a:bodyPr>
          <a:lstStyle/>
          <a:p>
            <a:pPr eaLnBrk="1" hangingPunct="1"/>
            <a:r>
              <a:rPr lang="en-US" sz="2000" dirty="0" smtClean="0"/>
              <a:t>Statement</a:t>
            </a:r>
          </a:p>
          <a:p>
            <a:pPr lvl="1">
              <a:buNone/>
            </a:pPr>
            <a:r>
              <a:rPr lang="en-US" sz="2000" b="1" dirty="0" smtClean="0"/>
              <a:t>Statement stmt= </a:t>
            </a:r>
            <a:r>
              <a:rPr lang="en-US" sz="2000" dirty="0" err="1" smtClean="0"/>
              <a:t>con.createStatement</a:t>
            </a:r>
            <a:r>
              <a:rPr lang="en-US" sz="2000" dirty="0" smtClean="0"/>
              <a:t>();</a:t>
            </a:r>
          </a:p>
          <a:p>
            <a:pPr lvl="1">
              <a:buNone/>
            </a:pPr>
            <a:endParaRPr lang="en-US" sz="2000" dirty="0" smtClean="0"/>
          </a:p>
          <a:p>
            <a:pPr lvl="1">
              <a:buNone/>
            </a:pPr>
            <a:r>
              <a:rPr lang="en-US" sz="2000" dirty="0" smtClean="0"/>
              <a:t>Prepared Statement</a:t>
            </a:r>
          </a:p>
          <a:p>
            <a:pPr lvl="1">
              <a:buNone/>
            </a:pPr>
            <a:r>
              <a:rPr lang="en-US" sz="2000" b="1" dirty="0" err="1" smtClean="0"/>
              <a:t>PreparedStatement</a:t>
            </a:r>
            <a:r>
              <a:rPr lang="en-US" sz="2000" b="1" dirty="0" smtClean="0"/>
              <a:t> </a:t>
            </a:r>
            <a:r>
              <a:rPr lang="en-US" sz="2000" b="1" dirty="0" err="1" smtClean="0"/>
              <a:t>pstmt</a:t>
            </a:r>
            <a:r>
              <a:rPr lang="en-US" sz="2000" b="1" dirty="0" smtClean="0"/>
              <a:t> = </a:t>
            </a:r>
            <a:r>
              <a:rPr lang="en-US" sz="2000" dirty="0" err="1" smtClean="0"/>
              <a:t>con.prepareStatement</a:t>
            </a:r>
            <a:r>
              <a:rPr lang="en-US" sz="2000" dirty="0" smtClean="0"/>
              <a:t> </a:t>
            </a:r>
            <a:r>
              <a:rPr lang="en-US" sz="2000" b="1" dirty="0" smtClean="0"/>
              <a:t>(select * from </a:t>
            </a:r>
            <a:r>
              <a:rPr lang="en-US" sz="2000" b="1" dirty="0" err="1" smtClean="0"/>
              <a:t>mytab</a:t>
            </a:r>
            <a:r>
              <a:rPr lang="en-US" sz="2000" b="1" dirty="0" smtClean="0"/>
              <a:t> where num=?”);</a:t>
            </a:r>
          </a:p>
          <a:p>
            <a:pPr lvl="1" eaLnBrk="1" hangingPunct="1">
              <a:buFont typeface="Arial" charset="0"/>
              <a:buNone/>
            </a:pPr>
            <a:r>
              <a:rPr lang="en-US" sz="2000" b="1" dirty="0" err="1" smtClean="0"/>
              <a:t>pstmt.setInt</a:t>
            </a:r>
            <a:r>
              <a:rPr lang="en-US" sz="2000" b="1" dirty="0" smtClean="0"/>
              <a:t>(1,”11”);</a:t>
            </a:r>
          </a:p>
          <a:p>
            <a:pPr lvl="1" eaLnBrk="1" hangingPunct="1">
              <a:buFont typeface="Arial" charset="0"/>
              <a:buNone/>
            </a:pPr>
            <a:r>
              <a:rPr lang="en-US" sz="2000" b="1" dirty="0" smtClean="0"/>
              <a:t>This sets the value of ? as 11</a:t>
            </a:r>
          </a:p>
          <a:p>
            <a:pPr lvl="1" eaLnBrk="1" hangingPunct="1">
              <a:buFont typeface="Arial" charset="0"/>
              <a:buNone/>
            </a:pPr>
            <a:endParaRPr lang="en-US" sz="2000" dirty="0" smtClean="0"/>
          </a:p>
          <a:p>
            <a:pPr lvl="1" eaLnBrk="1" hangingPunct="1"/>
            <a:r>
              <a:rPr lang="en-US" sz="2000" dirty="0" smtClean="0"/>
              <a:t>If we run the statement in for loop every time changing the where clause, the statement is compiled every time before execution.</a:t>
            </a:r>
          </a:p>
          <a:p>
            <a:pPr lvl="1" eaLnBrk="1" hangingPunct="1"/>
            <a:r>
              <a:rPr lang="en-US" sz="2000" dirty="0" smtClean="0"/>
              <a:t>In the case of prepared statement , the prepared statement is cached and compiled only one time in the event of a for loop with changing where clause.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the Statement</a:t>
            </a:r>
            <a:endParaRPr lang="en-US" dirty="0"/>
          </a:p>
        </p:txBody>
      </p:sp>
      <p:sp>
        <p:nvSpPr>
          <p:cNvPr id="3" name="Content Placeholder 2"/>
          <p:cNvSpPr>
            <a:spLocks noGrp="1"/>
          </p:cNvSpPr>
          <p:nvPr>
            <p:ph idx="1"/>
          </p:nvPr>
        </p:nvSpPr>
        <p:spPr/>
        <p:txBody>
          <a:bodyPr>
            <a:normAutofit/>
          </a:bodyPr>
          <a:lstStyle/>
          <a:p>
            <a:r>
              <a:rPr lang="en-US" sz="2200" dirty="0" smtClean="0"/>
              <a:t>Execute the statement by using below functions</a:t>
            </a:r>
          </a:p>
          <a:p>
            <a:pPr lvl="1"/>
            <a:r>
              <a:rPr lang="en-US" sz="2200" dirty="0" smtClean="0"/>
              <a:t>String query = "INSERT INTO info (`id`, `name`) VALUES ('112', 'Diwan');";</a:t>
            </a:r>
          </a:p>
          <a:p>
            <a:pPr lvl="1"/>
            <a:r>
              <a:rPr lang="en-US" sz="2200" dirty="0" err="1" smtClean="0"/>
              <a:t>stmt.executeUpdate</a:t>
            </a:r>
            <a:r>
              <a:rPr lang="en-US" sz="2200" dirty="0" smtClean="0"/>
              <a:t>(query);</a:t>
            </a:r>
          </a:p>
          <a:p>
            <a:r>
              <a:rPr lang="en-US" sz="2200" dirty="0" smtClean="0"/>
              <a:t>Or</a:t>
            </a:r>
          </a:p>
          <a:p>
            <a:pPr lvl="1"/>
            <a:r>
              <a:rPr lang="en-US" sz="2200" dirty="0" err="1" smtClean="0"/>
              <a:t>PreparedStatement</a:t>
            </a:r>
            <a:r>
              <a:rPr lang="en-US" sz="2200" dirty="0" smtClean="0"/>
              <a:t> </a:t>
            </a:r>
            <a:r>
              <a:rPr lang="en-US" sz="2200" dirty="0" err="1" smtClean="0"/>
              <a:t>pstmt</a:t>
            </a:r>
            <a:r>
              <a:rPr lang="en-US" sz="2200" dirty="0" smtClean="0"/>
              <a:t> = </a:t>
            </a:r>
            <a:r>
              <a:rPr lang="en-US" sz="2200" dirty="0" err="1" smtClean="0"/>
              <a:t>con.prepareStatement</a:t>
            </a:r>
            <a:r>
              <a:rPr lang="en-US" sz="2200" dirty="0" smtClean="0"/>
              <a:t>(query);</a:t>
            </a:r>
          </a:p>
          <a:p>
            <a:pPr lvl="1"/>
            <a:r>
              <a:rPr lang="en-US" sz="2200" dirty="0" err="1" smtClean="0"/>
              <a:t>pstmt.executeUpdate</a:t>
            </a:r>
            <a:r>
              <a:rPr lang="en-US" sz="2200" dirty="0" smtClean="0"/>
              <a:t>();</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Results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 all SQL queries return data from table.</a:t>
            </a:r>
          </a:p>
          <a:p>
            <a:r>
              <a:rPr lang="en-US" dirty="0" smtClean="0"/>
              <a:t>Some return number of rows affected by </a:t>
            </a:r>
            <a:r>
              <a:rPr lang="en-US" dirty="0" err="1" smtClean="0"/>
              <a:t>sql</a:t>
            </a:r>
            <a:r>
              <a:rPr lang="en-US" dirty="0" smtClean="0"/>
              <a:t> statement.</a:t>
            </a:r>
          </a:p>
          <a:p>
            <a:r>
              <a:rPr lang="en-US" dirty="0" smtClean="0"/>
              <a:t>Others return an </a:t>
            </a:r>
            <a:r>
              <a:rPr lang="en-US" dirty="0" err="1" smtClean="0"/>
              <a:t>ResultSet</a:t>
            </a:r>
            <a:r>
              <a:rPr lang="en-US" dirty="0" smtClean="0"/>
              <a:t> object, which contain </a:t>
            </a:r>
            <a:r>
              <a:rPr lang="en-US" dirty="0" err="1" smtClean="0"/>
              <a:t>slected</a:t>
            </a:r>
            <a:r>
              <a:rPr lang="en-US" dirty="0" smtClean="0"/>
              <a:t> data.</a:t>
            </a:r>
          </a:p>
          <a:p>
            <a:r>
              <a:rPr lang="en-US" dirty="0" smtClean="0"/>
              <a:t>We will use </a:t>
            </a:r>
            <a:r>
              <a:rPr lang="en-US" dirty="0" err="1" smtClean="0"/>
              <a:t>ResultSet</a:t>
            </a:r>
            <a:r>
              <a:rPr lang="en-US" dirty="0" smtClean="0"/>
              <a:t> methods to process the data.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ResultSet</a:t>
            </a:r>
            <a:endParaRPr lang="en-US" dirty="0"/>
          </a:p>
        </p:txBody>
      </p:sp>
      <p:sp>
        <p:nvSpPr>
          <p:cNvPr id="3" name="Content Placeholder 2"/>
          <p:cNvSpPr>
            <a:spLocks noGrp="1"/>
          </p:cNvSpPr>
          <p:nvPr>
            <p:ph idx="1"/>
          </p:nvPr>
        </p:nvSpPr>
        <p:spPr/>
        <p:txBody>
          <a:bodyPr/>
          <a:lstStyle/>
          <a:p>
            <a:r>
              <a:rPr lang="en-US" dirty="0" smtClean="0"/>
              <a:t>By using </a:t>
            </a:r>
            <a:r>
              <a:rPr lang="en-US" dirty="0" err="1" smtClean="0"/>
              <a:t>ResultSet</a:t>
            </a:r>
            <a:r>
              <a:rPr lang="en-US" dirty="0" smtClean="0"/>
              <a:t> we will process the data.</a:t>
            </a:r>
          </a:p>
          <a:p>
            <a:r>
              <a:rPr lang="en-US" dirty="0" smtClean="0"/>
              <a:t>Some important methods</a:t>
            </a:r>
          </a:p>
          <a:p>
            <a:pPr lvl="1"/>
            <a:r>
              <a:rPr lang="en-US" dirty="0" err="1" smtClean="0"/>
              <a:t>b</a:t>
            </a:r>
            <a:r>
              <a:rPr lang="en-US" dirty="0" err="1" smtClean="0"/>
              <a:t>oolean</a:t>
            </a:r>
            <a:r>
              <a:rPr lang="en-US" dirty="0" smtClean="0"/>
              <a:t> next()</a:t>
            </a:r>
          </a:p>
          <a:p>
            <a:pPr lvl="1"/>
            <a:r>
              <a:rPr lang="en-US" dirty="0" smtClean="0"/>
              <a:t>Xxx </a:t>
            </a:r>
            <a:r>
              <a:rPr lang="en-US" dirty="0" err="1" smtClean="0"/>
              <a:t>getXxx</a:t>
            </a:r>
            <a:r>
              <a:rPr lang="en-US" dirty="0" smtClean="0"/>
              <a:t>(String </a:t>
            </a:r>
            <a:r>
              <a:rPr lang="en-US" dirty="0" err="1" smtClean="0"/>
              <a:t>columnName</a:t>
            </a:r>
            <a:r>
              <a:rPr lang="en-US" dirty="0" smtClean="0"/>
              <a:t>)</a:t>
            </a:r>
          </a:p>
          <a:p>
            <a:pPr lvl="1"/>
            <a:r>
              <a:rPr lang="en-US" smtClean="0"/>
              <a:t>void </a:t>
            </a:r>
            <a:r>
              <a:rPr lang="en-US" dirty="0" smtClean="0"/>
              <a:t>close()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Database Connectivity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two main ways to </a:t>
            </a:r>
            <a:r>
              <a:rPr lang="en-US" dirty="0" smtClean="0"/>
              <a:t>access a </a:t>
            </a:r>
            <a:r>
              <a:rPr lang="en-US" dirty="0"/>
              <a:t>relational database from Java:</a:t>
            </a:r>
          </a:p>
          <a:p>
            <a:r>
              <a:rPr lang="en-US" b="1" i="1" dirty="0" smtClean="0"/>
              <a:t>Java </a:t>
            </a:r>
            <a:r>
              <a:rPr lang="en-US" b="1" i="1" dirty="0"/>
              <a:t>Database Connectivity Language (JDBC): </a:t>
            </a:r>
            <a:endParaRPr lang="en-US" b="1" i="1" dirty="0" smtClean="0"/>
          </a:p>
          <a:p>
            <a:pPr lvl="1"/>
            <a:r>
              <a:rPr lang="en-US" i="1" dirty="0" smtClean="0"/>
              <a:t>Accesses </a:t>
            </a:r>
            <a:r>
              <a:rPr lang="en-US" i="1" dirty="0"/>
              <a:t>data as rows and </a:t>
            </a:r>
            <a:r>
              <a:rPr lang="en-US" i="1" dirty="0" smtClean="0"/>
              <a:t>columns. </a:t>
            </a:r>
            <a:r>
              <a:rPr lang="en-US" dirty="0" smtClean="0"/>
              <a:t>JDBC </a:t>
            </a:r>
            <a:r>
              <a:rPr lang="en-US" dirty="0"/>
              <a:t>is the API </a:t>
            </a:r>
            <a:r>
              <a:rPr lang="en-US" dirty="0" smtClean="0"/>
              <a:t>is covered in our syllabus</a:t>
            </a:r>
            <a:endParaRPr lang="en-US" dirty="0"/>
          </a:p>
          <a:p>
            <a:r>
              <a:rPr lang="en-US" b="1" i="1" dirty="0" smtClean="0"/>
              <a:t>Java </a:t>
            </a:r>
            <a:r>
              <a:rPr lang="en-US" b="1" i="1" dirty="0"/>
              <a:t>Persistence API (JPA</a:t>
            </a:r>
            <a:r>
              <a:rPr lang="en-US" b="1" i="1" dirty="0" smtClean="0"/>
              <a:t>):</a:t>
            </a:r>
          </a:p>
          <a:p>
            <a:pPr lvl="1"/>
            <a:r>
              <a:rPr lang="en-US" i="1" dirty="0" smtClean="0"/>
              <a:t> </a:t>
            </a:r>
            <a:r>
              <a:rPr lang="en-US" i="1" dirty="0"/>
              <a:t>Accesses data through Java objects using a concept </a:t>
            </a:r>
            <a:r>
              <a:rPr lang="en-US" i="1" dirty="0" smtClean="0"/>
              <a:t>called </a:t>
            </a:r>
            <a:r>
              <a:rPr lang="en-US" dirty="0" smtClean="0"/>
              <a:t>object-relational </a:t>
            </a:r>
            <a:r>
              <a:rPr lang="en-US" dirty="0"/>
              <a:t>mapping (ORM). The idea is that you don’t have to write as </a:t>
            </a:r>
            <a:r>
              <a:rPr lang="en-US" dirty="0" smtClean="0"/>
              <a:t>much code</a:t>
            </a:r>
            <a:r>
              <a:rPr lang="en-US" dirty="0"/>
              <a:t>, and you get your data in Java objects.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Introduction</a:t>
            </a:r>
            <a:endParaRPr lang="en-US" dirty="0"/>
          </a:p>
        </p:txBody>
      </p:sp>
      <p:sp>
        <p:nvSpPr>
          <p:cNvPr id="3" name="Content Placeholder 2"/>
          <p:cNvSpPr>
            <a:spLocks noGrp="1"/>
          </p:cNvSpPr>
          <p:nvPr>
            <p:ph idx="1"/>
          </p:nvPr>
        </p:nvSpPr>
        <p:spPr/>
        <p:txBody>
          <a:bodyPr/>
          <a:lstStyle/>
          <a:p>
            <a:r>
              <a:rPr lang="en-US" dirty="0" smtClean="0"/>
              <a:t>JDBC API lets the programmers connect to a database to query or update it using the Structured Query language(SQL).</a:t>
            </a:r>
          </a:p>
          <a:p>
            <a:r>
              <a:rPr lang="en-US" dirty="0" smtClean="0"/>
              <a:t>JDBC provides Java programmers with uniform interface for accessing and manipulating a wide range of relational databases.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Introduction</a:t>
            </a:r>
            <a:endParaRPr lang="en-US" dirty="0"/>
          </a:p>
        </p:txBody>
      </p:sp>
      <p:sp>
        <p:nvSpPr>
          <p:cNvPr id="3" name="Content Placeholder 2"/>
          <p:cNvSpPr>
            <a:spLocks noGrp="1"/>
          </p:cNvSpPr>
          <p:nvPr>
            <p:ph idx="1"/>
          </p:nvPr>
        </p:nvSpPr>
        <p:spPr/>
        <p:txBody>
          <a:bodyPr/>
          <a:lstStyle/>
          <a:p>
            <a:r>
              <a:rPr lang="en-US" dirty="0" smtClean="0"/>
              <a:t>Using the JDBC API, applications written in the Java programming language can execute SQL statements, retrieve results, present data in a user friendly interface, and propagate changes back to the database.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Introduction</a:t>
            </a:r>
            <a:endParaRPr lang="en-US" dirty="0"/>
          </a:p>
        </p:txBody>
      </p:sp>
      <p:sp>
        <p:nvSpPr>
          <p:cNvPr id="3" name="Content Placeholder 2"/>
          <p:cNvSpPr>
            <a:spLocks noGrp="1"/>
          </p:cNvSpPr>
          <p:nvPr>
            <p:ph idx="1"/>
          </p:nvPr>
        </p:nvSpPr>
        <p:spPr/>
        <p:txBody>
          <a:bodyPr/>
          <a:lstStyle/>
          <a:p>
            <a:r>
              <a:rPr lang="en-US" dirty="0"/>
              <a:t>The JDBC API can also be used to interact </a:t>
            </a:r>
            <a:r>
              <a:rPr lang="en-US" dirty="0" smtClean="0"/>
              <a:t>with multiple </a:t>
            </a:r>
            <a:r>
              <a:rPr lang="en-US" dirty="0"/>
              <a:t>data sources in a distributed, heterogeneous environment.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application using JDBC to connect to a relational database: </a:t>
            </a:r>
            <a:endParaRPr lang="en-US" dirty="0"/>
          </a:p>
        </p:txBody>
      </p:sp>
      <p:pic>
        <p:nvPicPr>
          <p:cNvPr id="2050" name="Picture 2" descr="Java application using JDBC to connect to a database."/>
          <p:cNvPicPr>
            <a:picLocks noChangeAspect="1" noChangeArrowheads="1"/>
          </p:cNvPicPr>
          <p:nvPr/>
        </p:nvPicPr>
        <p:blipFill>
          <a:blip r:embed="rId2" cstate="print"/>
          <a:srcRect/>
          <a:stretch>
            <a:fillRect/>
          </a:stretch>
        </p:blipFill>
        <p:spPr bwMode="auto">
          <a:xfrm>
            <a:off x="1752600" y="2343150"/>
            <a:ext cx="5562600" cy="156368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Java programs access and manipulate databases through JDBC drivers</a:t>
            </a:r>
          </a:p>
        </p:txBody>
      </p:sp>
      <p:pic>
        <p:nvPicPr>
          <p:cNvPr id="1026" name="Picture 2"/>
          <p:cNvPicPr>
            <a:picLocks noChangeAspect="1" noChangeArrowheads="1"/>
          </p:cNvPicPr>
          <p:nvPr/>
        </p:nvPicPr>
        <p:blipFill>
          <a:blip r:embed="rId2" cstate="print"/>
          <a:srcRect/>
          <a:stretch>
            <a:fillRect/>
          </a:stretch>
        </p:blipFill>
        <p:spPr bwMode="auto">
          <a:xfrm>
            <a:off x="1447800" y="1352550"/>
            <a:ext cx="6477000" cy="3497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1262</Words>
  <Application>Microsoft Office PowerPoint</Application>
  <PresentationFormat>On-screen Show (16:9)</PresentationFormat>
  <Paragraphs>135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JDBC</vt:lpstr>
      <vt:lpstr>Java Database Connectivity</vt:lpstr>
      <vt:lpstr>Java Database Connectivity</vt:lpstr>
      <vt:lpstr>Java Database Connectivity</vt:lpstr>
      <vt:lpstr>JDBC Introduction</vt:lpstr>
      <vt:lpstr>JDBC Introduction</vt:lpstr>
      <vt:lpstr>JDBC Introduction</vt:lpstr>
      <vt:lpstr>Java application using JDBC to connect to a relational database: </vt:lpstr>
      <vt:lpstr>Java programs access and manipulate databases through JDBC drivers</vt:lpstr>
      <vt:lpstr>JDBC API</vt:lpstr>
      <vt:lpstr>JDBC API</vt:lpstr>
      <vt:lpstr>JDBC API</vt:lpstr>
      <vt:lpstr>JDBC Interface</vt:lpstr>
      <vt:lpstr>Steps to access a database</vt:lpstr>
      <vt:lpstr>JDBC Drivers</vt:lpstr>
      <vt:lpstr>JDBC Drivers</vt:lpstr>
      <vt:lpstr>JDBC Drivers</vt:lpstr>
      <vt:lpstr>JDBC Drivers</vt:lpstr>
      <vt:lpstr>JDBC Drivers</vt:lpstr>
      <vt:lpstr>JDBC Drivers (Fig.)</vt:lpstr>
      <vt:lpstr>Loading Database Driver</vt:lpstr>
      <vt:lpstr>Loading Database Driver</vt:lpstr>
      <vt:lpstr>Loading Database Driver</vt:lpstr>
      <vt:lpstr>Loading Database Driver</vt:lpstr>
      <vt:lpstr>URL for connecting to Database</vt:lpstr>
      <vt:lpstr>MySQL URL</vt:lpstr>
      <vt:lpstr>Connection</vt:lpstr>
      <vt:lpstr>Slide 28</vt:lpstr>
      <vt:lpstr>Statement</vt:lpstr>
      <vt:lpstr>Prepared Statement</vt:lpstr>
      <vt:lpstr>Statement and Prepared Statement</vt:lpstr>
      <vt:lpstr>Execute the Statement</vt:lpstr>
      <vt:lpstr>Analyzing Results</vt:lpstr>
      <vt:lpstr>ResultSet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Vaibhav</dc:creator>
  <cp:lastModifiedBy>Vaibhav</cp:lastModifiedBy>
  <cp:revision>11</cp:revision>
  <dcterms:created xsi:type="dcterms:W3CDTF">2020-11-30T18:17:09Z</dcterms:created>
  <dcterms:modified xsi:type="dcterms:W3CDTF">2020-12-07T19:23:42Z</dcterms:modified>
</cp:coreProperties>
</file>