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1" roundtripDataSignature="AMtx7mjnIW42mkAztXkIf1iQ3X75mk2a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031ee3a8c_0_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9031ee3a8c_0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031ee3a8c_0_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9031ee3a8c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031ee3a8c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g9031ee3a8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031ee3a8c_0_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9031ee3a8c_0_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031ee3a8c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g9031ee3a8c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031ee3a8c_0_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g9031ee3a8c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031ee3a8c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9031ee3a8c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031ee3a8c_0_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g9031ee3a8c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9"/>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0"/>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0"/>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714348" y="2214554"/>
            <a:ext cx="7772400" cy="114300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5400"/>
              <a:buFont typeface="Times New Roman"/>
              <a:buNone/>
            </a:pPr>
            <a:r>
              <a:rPr b="1" lang="en-GB" sz="4100">
                <a:latin typeface="Times New Roman"/>
                <a:ea typeface="Times New Roman"/>
                <a:cs typeface="Times New Roman"/>
                <a:sym typeface="Times New Roman"/>
              </a:rPr>
              <a:t>Types of variables</a:t>
            </a:r>
            <a:endParaRPr b="1" sz="5400">
              <a:latin typeface="Times New Roman"/>
              <a:ea typeface="Times New Roman"/>
              <a:cs typeface="Times New Roman"/>
              <a:sym typeface="Times New Roman"/>
            </a:endParaRPr>
          </a:p>
        </p:txBody>
      </p:sp>
      <p:pic>
        <p:nvPicPr>
          <p:cNvPr descr="Related image" id="90" name="Google Shape;90;p1"/>
          <p:cNvPicPr preferRelativeResize="0"/>
          <p:nvPr/>
        </p:nvPicPr>
        <p:blipFill rotWithShape="1">
          <a:blip r:embed="rId3">
            <a:alphaModFix/>
          </a:blip>
          <a:srcRect b="23462" l="3793" r="3779" t="21969"/>
          <a:stretch/>
        </p:blipFill>
        <p:spPr>
          <a:xfrm>
            <a:off x="3286116" y="500042"/>
            <a:ext cx="2286016" cy="114300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9031ee3a8c_0_46"/>
          <p:cNvSpPr txBox="1"/>
          <p:nvPr>
            <p:ph idx="1" type="body"/>
          </p:nvPr>
        </p:nvSpPr>
        <p:spPr>
          <a:xfrm>
            <a:off x="457200" y="1524000"/>
            <a:ext cx="8229600" cy="4154700"/>
          </a:xfrm>
          <a:prstGeom prst="rect">
            <a:avLst/>
          </a:prstGeom>
          <a:noFill/>
          <a:ln>
            <a:noFill/>
          </a:ln>
        </p:spPr>
        <p:txBody>
          <a:bodyPr anchorCtr="0" anchor="t" bIns="45700" lIns="91425" spcFirstLastPara="1" rIns="91425" wrap="square" tIns="45700">
            <a:noAutofit/>
          </a:bodyPr>
          <a:lstStyle/>
          <a:p>
            <a:pPr indent="-419100" lvl="0" marL="457200" rtl="0" algn="l">
              <a:spcBef>
                <a:spcPts val="360"/>
              </a:spcBef>
              <a:spcAft>
                <a:spcPts val="0"/>
              </a:spcAft>
              <a:buSzPts val="3000"/>
              <a:buChar char="•"/>
            </a:pPr>
            <a:r>
              <a:rPr lang="en-GB" sz="3000"/>
              <a:t>Scope of the static variable is same as scope of .class file.</a:t>
            </a:r>
            <a:endParaRPr sz="3000"/>
          </a:p>
          <a:p>
            <a:pPr indent="0" lvl="0" marL="457200" rtl="0" algn="l">
              <a:spcBef>
                <a:spcPts val="360"/>
              </a:spcBef>
              <a:spcAft>
                <a:spcPts val="0"/>
              </a:spcAft>
              <a:buNone/>
            </a:pPr>
            <a:r>
              <a:t/>
            </a:r>
            <a:endParaRPr sz="1600"/>
          </a:p>
          <a:p>
            <a:pPr indent="-419100" lvl="0" marL="457200" rtl="0" algn="l">
              <a:spcBef>
                <a:spcPts val="360"/>
              </a:spcBef>
              <a:spcAft>
                <a:spcPts val="0"/>
              </a:spcAft>
              <a:buSzPts val="3000"/>
              <a:buChar char="•"/>
            </a:pPr>
            <a:r>
              <a:rPr lang="en-GB" sz="3000"/>
              <a:t>We can access static variable either by object reference or by class name but recommended to use class name </a:t>
            </a:r>
            <a:endParaRPr sz="3000">
              <a:latin typeface="Roboto"/>
              <a:ea typeface="Roboto"/>
              <a:cs typeface="Roboto"/>
              <a:sym typeface="Roboto"/>
            </a:endParaRPr>
          </a:p>
          <a:p>
            <a:pPr indent="0" lvl="0" marL="457200" rtl="0" algn="l">
              <a:spcBef>
                <a:spcPts val="360"/>
              </a:spcBef>
              <a:spcAft>
                <a:spcPts val="0"/>
              </a:spcAft>
              <a:buNone/>
            </a:pPr>
            <a:r>
              <a:t/>
            </a:r>
            <a:endParaRPr sz="1700">
              <a:latin typeface="Roboto"/>
              <a:ea typeface="Roboto"/>
              <a:cs typeface="Roboto"/>
              <a:sym typeface="Roboto"/>
            </a:endParaRPr>
          </a:p>
          <a:p>
            <a:pPr indent="-419100" lvl="0" marL="457200" rtl="0" algn="l">
              <a:spcBef>
                <a:spcPts val="360"/>
              </a:spcBef>
              <a:spcAft>
                <a:spcPts val="0"/>
              </a:spcAft>
              <a:buSzPts val="3000"/>
              <a:buChar char="•"/>
            </a:pPr>
            <a:r>
              <a:rPr lang="en-GB" sz="3000">
                <a:latin typeface="Roboto"/>
                <a:ea typeface="Roboto"/>
                <a:cs typeface="Roboto"/>
                <a:sym typeface="Roboto"/>
              </a:rPr>
              <a:t>JVM provides the default value to static variable </a:t>
            </a:r>
            <a:endParaRPr sz="3000"/>
          </a:p>
          <a:p>
            <a:pPr indent="0" lvl="0" marL="457200" rtl="0" algn="l">
              <a:lnSpc>
                <a:spcPct val="100000"/>
              </a:lnSpc>
              <a:spcBef>
                <a:spcPts val="360"/>
              </a:spcBef>
              <a:spcAft>
                <a:spcPts val="0"/>
              </a:spcAft>
              <a:buNone/>
            </a:pPr>
            <a:r>
              <a:t/>
            </a:r>
            <a:endParaRPr sz="3000">
              <a:solidFill>
                <a:srgbClr val="000000"/>
              </a:solidFill>
            </a:endParaRPr>
          </a:p>
        </p:txBody>
      </p:sp>
      <p:sp>
        <p:nvSpPr>
          <p:cNvPr id="168" name="Google Shape;168;g9031ee3a8c_0_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Times New Roman"/>
              <a:buNone/>
            </a:pPr>
            <a:r>
              <a:rPr b="1" lang="en-GB" sz="4800">
                <a:latin typeface="Times New Roman"/>
                <a:ea typeface="Times New Roman"/>
                <a:cs typeface="Times New Roman"/>
                <a:sym typeface="Times New Roman"/>
              </a:rPr>
              <a:t>Static  Variables</a:t>
            </a:r>
            <a:endParaRPr b="1" sz="4800">
              <a:latin typeface="Times New Roman"/>
              <a:ea typeface="Times New Roman"/>
              <a:cs typeface="Times New Roman"/>
              <a:sym typeface="Times New Roman"/>
            </a:endParaRPr>
          </a:p>
        </p:txBody>
      </p:sp>
      <p:sp>
        <p:nvSpPr>
          <p:cNvPr id="169" name="Google Shape;169;g9031ee3a8c_0_46"/>
          <p:cNvSpPr txBox="1"/>
          <p:nvPr>
            <p:ph idx="12" type="sldNum"/>
          </p:nvPr>
        </p:nvSpPr>
        <p:spPr>
          <a:xfrm>
            <a:off x="6553200" y="64325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170" name="Google Shape;170;g9031ee3a8c_0_46"/>
          <p:cNvSpPr txBox="1"/>
          <p:nvPr>
            <p:ph idx="11" type="ftr"/>
          </p:nvPr>
        </p:nvSpPr>
        <p:spPr>
          <a:xfrm>
            <a:off x="3124200" y="6432550"/>
            <a:ext cx="33540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BCSC1002 Object Oriented Programming</a:t>
            </a:r>
            <a:endParaRPr/>
          </a:p>
        </p:txBody>
      </p:sp>
      <p:pic>
        <p:nvPicPr>
          <p:cNvPr descr="Related image" id="171" name="Google Shape;171;g9031ee3a8c_0_46"/>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9031ee3a8c_0_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Times New Roman"/>
              <a:buNone/>
            </a:pPr>
            <a:r>
              <a:rPr b="1" lang="en-GB" sz="4800">
                <a:latin typeface="Times New Roman"/>
                <a:ea typeface="Times New Roman"/>
                <a:cs typeface="Times New Roman"/>
                <a:sym typeface="Times New Roman"/>
              </a:rPr>
              <a:t>Example</a:t>
            </a:r>
            <a:endParaRPr b="1" sz="4800">
              <a:latin typeface="Times New Roman"/>
              <a:ea typeface="Times New Roman"/>
              <a:cs typeface="Times New Roman"/>
              <a:sym typeface="Times New Roman"/>
            </a:endParaRPr>
          </a:p>
        </p:txBody>
      </p:sp>
      <p:sp>
        <p:nvSpPr>
          <p:cNvPr id="177" name="Google Shape;177;g9031ee3a8c_0_7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178" name="Google Shape;178;g9031ee3a8c_0_70"/>
          <p:cNvSpPr txBox="1"/>
          <p:nvPr>
            <p:ph idx="11" type="ftr"/>
          </p:nvPr>
        </p:nvSpPr>
        <p:spPr>
          <a:xfrm>
            <a:off x="3124200" y="6356350"/>
            <a:ext cx="33540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BCSC1002 Object Oriented Programming</a:t>
            </a:r>
            <a:endParaRPr/>
          </a:p>
        </p:txBody>
      </p:sp>
      <p:pic>
        <p:nvPicPr>
          <p:cNvPr descr="Related image" id="179" name="Google Shape;179;g9031ee3a8c_0_70"/>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
        <p:nvSpPr>
          <p:cNvPr id="180" name="Google Shape;180;g9031ee3a8c_0_70"/>
          <p:cNvSpPr txBox="1"/>
          <p:nvPr>
            <p:ph idx="1" type="body"/>
          </p:nvPr>
        </p:nvSpPr>
        <p:spPr>
          <a:xfrm>
            <a:off x="457200" y="1524000"/>
            <a:ext cx="8229600" cy="4832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b="1" lang="en-GB" sz="1900">
                <a:solidFill>
                  <a:srgbClr val="000000"/>
                </a:solidFill>
              </a:rPr>
              <a:t>class Test</a:t>
            </a:r>
            <a:endParaRPr b="1" sz="1900">
              <a:solidFill>
                <a:srgbClr val="000000"/>
              </a:solidFill>
            </a:endParaRPr>
          </a:p>
          <a:p>
            <a:pPr indent="0" lvl="0" marL="0" rtl="0" algn="l">
              <a:lnSpc>
                <a:spcPct val="100000"/>
              </a:lnSpc>
              <a:spcBef>
                <a:spcPts val="360"/>
              </a:spcBef>
              <a:spcAft>
                <a:spcPts val="0"/>
              </a:spcAft>
              <a:buSzPts val="1800"/>
              <a:buNone/>
            </a:pPr>
            <a:r>
              <a:rPr b="1" lang="en-GB" sz="1900">
                <a:solidFill>
                  <a:srgbClr val="000000"/>
                </a:solidFill>
              </a:rPr>
              <a:t>{   </a:t>
            </a:r>
            <a:endParaRPr b="1" sz="1900">
              <a:solidFill>
                <a:srgbClr val="000000"/>
              </a:solidFill>
            </a:endParaRPr>
          </a:p>
          <a:p>
            <a:pPr indent="0" lvl="0" marL="0" rtl="0" algn="l">
              <a:lnSpc>
                <a:spcPct val="100000"/>
              </a:lnSpc>
              <a:spcBef>
                <a:spcPts val="360"/>
              </a:spcBef>
              <a:spcAft>
                <a:spcPts val="0"/>
              </a:spcAft>
              <a:buSzPts val="1800"/>
              <a:buNone/>
            </a:pPr>
            <a:r>
              <a:rPr b="1" lang="en-GB" sz="1900">
                <a:solidFill>
                  <a:srgbClr val="000000"/>
                </a:solidFill>
              </a:rPr>
              <a:t>	static int num1;   // </a:t>
            </a:r>
            <a:r>
              <a:rPr b="1" lang="en-GB" sz="1900">
                <a:solidFill>
                  <a:srgbClr val="FF0000"/>
                </a:solidFill>
              </a:rPr>
              <a:t>static</a:t>
            </a:r>
            <a:r>
              <a:rPr b="1" lang="en-GB" sz="1900">
                <a:solidFill>
                  <a:srgbClr val="FF0000"/>
                </a:solidFill>
              </a:rPr>
              <a:t> variable</a:t>
            </a:r>
            <a:r>
              <a:rPr b="1" lang="en-GB" sz="1900">
                <a:solidFill>
                  <a:srgbClr val="000000"/>
                </a:solidFill>
              </a:rPr>
              <a:t> </a:t>
            </a:r>
            <a:endParaRPr b="1" sz="1900">
              <a:solidFill>
                <a:srgbClr val="000000"/>
              </a:solidFill>
            </a:endParaRPr>
          </a:p>
          <a:p>
            <a:pPr indent="0" lvl="0" marL="0" rtl="0" algn="l">
              <a:lnSpc>
                <a:spcPct val="100000"/>
              </a:lnSpc>
              <a:spcBef>
                <a:spcPts val="360"/>
              </a:spcBef>
              <a:spcAft>
                <a:spcPts val="0"/>
              </a:spcAft>
              <a:buSzPts val="1800"/>
              <a:buNone/>
            </a:pPr>
            <a:r>
              <a:rPr b="1" lang="en-GB" sz="1900">
                <a:solidFill>
                  <a:srgbClr val="000000"/>
                </a:solidFill>
              </a:rPr>
              <a:t>	Static public void m1() //  </a:t>
            </a:r>
            <a:r>
              <a:rPr b="1" lang="en-GB" sz="1900">
                <a:solidFill>
                  <a:srgbClr val="FF0000"/>
                </a:solidFill>
              </a:rPr>
              <a:t>static </a:t>
            </a:r>
            <a:r>
              <a:rPr b="1" lang="en-GB" sz="1900">
                <a:solidFill>
                  <a:srgbClr val="FF0000"/>
                </a:solidFill>
              </a:rPr>
              <a:t> method</a:t>
            </a:r>
            <a:endParaRPr b="1" sz="1900">
              <a:solidFill>
                <a:srgbClr val="FF0000"/>
              </a:solidFill>
            </a:endParaRPr>
          </a:p>
          <a:p>
            <a:pPr indent="457200" lvl="0" marL="0" rtl="0" algn="l">
              <a:lnSpc>
                <a:spcPct val="100000"/>
              </a:lnSpc>
              <a:spcBef>
                <a:spcPts val="360"/>
              </a:spcBef>
              <a:spcAft>
                <a:spcPts val="0"/>
              </a:spcAft>
              <a:buSzPts val="1800"/>
              <a:buNone/>
            </a:pPr>
            <a:r>
              <a:rPr b="1" lang="en-GB" sz="1900">
                <a:solidFill>
                  <a:srgbClr val="000000"/>
                </a:solidFill>
              </a:rPr>
              <a:t>{</a:t>
            </a:r>
            <a:endParaRPr b="1" sz="1900">
              <a:solidFill>
                <a:srgbClr val="000000"/>
              </a:solidFill>
            </a:endParaRPr>
          </a:p>
          <a:p>
            <a:pPr indent="457200" lvl="0" marL="0" rtl="0" algn="l">
              <a:lnSpc>
                <a:spcPct val="100000"/>
              </a:lnSpc>
              <a:spcBef>
                <a:spcPts val="360"/>
              </a:spcBef>
              <a:spcAft>
                <a:spcPts val="0"/>
              </a:spcAft>
              <a:buSzPts val="1800"/>
              <a:buNone/>
            </a:pPr>
            <a:r>
              <a:rPr b="1" lang="en-GB" sz="1900">
                <a:solidFill>
                  <a:srgbClr val="000000"/>
                </a:solidFill>
              </a:rPr>
              <a:t>	System.out.println(“In static method”);</a:t>
            </a:r>
            <a:endParaRPr b="1" sz="1900">
              <a:solidFill>
                <a:srgbClr val="000000"/>
              </a:solidFill>
            </a:endParaRPr>
          </a:p>
          <a:p>
            <a:pPr indent="457200" lvl="0" marL="0" rtl="0" algn="l">
              <a:lnSpc>
                <a:spcPct val="100000"/>
              </a:lnSpc>
              <a:spcBef>
                <a:spcPts val="360"/>
              </a:spcBef>
              <a:spcAft>
                <a:spcPts val="0"/>
              </a:spcAft>
              <a:buSzPts val="1800"/>
              <a:buNone/>
            </a:pPr>
            <a:r>
              <a:rPr b="1" lang="en-GB" sz="1900">
                <a:solidFill>
                  <a:srgbClr val="000000"/>
                </a:solidFill>
              </a:rPr>
              <a:t>}</a:t>
            </a:r>
            <a:endParaRPr b="1" sz="1900">
              <a:solidFill>
                <a:srgbClr val="000000"/>
              </a:solidFill>
            </a:endParaRPr>
          </a:p>
          <a:p>
            <a:pPr indent="0" lvl="0" marL="0" rtl="0" algn="l">
              <a:lnSpc>
                <a:spcPct val="100000"/>
              </a:lnSpc>
              <a:spcBef>
                <a:spcPts val="360"/>
              </a:spcBef>
              <a:spcAft>
                <a:spcPts val="0"/>
              </a:spcAft>
              <a:buSzPts val="1800"/>
              <a:buNone/>
            </a:pPr>
            <a:r>
              <a:rPr b="1" lang="en-GB" sz="1900">
                <a:solidFill>
                  <a:srgbClr val="000000"/>
                </a:solidFill>
              </a:rPr>
              <a:t>	public static void main(String args[])</a:t>
            </a:r>
            <a:endParaRPr b="1" sz="1900">
              <a:solidFill>
                <a:srgbClr val="000000"/>
              </a:solidFill>
            </a:endParaRPr>
          </a:p>
          <a:p>
            <a:pPr indent="0" lvl="0" marL="0" rtl="0" algn="l">
              <a:lnSpc>
                <a:spcPct val="100000"/>
              </a:lnSpc>
              <a:spcBef>
                <a:spcPts val="360"/>
              </a:spcBef>
              <a:spcAft>
                <a:spcPts val="0"/>
              </a:spcAft>
              <a:buSzPts val="1800"/>
              <a:buNone/>
            </a:pPr>
            <a:r>
              <a:rPr b="1" lang="en-GB" sz="1900">
                <a:solidFill>
                  <a:srgbClr val="000000"/>
                </a:solidFill>
              </a:rPr>
              <a:t>	{</a:t>
            </a:r>
            <a:endParaRPr b="1" sz="1900">
              <a:solidFill>
                <a:srgbClr val="000000"/>
              </a:solidFill>
            </a:endParaRPr>
          </a:p>
          <a:p>
            <a:pPr indent="0" lvl="0" marL="0" rtl="0" algn="l">
              <a:lnSpc>
                <a:spcPct val="100000"/>
              </a:lnSpc>
              <a:spcBef>
                <a:spcPts val="360"/>
              </a:spcBef>
              <a:spcAft>
                <a:spcPts val="0"/>
              </a:spcAft>
              <a:buSzPts val="1800"/>
              <a:buNone/>
            </a:pPr>
            <a:r>
              <a:rPr b="1" lang="en-GB" sz="1900">
                <a:solidFill>
                  <a:srgbClr val="000000"/>
                </a:solidFill>
              </a:rPr>
              <a:t>		num1 = 20  // </a:t>
            </a:r>
            <a:r>
              <a:rPr b="1" lang="en-GB" sz="1900">
                <a:solidFill>
                  <a:srgbClr val="FF0000"/>
                </a:solidFill>
              </a:rPr>
              <a:t>accessing static variable </a:t>
            </a:r>
            <a:endParaRPr b="1" sz="1900">
              <a:solidFill>
                <a:srgbClr val="FF0000"/>
              </a:solidFill>
            </a:endParaRPr>
          </a:p>
          <a:p>
            <a:pPr indent="0" lvl="0" marL="0" rtl="0" algn="l">
              <a:lnSpc>
                <a:spcPct val="100000"/>
              </a:lnSpc>
              <a:spcBef>
                <a:spcPts val="360"/>
              </a:spcBef>
              <a:spcAft>
                <a:spcPts val="0"/>
              </a:spcAft>
              <a:buSzPts val="1800"/>
              <a:buNone/>
            </a:pPr>
            <a:r>
              <a:rPr b="1" lang="en-GB" sz="1900">
                <a:solidFill>
                  <a:srgbClr val="000000"/>
                </a:solidFill>
              </a:rPr>
              <a:t>		m1()  // </a:t>
            </a:r>
            <a:r>
              <a:rPr b="1" lang="en-GB" sz="1900">
                <a:solidFill>
                  <a:srgbClr val="FF0000"/>
                </a:solidFill>
              </a:rPr>
              <a:t>accessing static method</a:t>
            </a:r>
            <a:endParaRPr b="1" sz="1900">
              <a:solidFill>
                <a:srgbClr val="FF0000"/>
              </a:solidFill>
            </a:endParaRPr>
          </a:p>
          <a:p>
            <a:pPr indent="0" lvl="0" marL="0" rtl="0" algn="l">
              <a:lnSpc>
                <a:spcPct val="100000"/>
              </a:lnSpc>
              <a:spcBef>
                <a:spcPts val="360"/>
              </a:spcBef>
              <a:spcAft>
                <a:spcPts val="0"/>
              </a:spcAft>
              <a:buSzPts val="1800"/>
              <a:buNone/>
            </a:pPr>
            <a:r>
              <a:rPr b="1" lang="en-GB" sz="1900">
                <a:solidFill>
                  <a:srgbClr val="000000"/>
                </a:solidFill>
              </a:rPr>
              <a:t>	}</a:t>
            </a:r>
            <a:endParaRPr b="1" sz="1900">
              <a:solidFill>
                <a:srgbClr val="000000"/>
              </a:solidFill>
            </a:endParaRPr>
          </a:p>
          <a:p>
            <a:pPr indent="0" lvl="0" marL="0" rtl="0" algn="l">
              <a:lnSpc>
                <a:spcPct val="100000"/>
              </a:lnSpc>
              <a:spcBef>
                <a:spcPts val="360"/>
              </a:spcBef>
              <a:spcAft>
                <a:spcPts val="0"/>
              </a:spcAft>
              <a:buSzPts val="1800"/>
              <a:buNone/>
            </a:pPr>
            <a:r>
              <a:rPr b="1" lang="en-GB" sz="1900">
                <a:solidFill>
                  <a:srgbClr val="000000"/>
                </a:solidFill>
              </a:rPr>
              <a:t>	} // end of the class </a:t>
            </a:r>
            <a:endParaRPr b="1" sz="1900">
              <a:solidFill>
                <a:srgbClr val="000000"/>
              </a:solidFill>
            </a:endParaRPr>
          </a:p>
          <a:p>
            <a:pPr indent="0" lvl="0" marL="0" rtl="0" algn="l">
              <a:lnSpc>
                <a:spcPct val="100000"/>
              </a:lnSpc>
              <a:spcBef>
                <a:spcPts val="360"/>
              </a:spcBef>
              <a:spcAft>
                <a:spcPts val="0"/>
              </a:spcAft>
              <a:buSzPts val="1800"/>
              <a:buNone/>
            </a:pPr>
            <a:r>
              <a:t/>
            </a:r>
            <a:endParaRPr b="1" sz="1900">
              <a:solidFill>
                <a:srgbClr val="000000"/>
              </a:solidFill>
            </a:endParaRPr>
          </a:p>
          <a:p>
            <a:pPr indent="0" lvl="0" marL="0" rtl="0" algn="l">
              <a:lnSpc>
                <a:spcPct val="100000"/>
              </a:lnSpc>
              <a:spcBef>
                <a:spcPts val="360"/>
              </a:spcBef>
              <a:spcAft>
                <a:spcPts val="0"/>
              </a:spcAft>
              <a:buSzPts val="1800"/>
              <a:buNone/>
            </a:pPr>
            <a:r>
              <a:t/>
            </a:r>
            <a:endParaRPr b="1" sz="19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Times New Roman"/>
              <a:buNone/>
            </a:pPr>
            <a:r>
              <a:rPr b="1" lang="en-GB" sz="4800">
                <a:latin typeface="Times New Roman"/>
                <a:ea typeface="Times New Roman"/>
                <a:cs typeface="Times New Roman"/>
                <a:sym typeface="Times New Roman"/>
              </a:rPr>
              <a:t>Introduction</a:t>
            </a:r>
            <a:endParaRPr b="1" sz="4800">
              <a:latin typeface="Times New Roman"/>
              <a:ea typeface="Times New Roman"/>
              <a:cs typeface="Times New Roman"/>
              <a:sym typeface="Times New Roman"/>
            </a:endParaRPr>
          </a:p>
        </p:txBody>
      </p:sp>
      <p:sp>
        <p:nvSpPr>
          <p:cNvPr id="96" name="Google Shape;96;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97" name="Google Shape;97;p5"/>
          <p:cNvSpPr txBox="1"/>
          <p:nvPr>
            <p:ph idx="11" type="ftr"/>
          </p:nvPr>
        </p:nvSpPr>
        <p:spPr>
          <a:xfrm>
            <a:off x="3124200" y="6356350"/>
            <a:ext cx="33540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BCSC1002 Object Oriented Programming</a:t>
            </a:r>
            <a:endParaRPr/>
          </a:p>
        </p:txBody>
      </p:sp>
      <p:pic>
        <p:nvPicPr>
          <p:cNvPr descr="Related image" id="98" name="Google Shape;98;p5"/>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99" name="Google Shape;99;p5"/>
          <p:cNvSpPr txBox="1"/>
          <p:nvPr>
            <p:ph idx="1" type="body"/>
          </p:nvPr>
        </p:nvSpPr>
        <p:spPr>
          <a:xfrm>
            <a:off x="457200" y="15240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GB" sz="3000">
                <a:highlight>
                  <a:srgbClr val="FFFFFF"/>
                </a:highlight>
              </a:rPr>
              <a:t>A variable is a name given to a memory location. It is the basic unit of storage in a program.</a:t>
            </a:r>
            <a:endParaRPr sz="3000">
              <a:highlight>
                <a:srgbClr val="FFFFFF"/>
              </a:highlight>
            </a:endParaRPr>
          </a:p>
          <a:p>
            <a:pPr indent="0" lvl="0" marL="0" rtl="0" algn="l">
              <a:lnSpc>
                <a:spcPct val="100000"/>
              </a:lnSpc>
              <a:spcBef>
                <a:spcPts val="360"/>
              </a:spcBef>
              <a:spcAft>
                <a:spcPts val="0"/>
              </a:spcAft>
              <a:buSzPts val="1800"/>
              <a:buNone/>
            </a:pPr>
            <a:r>
              <a:t/>
            </a:r>
            <a:endParaRPr sz="3000">
              <a:highlight>
                <a:srgbClr val="FFFFFF"/>
              </a:highlight>
            </a:endParaRPr>
          </a:p>
          <a:p>
            <a:pPr indent="0" lvl="0" marL="0" rtl="0" algn="l">
              <a:lnSpc>
                <a:spcPct val="100000"/>
              </a:lnSpc>
              <a:spcBef>
                <a:spcPts val="360"/>
              </a:spcBef>
              <a:spcAft>
                <a:spcPts val="0"/>
              </a:spcAft>
              <a:buSzPts val="1800"/>
              <a:buNone/>
            </a:pPr>
            <a:r>
              <a:rPr lang="en-GB" sz="3000">
                <a:solidFill>
                  <a:srgbClr val="000000"/>
                </a:solidFill>
              </a:rPr>
              <a:t>Based on the position of </a:t>
            </a:r>
            <a:r>
              <a:rPr lang="en-GB" sz="3000">
                <a:solidFill>
                  <a:srgbClr val="000000"/>
                </a:solidFill>
              </a:rPr>
              <a:t>declaration</a:t>
            </a:r>
            <a:r>
              <a:rPr lang="en-GB" sz="3000">
                <a:solidFill>
                  <a:srgbClr val="000000"/>
                </a:solidFill>
              </a:rPr>
              <a:t> and behaviour variables are divided into three categories </a:t>
            </a:r>
            <a:endParaRPr sz="3000">
              <a:solidFill>
                <a:srgbClr val="000000"/>
              </a:solidFill>
            </a:endParaRPr>
          </a:p>
          <a:p>
            <a:pPr indent="0" lvl="0" marL="0" rtl="0" algn="l">
              <a:lnSpc>
                <a:spcPct val="100000"/>
              </a:lnSpc>
              <a:spcBef>
                <a:spcPts val="360"/>
              </a:spcBef>
              <a:spcAft>
                <a:spcPts val="0"/>
              </a:spcAft>
              <a:buSzPts val="1800"/>
              <a:buNone/>
            </a:pPr>
            <a:r>
              <a:t/>
            </a:r>
            <a:endParaRPr sz="3000">
              <a:solidFill>
                <a:srgbClr val="000000"/>
              </a:solidFill>
            </a:endParaRPr>
          </a:p>
          <a:p>
            <a:pPr indent="-419100" lvl="0" marL="457200" rtl="0" algn="l">
              <a:lnSpc>
                <a:spcPct val="100000"/>
              </a:lnSpc>
              <a:spcBef>
                <a:spcPts val="360"/>
              </a:spcBef>
              <a:spcAft>
                <a:spcPts val="0"/>
              </a:spcAft>
              <a:buClr>
                <a:srgbClr val="000000"/>
              </a:buClr>
              <a:buSzPts val="3000"/>
              <a:buFont typeface="Calibri"/>
              <a:buChar char="•"/>
            </a:pPr>
            <a:r>
              <a:rPr b="1" lang="en-GB" sz="3000">
                <a:solidFill>
                  <a:srgbClr val="000000"/>
                </a:solidFill>
              </a:rPr>
              <a:t>local variable </a:t>
            </a:r>
            <a:endParaRPr b="1" sz="3000">
              <a:solidFill>
                <a:srgbClr val="000000"/>
              </a:solidFill>
            </a:endParaRPr>
          </a:p>
          <a:p>
            <a:pPr indent="-419100" lvl="0" marL="457200" rtl="0" algn="l">
              <a:lnSpc>
                <a:spcPct val="100000"/>
              </a:lnSpc>
              <a:spcBef>
                <a:spcPts val="0"/>
              </a:spcBef>
              <a:spcAft>
                <a:spcPts val="0"/>
              </a:spcAft>
              <a:buClr>
                <a:srgbClr val="000000"/>
              </a:buClr>
              <a:buSzPts val="3000"/>
              <a:buFont typeface="Calibri"/>
              <a:buChar char="•"/>
            </a:pPr>
            <a:r>
              <a:rPr b="1" lang="en-GB" sz="3000">
                <a:solidFill>
                  <a:srgbClr val="000000"/>
                </a:solidFill>
              </a:rPr>
              <a:t>instance variable</a:t>
            </a:r>
            <a:endParaRPr b="1" sz="3000">
              <a:solidFill>
                <a:srgbClr val="000000"/>
              </a:solidFill>
            </a:endParaRPr>
          </a:p>
          <a:p>
            <a:pPr indent="-419100" lvl="0" marL="457200" rtl="0" algn="l">
              <a:lnSpc>
                <a:spcPct val="100000"/>
              </a:lnSpc>
              <a:spcBef>
                <a:spcPts val="0"/>
              </a:spcBef>
              <a:spcAft>
                <a:spcPts val="0"/>
              </a:spcAft>
              <a:buClr>
                <a:srgbClr val="000000"/>
              </a:buClr>
              <a:buSzPts val="3000"/>
              <a:buFont typeface="Calibri"/>
              <a:buChar char="•"/>
            </a:pPr>
            <a:r>
              <a:rPr b="1" lang="en-GB" sz="3000">
                <a:solidFill>
                  <a:srgbClr val="000000"/>
                </a:solidFill>
              </a:rPr>
              <a:t>static variable </a:t>
            </a:r>
            <a:endParaRPr b="1" sz="3000">
              <a:solidFill>
                <a:srgbClr val="000000"/>
              </a:solidFill>
            </a:endParaRPr>
          </a:p>
          <a:p>
            <a:pPr indent="0" lvl="0" marL="0" rtl="0" algn="l">
              <a:lnSpc>
                <a:spcPct val="100000"/>
              </a:lnSpc>
              <a:spcBef>
                <a:spcPts val="360"/>
              </a:spcBef>
              <a:spcAft>
                <a:spcPts val="0"/>
              </a:spcAft>
              <a:buSzPts val="1800"/>
              <a:buNone/>
            </a:pPr>
            <a:r>
              <a:t/>
            </a:r>
            <a:endParaRPr sz="3000">
              <a:solidFill>
                <a:srgbClr val="000000"/>
              </a:solidFill>
            </a:endParaRPr>
          </a:p>
          <a:p>
            <a:pPr indent="0" lvl="0" marL="0" rtl="0" algn="l">
              <a:lnSpc>
                <a:spcPct val="100000"/>
              </a:lnSpc>
              <a:spcBef>
                <a:spcPts val="360"/>
              </a:spcBef>
              <a:spcAft>
                <a:spcPts val="0"/>
              </a:spcAft>
              <a:buSzPts val="1800"/>
              <a:buNone/>
            </a:pPr>
            <a:r>
              <a:t/>
            </a:r>
            <a:endParaRPr sz="3000">
              <a:solidFill>
                <a:srgbClr val="000000"/>
              </a:solidFill>
            </a:endParaRPr>
          </a:p>
          <a:p>
            <a:pPr indent="0" lvl="0" marL="0" rtl="0" algn="l">
              <a:lnSpc>
                <a:spcPct val="100000"/>
              </a:lnSpc>
              <a:spcBef>
                <a:spcPts val="360"/>
              </a:spcBef>
              <a:spcAft>
                <a:spcPts val="0"/>
              </a:spcAft>
              <a:buSzPts val="1800"/>
              <a:buNone/>
            </a:pPr>
            <a:r>
              <a:t/>
            </a:r>
            <a:endParaRPr sz="30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9031ee3a8c_0_0"/>
          <p:cNvSpPr txBox="1"/>
          <p:nvPr>
            <p:ph idx="1" type="body"/>
          </p:nvPr>
        </p:nvSpPr>
        <p:spPr>
          <a:xfrm>
            <a:off x="457200" y="1524000"/>
            <a:ext cx="8229600" cy="4701600"/>
          </a:xfrm>
          <a:prstGeom prst="rect">
            <a:avLst/>
          </a:prstGeom>
          <a:noFill/>
          <a:ln>
            <a:noFill/>
          </a:ln>
        </p:spPr>
        <p:txBody>
          <a:bodyPr anchorCtr="0" anchor="t" bIns="45700" lIns="91425" spcFirstLastPara="1" rIns="91425" wrap="square" tIns="45700">
            <a:noAutofit/>
          </a:bodyPr>
          <a:lstStyle/>
          <a:p>
            <a:pPr indent="-419100" lvl="0" marL="457200" rtl="0" algn="l">
              <a:lnSpc>
                <a:spcPct val="100000"/>
              </a:lnSpc>
              <a:spcBef>
                <a:spcPts val="360"/>
              </a:spcBef>
              <a:spcAft>
                <a:spcPts val="0"/>
              </a:spcAft>
              <a:buClr>
                <a:srgbClr val="000000"/>
              </a:buClr>
              <a:buSzPts val="3000"/>
              <a:buChar char="•"/>
            </a:pPr>
            <a:r>
              <a:rPr lang="en-GB" sz="3000">
                <a:solidFill>
                  <a:srgbClr val="000000"/>
                </a:solidFill>
              </a:rPr>
              <a:t>To meet the temp requirements of the programmer we use local variables </a:t>
            </a:r>
            <a:endParaRPr sz="3000">
              <a:solidFill>
                <a:srgbClr val="000000"/>
              </a:solidFill>
            </a:endParaRPr>
          </a:p>
          <a:p>
            <a:pPr indent="0" lvl="0" marL="457200" rtl="0" algn="l">
              <a:lnSpc>
                <a:spcPct val="100000"/>
              </a:lnSpc>
              <a:spcBef>
                <a:spcPts val="360"/>
              </a:spcBef>
              <a:spcAft>
                <a:spcPts val="0"/>
              </a:spcAft>
              <a:buNone/>
            </a:pPr>
            <a:r>
              <a:t/>
            </a:r>
            <a:endParaRPr sz="1700">
              <a:solidFill>
                <a:srgbClr val="000000"/>
              </a:solidFill>
            </a:endParaRPr>
          </a:p>
          <a:p>
            <a:pPr indent="-419100" lvl="0" marL="457200" rtl="0" algn="l">
              <a:lnSpc>
                <a:spcPct val="100000"/>
              </a:lnSpc>
              <a:spcBef>
                <a:spcPts val="360"/>
              </a:spcBef>
              <a:spcAft>
                <a:spcPts val="0"/>
              </a:spcAft>
              <a:buClr>
                <a:srgbClr val="000000"/>
              </a:buClr>
              <a:buSzPts val="3000"/>
              <a:buChar char="•"/>
            </a:pPr>
            <a:r>
              <a:rPr lang="en-GB" sz="3000">
                <a:solidFill>
                  <a:srgbClr val="000000"/>
                </a:solidFill>
              </a:rPr>
              <a:t>Local variables declared inside the method or constructor or block.</a:t>
            </a:r>
            <a:endParaRPr sz="3000">
              <a:solidFill>
                <a:srgbClr val="000000"/>
              </a:solidFill>
            </a:endParaRPr>
          </a:p>
          <a:p>
            <a:pPr indent="0" lvl="0" marL="457200" rtl="0" algn="l">
              <a:lnSpc>
                <a:spcPct val="100000"/>
              </a:lnSpc>
              <a:spcBef>
                <a:spcPts val="360"/>
              </a:spcBef>
              <a:spcAft>
                <a:spcPts val="0"/>
              </a:spcAft>
              <a:buNone/>
            </a:pPr>
            <a:r>
              <a:t/>
            </a:r>
            <a:endParaRPr sz="1900">
              <a:solidFill>
                <a:srgbClr val="000000"/>
              </a:solidFill>
            </a:endParaRPr>
          </a:p>
          <a:p>
            <a:pPr indent="-419100" lvl="0" marL="457200" rtl="0" algn="l">
              <a:lnSpc>
                <a:spcPct val="100000"/>
              </a:lnSpc>
              <a:spcBef>
                <a:spcPts val="360"/>
              </a:spcBef>
              <a:spcAft>
                <a:spcPts val="0"/>
              </a:spcAft>
              <a:buClr>
                <a:srgbClr val="000000"/>
              </a:buClr>
              <a:buSzPts val="3000"/>
              <a:buChar char="•"/>
            </a:pPr>
            <a:r>
              <a:rPr lang="en-GB" sz="3000">
                <a:solidFill>
                  <a:srgbClr val="000000"/>
                </a:solidFill>
              </a:rPr>
              <a:t>Scope of variable  is within the method or constructor or block </a:t>
            </a:r>
            <a:endParaRPr sz="3000">
              <a:solidFill>
                <a:srgbClr val="000000"/>
              </a:solidFill>
            </a:endParaRPr>
          </a:p>
          <a:p>
            <a:pPr indent="0" lvl="0" marL="457200" rtl="0" algn="l">
              <a:lnSpc>
                <a:spcPct val="100000"/>
              </a:lnSpc>
              <a:spcBef>
                <a:spcPts val="360"/>
              </a:spcBef>
              <a:spcAft>
                <a:spcPts val="0"/>
              </a:spcAft>
              <a:buNone/>
            </a:pPr>
            <a:r>
              <a:t/>
            </a:r>
            <a:endParaRPr sz="3000">
              <a:solidFill>
                <a:srgbClr val="000000"/>
              </a:solidFill>
            </a:endParaRPr>
          </a:p>
        </p:txBody>
      </p:sp>
      <p:sp>
        <p:nvSpPr>
          <p:cNvPr id="105" name="Google Shape;105;g9031ee3a8c_0_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Times New Roman"/>
              <a:buNone/>
            </a:pPr>
            <a:r>
              <a:rPr b="1" lang="en-GB" sz="4800">
                <a:latin typeface="Times New Roman"/>
                <a:ea typeface="Times New Roman"/>
                <a:cs typeface="Times New Roman"/>
                <a:sym typeface="Times New Roman"/>
              </a:rPr>
              <a:t>Local</a:t>
            </a:r>
            <a:r>
              <a:rPr b="1" lang="en-GB" sz="4800">
                <a:latin typeface="Times New Roman"/>
                <a:ea typeface="Times New Roman"/>
                <a:cs typeface="Times New Roman"/>
                <a:sym typeface="Times New Roman"/>
              </a:rPr>
              <a:t> Variables</a:t>
            </a:r>
            <a:endParaRPr b="1" sz="4800">
              <a:latin typeface="Times New Roman"/>
              <a:ea typeface="Times New Roman"/>
              <a:cs typeface="Times New Roman"/>
              <a:sym typeface="Times New Roman"/>
            </a:endParaRPr>
          </a:p>
        </p:txBody>
      </p:sp>
      <p:sp>
        <p:nvSpPr>
          <p:cNvPr id="106" name="Google Shape;106;g9031ee3a8c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107" name="Google Shape;107;g9031ee3a8c_0_0"/>
          <p:cNvSpPr txBox="1"/>
          <p:nvPr>
            <p:ph idx="11" type="ftr"/>
          </p:nvPr>
        </p:nvSpPr>
        <p:spPr>
          <a:xfrm>
            <a:off x="3124200" y="6356350"/>
            <a:ext cx="33540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BCSC1002 Object Oriented Programming</a:t>
            </a:r>
            <a:endParaRPr/>
          </a:p>
        </p:txBody>
      </p:sp>
      <p:pic>
        <p:nvPicPr>
          <p:cNvPr descr="Related image" id="108" name="Google Shape;108;g9031ee3a8c_0_0"/>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9031ee3a8c_0_86"/>
          <p:cNvSpPr txBox="1"/>
          <p:nvPr>
            <p:ph idx="1" type="body"/>
          </p:nvPr>
        </p:nvSpPr>
        <p:spPr>
          <a:xfrm>
            <a:off x="457200" y="1524000"/>
            <a:ext cx="8229600" cy="4701600"/>
          </a:xfrm>
          <a:prstGeom prst="rect">
            <a:avLst/>
          </a:prstGeom>
          <a:noFill/>
          <a:ln>
            <a:noFill/>
          </a:ln>
        </p:spPr>
        <p:txBody>
          <a:bodyPr anchorCtr="0" anchor="t" bIns="45700" lIns="91425" spcFirstLastPara="1" rIns="91425" wrap="square" tIns="45700">
            <a:noAutofit/>
          </a:bodyPr>
          <a:lstStyle/>
          <a:p>
            <a:pPr indent="-419100" lvl="0" marL="457200" rtl="0" algn="l">
              <a:spcBef>
                <a:spcPts val="360"/>
              </a:spcBef>
              <a:spcAft>
                <a:spcPts val="0"/>
              </a:spcAft>
              <a:buSzPts val="3000"/>
              <a:buChar char="•"/>
            </a:pPr>
            <a:r>
              <a:rPr lang="en-GB" sz="3000"/>
              <a:t>Memory  allocated when method starts and memory released when method completed </a:t>
            </a:r>
            <a:endParaRPr sz="3000"/>
          </a:p>
          <a:p>
            <a:pPr indent="0" lvl="0" marL="457200" rtl="0" algn="l">
              <a:spcBef>
                <a:spcPts val="360"/>
              </a:spcBef>
              <a:spcAft>
                <a:spcPts val="0"/>
              </a:spcAft>
              <a:buNone/>
            </a:pPr>
            <a:r>
              <a:t/>
            </a:r>
            <a:endParaRPr sz="1700"/>
          </a:p>
          <a:p>
            <a:pPr indent="-419100" lvl="0" marL="457200" rtl="0" algn="l">
              <a:spcBef>
                <a:spcPts val="360"/>
              </a:spcBef>
              <a:spcAft>
                <a:spcPts val="0"/>
              </a:spcAft>
              <a:buSzPts val="3000"/>
              <a:buChar char="•"/>
            </a:pPr>
            <a:r>
              <a:rPr lang="en-GB" sz="3000"/>
              <a:t>Local variables are stored at stack memory.</a:t>
            </a:r>
            <a:endParaRPr sz="3000"/>
          </a:p>
          <a:p>
            <a:pPr indent="0" lvl="0" marL="457200" rtl="0" algn="l">
              <a:spcBef>
                <a:spcPts val="360"/>
              </a:spcBef>
              <a:spcAft>
                <a:spcPts val="0"/>
              </a:spcAft>
              <a:buNone/>
            </a:pPr>
            <a:r>
              <a:t/>
            </a:r>
            <a:endParaRPr sz="1700">
              <a:latin typeface="Roboto"/>
              <a:ea typeface="Roboto"/>
              <a:cs typeface="Roboto"/>
              <a:sym typeface="Roboto"/>
            </a:endParaRPr>
          </a:p>
          <a:p>
            <a:pPr indent="-419100" lvl="0" marL="457200" rtl="0" algn="l">
              <a:spcBef>
                <a:spcPts val="360"/>
              </a:spcBef>
              <a:spcAft>
                <a:spcPts val="0"/>
              </a:spcAft>
              <a:buSzPts val="3000"/>
              <a:buChar char="•"/>
            </a:pPr>
            <a:r>
              <a:rPr lang="en-GB" sz="3000">
                <a:latin typeface="Roboto"/>
                <a:ea typeface="Roboto"/>
                <a:cs typeface="Roboto"/>
                <a:sym typeface="Roboto"/>
              </a:rPr>
              <a:t>Initialization</a:t>
            </a:r>
            <a:r>
              <a:rPr lang="en-GB" sz="3000"/>
              <a:t> of Local Variable is Mandatory.</a:t>
            </a:r>
            <a:endParaRPr sz="3000"/>
          </a:p>
          <a:p>
            <a:pPr indent="0" lvl="0" marL="457200" rtl="0" algn="l">
              <a:lnSpc>
                <a:spcPct val="100000"/>
              </a:lnSpc>
              <a:spcBef>
                <a:spcPts val="360"/>
              </a:spcBef>
              <a:spcAft>
                <a:spcPts val="0"/>
              </a:spcAft>
              <a:buNone/>
            </a:pPr>
            <a:r>
              <a:t/>
            </a:r>
            <a:endParaRPr sz="3000">
              <a:solidFill>
                <a:srgbClr val="000000"/>
              </a:solidFill>
            </a:endParaRPr>
          </a:p>
          <a:p>
            <a:pPr indent="0" lvl="0" marL="457200" rtl="0" algn="l">
              <a:lnSpc>
                <a:spcPct val="100000"/>
              </a:lnSpc>
              <a:spcBef>
                <a:spcPts val="360"/>
              </a:spcBef>
              <a:spcAft>
                <a:spcPts val="0"/>
              </a:spcAft>
              <a:buNone/>
            </a:pPr>
            <a:r>
              <a:t/>
            </a:r>
            <a:endParaRPr sz="3000">
              <a:solidFill>
                <a:srgbClr val="000000"/>
              </a:solidFill>
            </a:endParaRPr>
          </a:p>
        </p:txBody>
      </p:sp>
      <p:sp>
        <p:nvSpPr>
          <p:cNvPr id="114" name="Google Shape;114;g9031ee3a8c_0_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Times New Roman"/>
              <a:buNone/>
            </a:pPr>
            <a:r>
              <a:rPr b="1" lang="en-GB" sz="4800">
                <a:latin typeface="Times New Roman"/>
                <a:ea typeface="Times New Roman"/>
                <a:cs typeface="Times New Roman"/>
                <a:sym typeface="Times New Roman"/>
              </a:rPr>
              <a:t>Local Variables</a:t>
            </a:r>
            <a:endParaRPr b="1" sz="4800">
              <a:latin typeface="Times New Roman"/>
              <a:ea typeface="Times New Roman"/>
              <a:cs typeface="Times New Roman"/>
              <a:sym typeface="Times New Roman"/>
            </a:endParaRPr>
          </a:p>
        </p:txBody>
      </p:sp>
      <p:sp>
        <p:nvSpPr>
          <p:cNvPr id="115" name="Google Shape;115;g9031ee3a8c_0_8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116" name="Google Shape;116;g9031ee3a8c_0_86"/>
          <p:cNvSpPr txBox="1"/>
          <p:nvPr>
            <p:ph idx="11" type="ftr"/>
          </p:nvPr>
        </p:nvSpPr>
        <p:spPr>
          <a:xfrm>
            <a:off x="3124200" y="6356350"/>
            <a:ext cx="33540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BCSC1002 Object Oriented Programming</a:t>
            </a:r>
            <a:endParaRPr/>
          </a:p>
        </p:txBody>
      </p:sp>
      <p:pic>
        <p:nvPicPr>
          <p:cNvPr descr="Related image" id="117" name="Google Shape;117;g9031ee3a8c_0_86"/>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Times New Roman"/>
              <a:buNone/>
            </a:pPr>
            <a:r>
              <a:rPr b="1" lang="en-GB" sz="4800">
                <a:latin typeface="Times New Roman"/>
                <a:ea typeface="Times New Roman"/>
                <a:cs typeface="Times New Roman"/>
                <a:sym typeface="Times New Roman"/>
              </a:rPr>
              <a:t>Example</a:t>
            </a:r>
            <a:endParaRPr b="1" sz="4800">
              <a:latin typeface="Times New Roman"/>
              <a:ea typeface="Times New Roman"/>
              <a:cs typeface="Times New Roman"/>
              <a:sym typeface="Times New Roman"/>
            </a:endParaRPr>
          </a:p>
        </p:txBody>
      </p:sp>
      <p:sp>
        <p:nvSpPr>
          <p:cNvPr id="123" name="Google Shape;123;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124" name="Google Shape;124;p7"/>
          <p:cNvSpPr txBox="1"/>
          <p:nvPr>
            <p:ph idx="11" type="ftr"/>
          </p:nvPr>
        </p:nvSpPr>
        <p:spPr>
          <a:xfrm>
            <a:off x="3124200" y="6356350"/>
            <a:ext cx="33540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BCSC1002 Object Oriented Programming</a:t>
            </a:r>
            <a:endParaRPr/>
          </a:p>
        </p:txBody>
      </p:sp>
      <p:pic>
        <p:nvPicPr>
          <p:cNvPr descr="Related image" id="125" name="Google Shape;125;p7"/>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126" name="Google Shape;126;p7"/>
          <p:cNvSpPr txBox="1"/>
          <p:nvPr>
            <p:ph idx="1" type="body"/>
          </p:nvPr>
        </p:nvSpPr>
        <p:spPr>
          <a:xfrm>
            <a:off x="457200" y="1524000"/>
            <a:ext cx="8229600" cy="4832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b="1" lang="en-GB" sz="1900">
                <a:solidFill>
                  <a:srgbClr val="000000"/>
                </a:solidFill>
              </a:rPr>
              <a:t>class Test</a:t>
            </a:r>
            <a:endParaRPr b="1" sz="1900">
              <a:solidFill>
                <a:srgbClr val="000000"/>
              </a:solidFill>
            </a:endParaRPr>
          </a:p>
          <a:p>
            <a:pPr indent="0" lvl="0" marL="0" rtl="0" algn="l">
              <a:lnSpc>
                <a:spcPct val="100000"/>
              </a:lnSpc>
              <a:spcBef>
                <a:spcPts val="360"/>
              </a:spcBef>
              <a:spcAft>
                <a:spcPts val="0"/>
              </a:spcAft>
              <a:buSzPts val="1800"/>
              <a:buNone/>
            </a:pPr>
            <a:r>
              <a:rPr b="1" lang="en-GB" sz="1900">
                <a:solidFill>
                  <a:srgbClr val="000000"/>
                </a:solidFill>
              </a:rPr>
              <a:t>{  public void m1() // method</a:t>
            </a:r>
            <a:endParaRPr b="1" sz="1900">
              <a:solidFill>
                <a:srgbClr val="000000"/>
              </a:solidFill>
            </a:endParaRPr>
          </a:p>
          <a:p>
            <a:pPr indent="457200" lvl="0" marL="0" rtl="0" algn="l">
              <a:lnSpc>
                <a:spcPct val="100000"/>
              </a:lnSpc>
              <a:spcBef>
                <a:spcPts val="360"/>
              </a:spcBef>
              <a:spcAft>
                <a:spcPts val="0"/>
              </a:spcAft>
              <a:buSzPts val="1800"/>
              <a:buNone/>
            </a:pPr>
            <a:r>
              <a:rPr b="1" lang="en-GB" sz="1900">
                <a:solidFill>
                  <a:srgbClr val="000000"/>
                </a:solidFill>
              </a:rPr>
              <a:t>{</a:t>
            </a:r>
            <a:endParaRPr b="1" sz="1900">
              <a:solidFill>
                <a:srgbClr val="000000"/>
              </a:solidFill>
            </a:endParaRPr>
          </a:p>
          <a:p>
            <a:pPr indent="0" lvl="0" marL="0" rtl="0" algn="l">
              <a:lnSpc>
                <a:spcPct val="100000"/>
              </a:lnSpc>
              <a:spcBef>
                <a:spcPts val="360"/>
              </a:spcBef>
              <a:spcAft>
                <a:spcPts val="0"/>
              </a:spcAft>
              <a:buSzPts val="1800"/>
              <a:buNone/>
            </a:pPr>
            <a:r>
              <a:rPr b="1" lang="en-GB" sz="1900">
                <a:solidFill>
                  <a:srgbClr val="000000"/>
                </a:solidFill>
              </a:rPr>
              <a:t>	</a:t>
            </a:r>
            <a:r>
              <a:rPr b="1" lang="en-GB" sz="1900">
                <a:solidFill>
                  <a:srgbClr val="000000"/>
                </a:solidFill>
              </a:rPr>
              <a:t>	int a = 10;  </a:t>
            </a:r>
            <a:r>
              <a:rPr b="1" lang="en-GB" sz="1900">
                <a:solidFill>
                  <a:srgbClr val="FF0000"/>
                </a:solidFill>
              </a:rPr>
              <a:t>// local variable</a:t>
            </a:r>
            <a:r>
              <a:rPr b="1" lang="en-GB" sz="1900">
                <a:solidFill>
                  <a:srgbClr val="000000"/>
                </a:solidFill>
              </a:rPr>
              <a:t> </a:t>
            </a:r>
            <a:endParaRPr b="1" sz="1900">
              <a:solidFill>
                <a:srgbClr val="000000"/>
              </a:solidFill>
            </a:endParaRPr>
          </a:p>
          <a:p>
            <a:pPr indent="0" lvl="0" marL="0" rtl="0" algn="l">
              <a:lnSpc>
                <a:spcPct val="100000"/>
              </a:lnSpc>
              <a:spcBef>
                <a:spcPts val="360"/>
              </a:spcBef>
              <a:spcAft>
                <a:spcPts val="0"/>
              </a:spcAft>
              <a:buSzPts val="1800"/>
              <a:buNone/>
            </a:pPr>
            <a:r>
              <a:rPr b="1" lang="en-GB" sz="1900">
                <a:solidFill>
                  <a:srgbClr val="000000"/>
                </a:solidFill>
              </a:rPr>
              <a:t>	</a:t>
            </a:r>
            <a:r>
              <a:rPr b="1" lang="en-GB" sz="1900">
                <a:solidFill>
                  <a:srgbClr val="000000"/>
                </a:solidFill>
              </a:rPr>
              <a:t>}</a:t>
            </a:r>
            <a:endParaRPr b="1" sz="1900">
              <a:solidFill>
                <a:srgbClr val="000000"/>
              </a:solidFill>
            </a:endParaRPr>
          </a:p>
          <a:p>
            <a:pPr indent="0" lvl="0" marL="0" rtl="0" algn="l">
              <a:lnSpc>
                <a:spcPct val="100000"/>
              </a:lnSpc>
              <a:spcBef>
                <a:spcPts val="360"/>
              </a:spcBef>
              <a:spcAft>
                <a:spcPts val="0"/>
              </a:spcAft>
              <a:buSzPts val="1800"/>
              <a:buNone/>
            </a:pPr>
            <a:r>
              <a:rPr b="1" lang="en-GB" sz="1900">
                <a:solidFill>
                  <a:srgbClr val="000000"/>
                </a:solidFill>
              </a:rPr>
              <a:t>	Test()  // constructor</a:t>
            </a:r>
            <a:endParaRPr b="1" sz="1900">
              <a:solidFill>
                <a:srgbClr val="000000"/>
              </a:solidFill>
            </a:endParaRPr>
          </a:p>
          <a:p>
            <a:pPr indent="0" lvl="0" marL="0" rtl="0" algn="l">
              <a:lnSpc>
                <a:spcPct val="100000"/>
              </a:lnSpc>
              <a:spcBef>
                <a:spcPts val="360"/>
              </a:spcBef>
              <a:spcAft>
                <a:spcPts val="0"/>
              </a:spcAft>
              <a:buSzPts val="1800"/>
              <a:buNone/>
            </a:pPr>
            <a:r>
              <a:rPr b="1" lang="en-GB" sz="1900">
                <a:solidFill>
                  <a:srgbClr val="000000"/>
                </a:solidFill>
              </a:rPr>
              <a:t>        {</a:t>
            </a:r>
            <a:endParaRPr b="1" sz="1900">
              <a:solidFill>
                <a:srgbClr val="000000"/>
              </a:solidFill>
            </a:endParaRPr>
          </a:p>
          <a:p>
            <a:pPr indent="0" lvl="0" marL="0" rtl="0" algn="l">
              <a:lnSpc>
                <a:spcPct val="100000"/>
              </a:lnSpc>
              <a:spcBef>
                <a:spcPts val="360"/>
              </a:spcBef>
              <a:spcAft>
                <a:spcPts val="0"/>
              </a:spcAft>
              <a:buSzPts val="1800"/>
              <a:buNone/>
            </a:pPr>
            <a:r>
              <a:rPr b="1" lang="en-GB" sz="1900">
                <a:solidFill>
                  <a:srgbClr val="000000"/>
                </a:solidFill>
              </a:rPr>
              <a:t>		int b = 20;  // </a:t>
            </a:r>
            <a:r>
              <a:rPr b="1" lang="en-GB" sz="1900">
                <a:solidFill>
                  <a:srgbClr val="FF0000"/>
                </a:solidFill>
              </a:rPr>
              <a:t>local variable </a:t>
            </a:r>
            <a:endParaRPr b="1" sz="1900">
              <a:solidFill>
                <a:srgbClr val="FF0000"/>
              </a:solidFill>
            </a:endParaRPr>
          </a:p>
          <a:p>
            <a:pPr indent="0" lvl="0" marL="0" rtl="0" algn="l">
              <a:lnSpc>
                <a:spcPct val="100000"/>
              </a:lnSpc>
              <a:spcBef>
                <a:spcPts val="360"/>
              </a:spcBef>
              <a:spcAft>
                <a:spcPts val="0"/>
              </a:spcAft>
              <a:buSzPts val="1800"/>
              <a:buNone/>
            </a:pPr>
            <a:r>
              <a:rPr b="1" lang="en-GB" sz="1900">
                <a:solidFill>
                  <a:srgbClr val="000000"/>
                </a:solidFill>
              </a:rPr>
              <a:t>	}		</a:t>
            </a:r>
            <a:endParaRPr b="1" sz="1900">
              <a:solidFill>
                <a:srgbClr val="000000"/>
              </a:solidFill>
            </a:endParaRPr>
          </a:p>
          <a:p>
            <a:pPr indent="0" lvl="0" marL="0" rtl="0" algn="l">
              <a:lnSpc>
                <a:spcPct val="100000"/>
              </a:lnSpc>
              <a:spcBef>
                <a:spcPts val="360"/>
              </a:spcBef>
              <a:spcAft>
                <a:spcPts val="0"/>
              </a:spcAft>
              <a:buSzPts val="1800"/>
              <a:buNone/>
            </a:pPr>
            <a:r>
              <a:rPr b="1" lang="en-GB" sz="1900">
                <a:solidFill>
                  <a:srgbClr val="000000"/>
                </a:solidFill>
              </a:rPr>
              <a:t>	{  // instance block </a:t>
            </a:r>
            <a:endParaRPr b="1" sz="1900">
              <a:solidFill>
                <a:srgbClr val="000000"/>
              </a:solidFill>
            </a:endParaRPr>
          </a:p>
          <a:p>
            <a:pPr indent="0" lvl="0" marL="0" rtl="0" algn="l">
              <a:lnSpc>
                <a:spcPct val="100000"/>
              </a:lnSpc>
              <a:spcBef>
                <a:spcPts val="360"/>
              </a:spcBef>
              <a:spcAft>
                <a:spcPts val="0"/>
              </a:spcAft>
              <a:buSzPts val="1800"/>
              <a:buNone/>
            </a:pPr>
            <a:r>
              <a:rPr b="1" lang="en-GB" sz="1900">
                <a:solidFill>
                  <a:srgbClr val="000000"/>
                </a:solidFill>
              </a:rPr>
              <a:t>		int c = 30; // </a:t>
            </a:r>
            <a:r>
              <a:rPr b="1" lang="en-GB" sz="1900">
                <a:solidFill>
                  <a:srgbClr val="FF0000"/>
                </a:solidFill>
              </a:rPr>
              <a:t>local variable</a:t>
            </a:r>
            <a:endParaRPr b="1" sz="1900">
              <a:solidFill>
                <a:srgbClr val="FF0000"/>
              </a:solidFill>
            </a:endParaRPr>
          </a:p>
          <a:p>
            <a:pPr indent="0" lvl="0" marL="0" rtl="0" algn="l">
              <a:lnSpc>
                <a:spcPct val="100000"/>
              </a:lnSpc>
              <a:spcBef>
                <a:spcPts val="360"/>
              </a:spcBef>
              <a:spcAft>
                <a:spcPts val="0"/>
              </a:spcAft>
              <a:buSzPts val="1800"/>
              <a:buNone/>
            </a:pPr>
            <a:r>
              <a:rPr b="1" lang="en-GB" sz="1900">
                <a:solidFill>
                  <a:srgbClr val="000000"/>
                </a:solidFill>
              </a:rPr>
              <a:t>	}</a:t>
            </a:r>
            <a:br>
              <a:rPr b="1" lang="en-GB" sz="1900">
                <a:solidFill>
                  <a:srgbClr val="000000"/>
                </a:solidFill>
              </a:rPr>
            </a:br>
            <a:r>
              <a:rPr b="1" lang="en-GB" sz="1900">
                <a:solidFill>
                  <a:srgbClr val="000000"/>
                </a:solidFill>
              </a:rPr>
              <a:t>} // end of the class </a:t>
            </a:r>
            <a:endParaRPr b="1" sz="1900">
              <a:solidFill>
                <a:srgbClr val="000000"/>
              </a:solidFill>
            </a:endParaRPr>
          </a:p>
          <a:p>
            <a:pPr indent="0" lvl="0" marL="0" rtl="0" algn="l">
              <a:lnSpc>
                <a:spcPct val="100000"/>
              </a:lnSpc>
              <a:spcBef>
                <a:spcPts val="360"/>
              </a:spcBef>
              <a:spcAft>
                <a:spcPts val="0"/>
              </a:spcAft>
              <a:buSzPts val="1800"/>
              <a:buNone/>
            </a:pPr>
            <a:r>
              <a:t/>
            </a:r>
            <a:endParaRPr b="1" sz="1900">
              <a:solidFill>
                <a:srgbClr val="000000"/>
              </a:solidFill>
            </a:endParaRPr>
          </a:p>
          <a:p>
            <a:pPr indent="0" lvl="0" marL="0" rtl="0" algn="l">
              <a:lnSpc>
                <a:spcPct val="100000"/>
              </a:lnSpc>
              <a:spcBef>
                <a:spcPts val="360"/>
              </a:spcBef>
              <a:spcAft>
                <a:spcPts val="0"/>
              </a:spcAft>
              <a:buSzPts val="1800"/>
              <a:buNone/>
            </a:pPr>
            <a:r>
              <a:t/>
            </a:r>
            <a:endParaRPr b="1" sz="19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9031ee3a8c_0_8"/>
          <p:cNvSpPr txBox="1"/>
          <p:nvPr>
            <p:ph idx="1" type="body"/>
          </p:nvPr>
        </p:nvSpPr>
        <p:spPr>
          <a:xfrm>
            <a:off x="457200" y="1371600"/>
            <a:ext cx="8229600" cy="4983600"/>
          </a:xfrm>
          <a:prstGeom prst="rect">
            <a:avLst/>
          </a:prstGeom>
          <a:noFill/>
          <a:ln>
            <a:noFill/>
          </a:ln>
        </p:spPr>
        <p:txBody>
          <a:bodyPr anchorCtr="0" anchor="t" bIns="45700" lIns="91425" spcFirstLastPara="1" rIns="91425" wrap="square" tIns="45700">
            <a:noAutofit/>
          </a:bodyPr>
          <a:lstStyle/>
          <a:p>
            <a:pPr indent="-419100" lvl="0" marL="457200" rtl="0" algn="l">
              <a:lnSpc>
                <a:spcPct val="100000"/>
              </a:lnSpc>
              <a:spcBef>
                <a:spcPts val="360"/>
              </a:spcBef>
              <a:spcAft>
                <a:spcPts val="0"/>
              </a:spcAft>
              <a:buClr>
                <a:srgbClr val="000000"/>
              </a:buClr>
              <a:buSzPts val="3000"/>
              <a:buChar char="•"/>
            </a:pPr>
            <a:r>
              <a:rPr lang="en-GB" sz="3000">
                <a:solidFill>
                  <a:srgbClr val="000000"/>
                </a:solidFill>
              </a:rPr>
              <a:t>If the value of the variable is varied from object to object such type of variables are called instance variables and for every object seperate copy of instance variable is created.</a:t>
            </a:r>
            <a:endParaRPr sz="3000">
              <a:solidFill>
                <a:srgbClr val="000000"/>
              </a:solidFill>
            </a:endParaRPr>
          </a:p>
          <a:p>
            <a:pPr indent="0" lvl="0" marL="457200" rtl="0" algn="l">
              <a:lnSpc>
                <a:spcPct val="100000"/>
              </a:lnSpc>
              <a:spcBef>
                <a:spcPts val="360"/>
              </a:spcBef>
              <a:spcAft>
                <a:spcPts val="0"/>
              </a:spcAft>
              <a:buNone/>
            </a:pPr>
            <a:r>
              <a:t/>
            </a:r>
            <a:endParaRPr sz="2200">
              <a:solidFill>
                <a:srgbClr val="000000"/>
              </a:solidFill>
            </a:endParaRPr>
          </a:p>
          <a:p>
            <a:pPr indent="-419100" lvl="0" marL="457200" rtl="0" algn="l">
              <a:lnSpc>
                <a:spcPct val="100000"/>
              </a:lnSpc>
              <a:spcBef>
                <a:spcPts val="360"/>
              </a:spcBef>
              <a:spcAft>
                <a:spcPts val="0"/>
              </a:spcAft>
              <a:buClr>
                <a:srgbClr val="000000"/>
              </a:buClr>
              <a:buSzPts val="3000"/>
              <a:buChar char="•"/>
            </a:pPr>
            <a:r>
              <a:rPr lang="en-GB" sz="3000">
                <a:solidFill>
                  <a:srgbClr val="000000"/>
                </a:solidFill>
              </a:rPr>
              <a:t>Instance variables declared inside the class but outside the  method or constructor or block.</a:t>
            </a:r>
            <a:endParaRPr sz="3000">
              <a:solidFill>
                <a:srgbClr val="000000"/>
              </a:solidFill>
            </a:endParaRPr>
          </a:p>
          <a:p>
            <a:pPr indent="0" lvl="0" marL="457200" rtl="0" algn="l">
              <a:lnSpc>
                <a:spcPct val="100000"/>
              </a:lnSpc>
              <a:spcBef>
                <a:spcPts val="360"/>
              </a:spcBef>
              <a:spcAft>
                <a:spcPts val="0"/>
              </a:spcAft>
              <a:buNone/>
            </a:pPr>
            <a:r>
              <a:t/>
            </a:r>
            <a:endParaRPr sz="2000">
              <a:solidFill>
                <a:srgbClr val="000000"/>
              </a:solidFill>
            </a:endParaRPr>
          </a:p>
          <a:p>
            <a:pPr indent="-419100" lvl="0" marL="457200" rtl="0" algn="l">
              <a:lnSpc>
                <a:spcPct val="100000"/>
              </a:lnSpc>
              <a:spcBef>
                <a:spcPts val="360"/>
              </a:spcBef>
              <a:spcAft>
                <a:spcPts val="0"/>
              </a:spcAft>
              <a:buClr>
                <a:srgbClr val="000000"/>
              </a:buClr>
              <a:buSzPts val="3000"/>
              <a:buChar char="•"/>
            </a:pPr>
            <a:r>
              <a:rPr lang="en-GB" sz="3000">
                <a:solidFill>
                  <a:srgbClr val="000000"/>
                </a:solidFill>
              </a:rPr>
              <a:t>Scope of variable  is inside the class all  the method or constructor or block </a:t>
            </a:r>
            <a:endParaRPr sz="3000">
              <a:solidFill>
                <a:srgbClr val="000000"/>
              </a:solidFill>
            </a:endParaRPr>
          </a:p>
          <a:p>
            <a:pPr indent="0" lvl="0" marL="457200" rtl="0" algn="l">
              <a:lnSpc>
                <a:spcPct val="100000"/>
              </a:lnSpc>
              <a:spcBef>
                <a:spcPts val="360"/>
              </a:spcBef>
              <a:spcAft>
                <a:spcPts val="0"/>
              </a:spcAft>
              <a:buNone/>
            </a:pPr>
            <a:r>
              <a:t/>
            </a:r>
            <a:endParaRPr sz="3000">
              <a:solidFill>
                <a:srgbClr val="000000"/>
              </a:solidFill>
            </a:endParaRPr>
          </a:p>
        </p:txBody>
      </p:sp>
      <p:sp>
        <p:nvSpPr>
          <p:cNvPr id="132" name="Google Shape;132;g9031ee3a8c_0_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Times New Roman"/>
              <a:buNone/>
            </a:pPr>
            <a:r>
              <a:rPr b="1" lang="en-GB" sz="4800">
                <a:latin typeface="Times New Roman"/>
                <a:ea typeface="Times New Roman"/>
                <a:cs typeface="Times New Roman"/>
                <a:sym typeface="Times New Roman"/>
              </a:rPr>
              <a:t>Instance </a:t>
            </a:r>
            <a:r>
              <a:rPr b="1" lang="en-GB" sz="4800">
                <a:latin typeface="Times New Roman"/>
                <a:ea typeface="Times New Roman"/>
                <a:cs typeface="Times New Roman"/>
                <a:sym typeface="Times New Roman"/>
              </a:rPr>
              <a:t> Variables</a:t>
            </a:r>
            <a:endParaRPr b="1" sz="4800">
              <a:latin typeface="Times New Roman"/>
              <a:ea typeface="Times New Roman"/>
              <a:cs typeface="Times New Roman"/>
              <a:sym typeface="Times New Roman"/>
            </a:endParaRPr>
          </a:p>
        </p:txBody>
      </p:sp>
      <p:sp>
        <p:nvSpPr>
          <p:cNvPr id="133" name="Google Shape;133;g9031ee3a8c_0_8"/>
          <p:cNvSpPr txBox="1"/>
          <p:nvPr>
            <p:ph idx="12" type="sldNum"/>
          </p:nvPr>
        </p:nvSpPr>
        <p:spPr>
          <a:xfrm>
            <a:off x="6553200" y="64325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134" name="Google Shape;134;g9031ee3a8c_0_8"/>
          <p:cNvSpPr txBox="1"/>
          <p:nvPr>
            <p:ph idx="11" type="ftr"/>
          </p:nvPr>
        </p:nvSpPr>
        <p:spPr>
          <a:xfrm>
            <a:off x="3124200" y="6432550"/>
            <a:ext cx="33540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BCSC1002 Object Oriented Programming</a:t>
            </a:r>
            <a:endParaRPr/>
          </a:p>
        </p:txBody>
      </p:sp>
      <p:pic>
        <p:nvPicPr>
          <p:cNvPr descr="Related image" id="135" name="Google Shape;135;g9031ee3a8c_0_8"/>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9031ee3a8c_0_54"/>
          <p:cNvSpPr txBox="1"/>
          <p:nvPr>
            <p:ph idx="1" type="body"/>
          </p:nvPr>
        </p:nvSpPr>
        <p:spPr>
          <a:xfrm>
            <a:off x="457200" y="1524000"/>
            <a:ext cx="8229600" cy="4680000"/>
          </a:xfrm>
          <a:prstGeom prst="rect">
            <a:avLst/>
          </a:prstGeom>
          <a:noFill/>
          <a:ln>
            <a:noFill/>
          </a:ln>
        </p:spPr>
        <p:txBody>
          <a:bodyPr anchorCtr="0" anchor="t" bIns="45700" lIns="91425" spcFirstLastPara="1" rIns="91425" wrap="square" tIns="45700">
            <a:noAutofit/>
          </a:bodyPr>
          <a:lstStyle/>
          <a:p>
            <a:pPr indent="-393700" lvl="0" marL="457200" rtl="0" algn="l">
              <a:spcBef>
                <a:spcPts val="360"/>
              </a:spcBef>
              <a:spcAft>
                <a:spcPts val="0"/>
              </a:spcAft>
              <a:buSzPts val="2600"/>
              <a:buChar char="•"/>
            </a:pPr>
            <a:r>
              <a:rPr lang="en-GB" sz="2600"/>
              <a:t>Memory  allocated when object is created. memory released when object destroyed </a:t>
            </a:r>
            <a:endParaRPr sz="2600"/>
          </a:p>
          <a:p>
            <a:pPr indent="0" lvl="0" marL="457200" rtl="0" algn="l">
              <a:spcBef>
                <a:spcPts val="360"/>
              </a:spcBef>
              <a:spcAft>
                <a:spcPts val="0"/>
              </a:spcAft>
              <a:buNone/>
            </a:pPr>
            <a:r>
              <a:t/>
            </a:r>
            <a:endParaRPr sz="2600"/>
          </a:p>
          <a:p>
            <a:pPr indent="-393700" lvl="0" marL="457200" rtl="0" algn="l">
              <a:spcBef>
                <a:spcPts val="360"/>
              </a:spcBef>
              <a:spcAft>
                <a:spcPts val="0"/>
              </a:spcAft>
              <a:buSzPts val="2600"/>
              <a:buChar char="•"/>
            </a:pPr>
            <a:r>
              <a:rPr lang="en-GB" sz="2600"/>
              <a:t>Instance variables are stored in heap memory as a part of the object.</a:t>
            </a:r>
            <a:endParaRPr sz="2600"/>
          </a:p>
          <a:p>
            <a:pPr indent="0" lvl="0" marL="457200" rtl="0" algn="l">
              <a:spcBef>
                <a:spcPts val="360"/>
              </a:spcBef>
              <a:spcAft>
                <a:spcPts val="0"/>
              </a:spcAft>
              <a:buNone/>
            </a:pPr>
            <a:r>
              <a:t/>
            </a:r>
            <a:endParaRPr sz="2600">
              <a:latin typeface="Roboto"/>
              <a:ea typeface="Roboto"/>
              <a:cs typeface="Roboto"/>
              <a:sym typeface="Roboto"/>
            </a:endParaRPr>
          </a:p>
          <a:p>
            <a:pPr indent="-393700" lvl="0" marL="457200" rtl="0" algn="l">
              <a:spcBef>
                <a:spcPts val="360"/>
              </a:spcBef>
              <a:spcAft>
                <a:spcPts val="0"/>
              </a:spcAft>
              <a:buSzPts val="2600"/>
              <a:buChar char="•"/>
            </a:pPr>
            <a:r>
              <a:rPr lang="en-GB" sz="2600">
                <a:latin typeface="Roboto"/>
                <a:ea typeface="Roboto"/>
                <a:cs typeface="Roboto"/>
                <a:sym typeface="Roboto"/>
              </a:rPr>
              <a:t>JVM provides the default value to instance variable</a:t>
            </a:r>
            <a:endParaRPr sz="2600">
              <a:latin typeface="Roboto"/>
              <a:ea typeface="Roboto"/>
              <a:cs typeface="Roboto"/>
              <a:sym typeface="Roboto"/>
            </a:endParaRPr>
          </a:p>
          <a:p>
            <a:pPr indent="0" lvl="0" marL="457200" rtl="0" algn="l">
              <a:spcBef>
                <a:spcPts val="360"/>
              </a:spcBef>
              <a:spcAft>
                <a:spcPts val="0"/>
              </a:spcAft>
              <a:buNone/>
            </a:pPr>
            <a:r>
              <a:t/>
            </a:r>
            <a:endParaRPr sz="2600">
              <a:latin typeface="Roboto"/>
              <a:ea typeface="Roboto"/>
              <a:cs typeface="Roboto"/>
              <a:sym typeface="Roboto"/>
            </a:endParaRPr>
          </a:p>
          <a:p>
            <a:pPr indent="-393700" lvl="0" marL="457200" rtl="0" algn="l">
              <a:spcBef>
                <a:spcPts val="360"/>
              </a:spcBef>
              <a:spcAft>
                <a:spcPts val="0"/>
              </a:spcAft>
              <a:buSzPts val="2600"/>
              <a:buChar char="•"/>
            </a:pPr>
            <a:r>
              <a:rPr lang="en-GB" sz="2600">
                <a:latin typeface="Roboto"/>
                <a:ea typeface="Roboto"/>
                <a:cs typeface="Roboto"/>
                <a:sym typeface="Roboto"/>
              </a:rPr>
              <a:t>We can directly access the instance variable in instance area but to access instance variable in static area we use the object of class  </a:t>
            </a:r>
            <a:endParaRPr sz="2600"/>
          </a:p>
          <a:p>
            <a:pPr indent="0" lvl="0" marL="457200" rtl="0" algn="l">
              <a:lnSpc>
                <a:spcPct val="100000"/>
              </a:lnSpc>
              <a:spcBef>
                <a:spcPts val="360"/>
              </a:spcBef>
              <a:spcAft>
                <a:spcPts val="0"/>
              </a:spcAft>
              <a:buNone/>
            </a:pPr>
            <a:r>
              <a:t/>
            </a:r>
            <a:endParaRPr sz="2600">
              <a:solidFill>
                <a:srgbClr val="000000"/>
              </a:solidFill>
            </a:endParaRPr>
          </a:p>
          <a:p>
            <a:pPr indent="0" lvl="0" marL="457200" rtl="0" algn="l">
              <a:lnSpc>
                <a:spcPct val="100000"/>
              </a:lnSpc>
              <a:spcBef>
                <a:spcPts val="360"/>
              </a:spcBef>
              <a:spcAft>
                <a:spcPts val="0"/>
              </a:spcAft>
              <a:buNone/>
            </a:pPr>
            <a:r>
              <a:t/>
            </a:r>
            <a:endParaRPr sz="2600">
              <a:solidFill>
                <a:srgbClr val="000000"/>
              </a:solidFill>
            </a:endParaRPr>
          </a:p>
        </p:txBody>
      </p:sp>
      <p:sp>
        <p:nvSpPr>
          <p:cNvPr id="141" name="Google Shape;141;g9031ee3a8c_0_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Times New Roman"/>
              <a:buNone/>
            </a:pPr>
            <a:r>
              <a:rPr b="1" lang="en-GB" sz="4800">
                <a:latin typeface="Times New Roman"/>
                <a:ea typeface="Times New Roman"/>
                <a:cs typeface="Times New Roman"/>
                <a:sym typeface="Times New Roman"/>
              </a:rPr>
              <a:t>Instance  Variables</a:t>
            </a:r>
            <a:endParaRPr b="1" sz="4800">
              <a:latin typeface="Times New Roman"/>
              <a:ea typeface="Times New Roman"/>
              <a:cs typeface="Times New Roman"/>
              <a:sym typeface="Times New Roman"/>
            </a:endParaRPr>
          </a:p>
        </p:txBody>
      </p:sp>
      <p:sp>
        <p:nvSpPr>
          <p:cNvPr id="142" name="Google Shape;142;g9031ee3a8c_0_54"/>
          <p:cNvSpPr txBox="1"/>
          <p:nvPr>
            <p:ph idx="12" type="sldNum"/>
          </p:nvPr>
        </p:nvSpPr>
        <p:spPr>
          <a:xfrm>
            <a:off x="6553200" y="64325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143" name="Google Shape;143;g9031ee3a8c_0_54"/>
          <p:cNvSpPr txBox="1"/>
          <p:nvPr>
            <p:ph idx="11" type="ftr"/>
          </p:nvPr>
        </p:nvSpPr>
        <p:spPr>
          <a:xfrm>
            <a:off x="3124200" y="6432550"/>
            <a:ext cx="33540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BCSC1002 Object Oriented Programming</a:t>
            </a:r>
            <a:endParaRPr/>
          </a:p>
        </p:txBody>
      </p:sp>
      <p:pic>
        <p:nvPicPr>
          <p:cNvPr descr="Related image" id="144" name="Google Shape;144;g9031ee3a8c_0_54"/>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9031ee3a8c_0_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Times New Roman"/>
              <a:buNone/>
            </a:pPr>
            <a:r>
              <a:rPr b="1" lang="en-GB" sz="4800">
                <a:latin typeface="Times New Roman"/>
                <a:ea typeface="Times New Roman"/>
                <a:cs typeface="Times New Roman"/>
                <a:sym typeface="Times New Roman"/>
              </a:rPr>
              <a:t>Example</a:t>
            </a:r>
            <a:endParaRPr b="1" sz="4800">
              <a:latin typeface="Times New Roman"/>
              <a:ea typeface="Times New Roman"/>
              <a:cs typeface="Times New Roman"/>
              <a:sym typeface="Times New Roman"/>
            </a:endParaRPr>
          </a:p>
        </p:txBody>
      </p:sp>
      <p:sp>
        <p:nvSpPr>
          <p:cNvPr id="150" name="Google Shape;150;g9031ee3a8c_0_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151" name="Google Shape;151;g9031ee3a8c_0_16"/>
          <p:cNvSpPr txBox="1"/>
          <p:nvPr>
            <p:ph idx="11" type="ftr"/>
          </p:nvPr>
        </p:nvSpPr>
        <p:spPr>
          <a:xfrm>
            <a:off x="3124200" y="6356350"/>
            <a:ext cx="33540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BCSC1002 Object Oriented Programming</a:t>
            </a:r>
            <a:endParaRPr/>
          </a:p>
        </p:txBody>
      </p:sp>
      <p:pic>
        <p:nvPicPr>
          <p:cNvPr descr="Related image" id="152" name="Google Shape;152;g9031ee3a8c_0_16"/>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
        <p:nvSpPr>
          <p:cNvPr id="153" name="Google Shape;153;g9031ee3a8c_0_16"/>
          <p:cNvSpPr txBox="1"/>
          <p:nvPr>
            <p:ph idx="1" type="body"/>
          </p:nvPr>
        </p:nvSpPr>
        <p:spPr>
          <a:xfrm>
            <a:off x="457200" y="1371600"/>
            <a:ext cx="8229600" cy="498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b="1" lang="en-GB" sz="1900">
                <a:solidFill>
                  <a:srgbClr val="000000"/>
                </a:solidFill>
              </a:rPr>
              <a:t>class Test</a:t>
            </a:r>
            <a:endParaRPr b="1" sz="1900">
              <a:solidFill>
                <a:srgbClr val="000000"/>
              </a:solidFill>
            </a:endParaRPr>
          </a:p>
          <a:p>
            <a:pPr indent="0" lvl="0" marL="0" rtl="0" algn="l">
              <a:lnSpc>
                <a:spcPct val="100000"/>
              </a:lnSpc>
              <a:spcBef>
                <a:spcPts val="360"/>
              </a:spcBef>
              <a:spcAft>
                <a:spcPts val="0"/>
              </a:spcAft>
              <a:buSzPts val="1800"/>
              <a:buNone/>
            </a:pPr>
            <a:r>
              <a:rPr b="1" lang="en-GB" sz="1900">
                <a:solidFill>
                  <a:srgbClr val="000000"/>
                </a:solidFill>
              </a:rPr>
              <a:t>{   </a:t>
            </a:r>
            <a:endParaRPr b="1" sz="1900">
              <a:solidFill>
                <a:srgbClr val="000000"/>
              </a:solidFill>
            </a:endParaRPr>
          </a:p>
          <a:p>
            <a:pPr indent="0" lvl="0" marL="0" rtl="0" algn="l">
              <a:lnSpc>
                <a:spcPct val="100000"/>
              </a:lnSpc>
              <a:spcBef>
                <a:spcPts val="360"/>
              </a:spcBef>
              <a:spcAft>
                <a:spcPts val="0"/>
              </a:spcAft>
              <a:buSzPts val="1800"/>
              <a:buNone/>
            </a:pPr>
            <a:r>
              <a:rPr b="1" lang="en-GB" sz="1900">
                <a:solidFill>
                  <a:srgbClr val="000000"/>
                </a:solidFill>
              </a:rPr>
              <a:t>	int num1;   // </a:t>
            </a:r>
            <a:r>
              <a:rPr b="1" lang="en-GB" sz="1900">
                <a:solidFill>
                  <a:srgbClr val="FF0000"/>
                </a:solidFill>
              </a:rPr>
              <a:t>instance variable</a:t>
            </a:r>
            <a:r>
              <a:rPr b="1" lang="en-GB" sz="1900">
                <a:solidFill>
                  <a:srgbClr val="000000"/>
                </a:solidFill>
              </a:rPr>
              <a:t> </a:t>
            </a:r>
            <a:endParaRPr b="1" sz="1900">
              <a:solidFill>
                <a:srgbClr val="000000"/>
              </a:solidFill>
            </a:endParaRPr>
          </a:p>
          <a:p>
            <a:pPr indent="0" lvl="0" marL="0" rtl="0" algn="l">
              <a:lnSpc>
                <a:spcPct val="100000"/>
              </a:lnSpc>
              <a:spcBef>
                <a:spcPts val="360"/>
              </a:spcBef>
              <a:spcAft>
                <a:spcPts val="0"/>
              </a:spcAft>
              <a:buSzPts val="1800"/>
              <a:buNone/>
            </a:pPr>
            <a:r>
              <a:rPr b="1" lang="en-GB" sz="1900">
                <a:solidFill>
                  <a:srgbClr val="000000"/>
                </a:solidFill>
              </a:rPr>
              <a:t>	int num2  //</a:t>
            </a:r>
            <a:r>
              <a:rPr b="1" lang="en-GB" sz="1900">
                <a:solidFill>
                  <a:srgbClr val="FF0000"/>
                </a:solidFill>
              </a:rPr>
              <a:t> instance variable</a:t>
            </a:r>
            <a:r>
              <a:rPr b="1" lang="en-GB" sz="1900">
                <a:solidFill>
                  <a:srgbClr val="000000"/>
                </a:solidFill>
              </a:rPr>
              <a:t> </a:t>
            </a:r>
            <a:endParaRPr b="1" sz="1900">
              <a:solidFill>
                <a:srgbClr val="000000"/>
              </a:solidFill>
            </a:endParaRPr>
          </a:p>
          <a:p>
            <a:pPr indent="457200" lvl="0" marL="0" rtl="0" algn="l">
              <a:lnSpc>
                <a:spcPct val="100000"/>
              </a:lnSpc>
              <a:spcBef>
                <a:spcPts val="360"/>
              </a:spcBef>
              <a:spcAft>
                <a:spcPts val="0"/>
              </a:spcAft>
              <a:buSzPts val="1800"/>
              <a:buNone/>
            </a:pPr>
            <a:r>
              <a:rPr b="1" lang="en-GB" sz="1900">
                <a:solidFill>
                  <a:srgbClr val="000000"/>
                </a:solidFill>
              </a:rPr>
              <a:t>public void m1() //  </a:t>
            </a:r>
            <a:r>
              <a:rPr b="1" lang="en-GB" sz="1900">
                <a:solidFill>
                  <a:srgbClr val="FF0000"/>
                </a:solidFill>
              </a:rPr>
              <a:t>instance method</a:t>
            </a:r>
            <a:endParaRPr b="1" sz="1900">
              <a:solidFill>
                <a:srgbClr val="FF0000"/>
              </a:solidFill>
            </a:endParaRPr>
          </a:p>
          <a:p>
            <a:pPr indent="457200" lvl="0" marL="0" rtl="0" algn="l">
              <a:lnSpc>
                <a:spcPct val="100000"/>
              </a:lnSpc>
              <a:spcBef>
                <a:spcPts val="360"/>
              </a:spcBef>
              <a:spcAft>
                <a:spcPts val="0"/>
              </a:spcAft>
              <a:buSzPts val="1800"/>
              <a:buNone/>
            </a:pPr>
            <a:r>
              <a:rPr b="1" lang="en-GB" sz="1900">
                <a:solidFill>
                  <a:srgbClr val="000000"/>
                </a:solidFill>
              </a:rPr>
              <a:t>{</a:t>
            </a:r>
            <a:endParaRPr b="1" sz="1900">
              <a:solidFill>
                <a:srgbClr val="000000"/>
              </a:solidFill>
            </a:endParaRPr>
          </a:p>
          <a:p>
            <a:pPr indent="0" lvl="0" marL="0" rtl="0" algn="l">
              <a:lnSpc>
                <a:spcPct val="100000"/>
              </a:lnSpc>
              <a:spcBef>
                <a:spcPts val="360"/>
              </a:spcBef>
              <a:spcAft>
                <a:spcPts val="0"/>
              </a:spcAft>
              <a:buSzPts val="1800"/>
              <a:buNone/>
            </a:pPr>
            <a:r>
              <a:rPr b="1" lang="en-GB" sz="1900">
                <a:solidFill>
                  <a:srgbClr val="000000"/>
                </a:solidFill>
              </a:rPr>
              <a:t>		System.out.println(“in instance method”);</a:t>
            </a:r>
            <a:endParaRPr b="1" sz="1900">
              <a:solidFill>
                <a:srgbClr val="000000"/>
              </a:solidFill>
            </a:endParaRPr>
          </a:p>
          <a:p>
            <a:pPr indent="0" lvl="0" marL="0" rtl="0" algn="l">
              <a:lnSpc>
                <a:spcPct val="100000"/>
              </a:lnSpc>
              <a:spcBef>
                <a:spcPts val="360"/>
              </a:spcBef>
              <a:spcAft>
                <a:spcPts val="0"/>
              </a:spcAft>
              <a:buSzPts val="1800"/>
              <a:buNone/>
            </a:pPr>
            <a:r>
              <a:rPr b="1" lang="en-GB" sz="1900">
                <a:solidFill>
                  <a:srgbClr val="000000"/>
                </a:solidFill>
              </a:rPr>
              <a:t>	}</a:t>
            </a:r>
            <a:endParaRPr b="1" sz="1900">
              <a:solidFill>
                <a:srgbClr val="000000"/>
              </a:solidFill>
            </a:endParaRPr>
          </a:p>
          <a:p>
            <a:pPr indent="457200" lvl="0" marL="0" rtl="0" algn="l">
              <a:lnSpc>
                <a:spcPct val="100000"/>
              </a:lnSpc>
              <a:spcBef>
                <a:spcPts val="360"/>
              </a:spcBef>
              <a:spcAft>
                <a:spcPts val="0"/>
              </a:spcAft>
              <a:buSzPts val="1800"/>
              <a:buNone/>
            </a:pPr>
            <a:r>
              <a:rPr b="1" lang="en-GB" sz="1900">
                <a:solidFill>
                  <a:srgbClr val="000000"/>
                </a:solidFill>
              </a:rPr>
              <a:t>public static void main(String args[])</a:t>
            </a:r>
            <a:endParaRPr b="1" sz="1900">
              <a:solidFill>
                <a:srgbClr val="000000"/>
              </a:solidFill>
            </a:endParaRPr>
          </a:p>
          <a:p>
            <a:pPr indent="457200" lvl="0" marL="0" rtl="0" algn="l">
              <a:lnSpc>
                <a:spcPct val="100000"/>
              </a:lnSpc>
              <a:spcBef>
                <a:spcPts val="360"/>
              </a:spcBef>
              <a:spcAft>
                <a:spcPts val="0"/>
              </a:spcAft>
              <a:buSzPts val="1800"/>
              <a:buNone/>
            </a:pPr>
            <a:r>
              <a:rPr b="1" lang="en-GB" sz="1900">
                <a:solidFill>
                  <a:srgbClr val="000000"/>
                </a:solidFill>
              </a:rPr>
              <a:t>{</a:t>
            </a:r>
            <a:endParaRPr b="1" sz="1900">
              <a:solidFill>
                <a:srgbClr val="000000"/>
              </a:solidFill>
            </a:endParaRPr>
          </a:p>
          <a:p>
            <a:pPr indent="457200" lvl="0" marL="457200" rtl="0" algn="l">
              <a:lnSpc>
                <a:spcPct val="100000"/>
              </a:lnSpc>
              <a:spcBef>
                <a:spcPts val="360"/>
              </a:spcBef>
              <a:spcAft>
                <a:spcPts val="0"/>
              </a:spcAft>
              <a:buSzPts val="1800"/>
              <a:buNone/>
            </a:pPr>
            <a:r>
              <a:rPr b="1" lang="en-GB" sz="1900">
                <a:solidFill>
                  <a:srgbClr val="000000"/>
                </a:solidFill>
              </a:rPr>
              <a:t>Test obj = new Test();</a:t>
            </a:r>
            <a:endParaRPr b="1" sz="1900">
              <a:solidFill>
                <a:srgbClr val="000000"/>
              </a:solidFill>
            </a:endParaRPr>
          </a:p>
          <a:p>
            <a:pPr indent="457200" lvl="0" marL="457200" rtl="0" algn="l">
              <a:lnSpc>
                <a:spcPct val="100000"/>
              </a:lnSpc>
              <a:spcBef>
                <a:spcPts val="360"/>
              </a:spcBef>
              <a:spcAft>
                <a:spcPts val="0"/>
              </a:spcAft>
              <a:buSzPts val="1800"/>
              <a:buNone/>
            </a:pPr>
            <a:r>
              <a:rPr b="1" lang="en-GB" sz="1900">
                <a:solidFill>
                  <a:srgbClr val="000000"/>
                </a:solidFill>
              </a:rPr>
              <a:t>obj.m1()	</a:t>
            </a:r>
            <a:endParaRPr b="1" sz="1900">
              <a:solidFill>
                <a:srgbClr val="000000"/>
              </a:solidFill>
            </a:endParaRPr>
          </a:p>
          <a:p>
            <a:pPr indent="457200" lvl="0" marL="457200" rtl="0" algn="l">
              <a:lnSpc>
                <a:spcPct val="100000"/>
              </a:lnSpc>
              <a:spcBef>
                <a:spcPts val="360"/>
              </a:spcBef>
              <a:spcAft>
                <a:spcPts val="0"/>
              </a:spcAft>
              <a:buSzPts val="1800"/>
              <a:buNone/>
            </a:pPr>
            <a:r>
              <a:rPr b="1" lang="en-GB" sz="1900">
                <a:solidFill>
                  <a:srgbClr val="000000"/>
                </a:solidFill>
              </a:rPr>
              <a:t>obj.num1 = 10; obj.num2 = 20;</a:t>
            </a:r>
            <a:endParaRPr b="1" sz="1900">
              <a:solidFill>
                <a:srgbClr val="000000"/>
              </a:solidFill>
            </a:endParaRPr>
          </a:p>
          <a:p>
            <a:pPr indent="0" lvl="0" marL="457200" rtl="0" algn="l">
              <a:lnSpc>
                <a:spcPct val="100000"/>
              </a:lnSpc>
              <a:spcBef>
                <a:spcPts val="360"/>
              </a:spcBef>
              <a:spcAft>
                <a:spcPts val="0"/>
              </a:spcAft>
              <a:buSzPts val="1800"/>
              <a:buNone/>
            </a:pPr>
            <a:r>
              <a:rPr b="1" lang="en-GB" sz="1900">
                <a:solidFill>
                  <a:srgbClr val="000000"/>
                </a:solidFill>
              </a:rPr>
              <a:t>}</a:t>
            </a:r>
            <a:endParaRPr b="1" sz="1900">
              <a:solidFill>
                <a:srgbClr val="000000"/>
              </a:solidFill>
            </a:endParaRPr>
          </a:p>
          <a:p>
            <a:pPr indent="0" lvl="0" marL="0" rtl="0" algn="l">
              <a:lnSpc>
                <a:spcPct val="100000"/>
              </a:lnSpc>
              <a:spcBef>
                <a:spcPts val="360"/>
              </a:spcBef>
              <a:spcAft>
                <a:spcPts val="0"/>
              </a:spcAft>
              <a:buSzPts val="1800"/>
              <a:buNone/>
            </a:pPr>
            <a:r>
              <a:rPr b="1" lang="en-GB" sz="1900">
                <a:solidFill>
                  <a:srgbClr val="000000"/>
                </a:solidFill>
              </a:rPr>
              <a:t>	} // end of the class </a:t>
            </a:r>
            <a:endParaRPr b="1" sz="1900">
              <a:solidFill>
                <a:srgbClr val="000000"/>
              </a:solidFill>
            </a:endParaRPr>
          </a:p>
          <a:p>
            <a:pPr indent="0" lvl="0" marL="0" rtl="0" algn="l">
              <a:lnSpc>
                <a:spcPct val="100000"/>
              </a:lnSpc>
              <a:spcBef>
                <a:spcPts val="360"/>
              </a:spcBef>
              <a:spcAft>
                <a:spcPts val="0"/>
              </a:spcAft>
              <a:buSzPts val="1800"/>
              <a:buNone/>
            </a:pPr>
            <a:r>
              <a:t/>
            </a:r>
            <a:endParaRPr b="1" sz="1900">
              <a:solidFill>
                <a:srgbClr val="000000"/>
              </a:solidFill>
            </a:endParaRPr>
          </a:p>
          <a:p>
            <a:pPr indent="0" lvl="0" marL="0" rtl="0" algn="l">
              <a:lnSpc>
                <a:spcPct val="100000"/>
              </a:lnSpc>
              <a:spcBef>
                <a:spcPts val="360"/>
              </a:spcBef>
              <a:spcAft>
                <a:spcPts val="0"/>
              </a:spcAft>
              <a:buSzPts val="1800"/>
              <a:buNone/>
            </a:pPr>
            <a:r>
              <a:t/>
            </a:r>
            <a:endParaRPr b="1" sz="19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9031ee3a8c_0_31"/>
          <p:cNvSpPr txBox="1"/>
          <p:nvPr>
            <p:ph idx="1" type="body"/>
          </p:nvPr>
        </p:nvSpPr>
        <p:spPr>
          <a:xfrm>
            <a:off x="344650" y="1219200"/>
            <a:ext cx="8568300" cy="5549400"/>
          </a:xfrm>
          <a:prstGeom prst="rect">
            <a:avLst/>
          </a:prstGeom>
          <a:noFill/>
          <a:ln>
            <a:noFill/>
          </a:ln>
        </p:spPr>
        <p:txBody>
          <a:bodyPr anchorCtr="0" anchor="t" bIns="45700" lIns="91425" spcFirstLastPara="1" rIns="91425" wrap="square" tIns="45700">
            <a:noAutofit/>
          </a:bodyPr>
          <a:lstStyle/>
          <a:p>
            <a:pPr indent="-419100" lvl="0" marL="457200" rtl="0" algn="l">
              <a:lnSpc>
                <a:spcPct val="100000"/>
              </a:lnSpc>
              <a:spcBef>
                <a:spcPts val="360"/>
              </a:spcBef>
              <a:spcAft>
                <a:spcPts val="0"/>
              </a:spcAft>
              <a:buClr>
                <a:srgbClr val="000000"/>
              </a:buClr>
              <a:buSzPts val="3000"/>
              <a:buChar char="•"/>
            </a:pPr>
            <a:r>
              <a:rPr lang="en-GB" sz="3000">
                <a:solidFill>
                  <a:srgbClr val="000000"/>
                </a:solidFill>
              </a:rPr>
              <a:t>If the value of the variable is not varied from object to object then we should declare the variable as static variable. On class level one copy of the static variable is created and share this copy with every object of the class.</a:t>
            </a:r>
            <a:endParaRPr sz="3000">
              <a:solidFill>
                <a:srgbClr val="000000"/>
              </a:solidFill>
            </a:endParaRPr>
          </a:p>
          <a:p>
            <a:pPr indent="0" lvl="0" marL="457200" rtl="0" algn="l">
              <a:lnSpc>
                <a:spcPct val="100000"/>
              </a:lnSpc>
              <a:spcBef>
                <a:spcPts val="360"/>
              </a:spcBef>
              <a:spcAft>
                <a:spcPts val="0"/>
              </a:spcAft>
              <a:buNone/>
            </a:pPr>
            <a:r>
              <a:t/>
            </a:r>
            <a:endParaRPr sz="1500">
              <a:solidFill>
                <a:srgbClr val="000000"/>
              </a:solidFill>
            </a:endParaRPr>
          </a:p>
          <a:p>
            <a:pPr indent="-419100" lvl="0" marL="457200" rtl="0" algn="l">
              <a:lnSpc>
                <a:spcPct val="100000"/>
              </a:lnSpc>
              <a:spcBef>
                <a:spcPts val="360"/>
              </a:spcBef>
              <a:spcAft>
                <a:spcPts val="0"/>
              </a:spcAft>
              <a:buClr>
                <a:srgbClr val="000000"/>
              </a:buClr>
              <a:buSzPts val="3000"/>
              <a:buChar char="•"/>
            </a:pPr>
            <a:r>
              <a:rPr lang="en-GB" sz="3000">
                <a:solidFill>
                  <a:srgbClr val="000000"/>
                </a:solidFill>
              </a:rPr>
              <a:t>Instance variables declared inside the class but outside the  method or constructor or block but with static modifier.</a:t>
            </a:r>
            <a:endParaRPr sz="3000">
              <a:solidFill>
                <a:srgbClr val="000000"/>
              </a:solidFill>
            </a:endParaRPr>
          </a:p>
          <a:p>
            <a:pPr indent="0" lvl="0" marL="457200" rtl="0" algn="l">
              <a:lnSpc>
                <a:spcPct val="100000"/>
              </a:lnSpc>
              <a:spcBef>
                <a:spcPts val="360"/>
              </a:spcBef>
              <a:spcAft>
                <a:spcPts val="0"/>
              </a:spcAft>
              <a:buNone/>
            </a:pPr>
            <a:r>
              <a:t/>
            </a:r>
            <a:endParaRPr sz="1000">
              <a:solidFill>
                <a:srgbClr val="000000"/>
              </a:solidFill>
            </a:endParaRPr>
          </a:p>
          <a:p>
            <a:pPr indent="-419100" lvl="0" marL="457200" rtl="0" algn="l">
              <a:lnSpc>
                <a:spcPct val="100000"/>
              </a:lnSpc>
              <a:spcBef>
                <a:spcPts val="360"/>
              </a:spcBef>
              <a:spcAft>
                <a:spcPts val="0"/>
              </a:spcAft>
              <a:buClr>
                <a:srgbClr val="000000"/>
              </a:buClr>
              <a:buSzPts val="3000"/>
              <a:buChar char="•"/>
            </a:pPr>
            <a:r>
              <a:rPr lang="en-GB" sz="3000">
                <a:solidFill>
                  <a:srgbClr val="000000"/>
                </a:solidFill>
              </a:rPr>
              <a:t>We can access static variables directly from static area, instance area or static block.</a:t>
            </a:r>
            <a:endParaRPr sz="3000">
              <a:solidFill>
                <a:srgbClr val="000000"/>
              </a:solidFill>
            </a:endParaRPr>
          </a:p>
          <a:p>
            <a:pPr indent="0" lvl="0" marL="457200" rtl="0" algn="l">
              <a:lnSpc>
                <a:spcPct val="100000"/>
              </a:lnSpc>
              <a:spcBef>
                <a:spcPts val="360"/>
              </a:spcBef>
              <a:spcAft>
                <a:spcPts val="0"/>
              </a:spcAft>
              <a:buNone/>
            </a:pPr>
            <a:r>
              <a:t/>
            </a:r>
            <a:endParaRPr sz="3000">
              <a:solidFill>
                <a:srgbClr val="000000"/>
              </a:solidFill>
            </a:endParaRPr>
          </a:p>
        </p:txBody>
      </p:sp>
      <p:sp>
        <p:nvSpPr>
          <p:cNvPr id="159" name="Google Shape;159;g9031ee3a8c_0_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Times New Roman"/>
              <a:buNone/>
            </a:pPr>
            <a:r>
              <a:rPr b="1" lang="en-GB" sz="4800">
                <a:latin typeface="Times New Roman"/>
                <a:ea typeface="Times New Roman"/>
                <a:cs typeface="Times New Roman"/>
                <a:sym typeface="Times New Roman"/>
              </a:rPr>
              <a:t>Static</a:t>
            </a:r>
            <a:r>
              <a:rPr b="1" lang="en-GB" sz="4800">
                <a:latin typeface="Times New Roman"/>
                <a:ea typeface="Times New Roman"/>
                <a:cs typeface="Times New Roman"/>
                <a:sym typeface="Times New Roman"/>
              </a:rPr>
              <a:t>  Variables</a:t>
            </a:r>
            <a:endParaRPr b="1" sz="4800">
              <a:latin typeface="Times New Roman"/>
              <a:ea typeface="Times New Roman"/>
              <a:cs typeface="Times New Roman"/>
              <a:sym typeface="Times New Roman"/>
            </a:endParaRPr>
          </a:p>
        </p:txBody>
      </p:sp>
      <p:sp>
        <p:nvSpPr>
          <p:cNvPr id="160" name="Google Shape;160;g9031ee3a8c_0_31"/>
          <p:cNvSpPr txBox="1"/>
          <p:nvPr>
            <p:ph idx="12" type="sldNum"/>
          </p:nvPr>
        </p:nvSpPr>
        <p:spPr>
          <a:xfrm>
            <a:off x="6553200" y="64325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161" name="Google Shape;161;g9031ee3a8c_0_31"/>
          <p:cNvSpPr txBox="1"/>
          <p:nvPr>
            <p:ph idx="11" type="ftr"/>
          </p:nvPr>
        </p:nvSpPr>
        <p:spPr>
          <a:xfrm>
            <a:off x="3124200" y="6432550"/>
            <a:ext cx="33540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BCSC1002 Object Oriented Programming</a:t>
            </a:r>
            <a:endParaRPr/>
          </a:p>
        </p:txBody>
      </p:sp>
      <p:pic>
        <p:nvPicPr>
          <p:cNvPr descr="Related image" id="162" name="Google Shape;162;g9031ee3a8c_0_31"/>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