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56" y="-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25" dirty="0"/>
              <a:t> </a:t>
            </a:r>
            <a:r>
              <a:rPr spc="-10" dirty="0"/>
              <a:t>Swathi,</a:t>
            </a:r>
            <a:r>
              <a:rPr dirty="0"/>
              <a:t> </a:t>
            </a:r>
            <a:r>
              <a:rPr spc="-5" dirty="0"/>
              <a:t>SCOPE,VIT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25" dirty="0"/>
              <a:t> </a:t>
            </a:r>
            <a:r>
              <a:rPr spc="-10" dirty="0"/>
              <a:t>Swathi,</a:t>
            </a:r>
            <a:r>
              <a:rPr dirty="0"/>
              <a:t> </a:t>
            </a:r>
            <a:r>
              <a:rPr spc="-5" dirty="0"/>
              <a:t>SCOPE,VIT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25" dirty="0"/>
              <a:t> </a:t>
            </a:r>
            <a:r>
              <a:rPr spc="-10" dirty="0"/>
              <a:t>Swathi,</a:t>
            </a:r>
            <a:r>
              <a:rPr dirty="0"/>
              <a:t> </a:t>
            </a:r>
            <a:r>
              <a:rPr spc="-5" dirty="0"/>
              <a:t>SCOPE,VIT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25" dirty="0"/>
              <a:t> </a:t>
            </a:r>
            <a:r>
              <a:rPr spc="-10" dirty="0"/>
              <a:t>Swathi,</a:t>
            </a:r>
            <a:r>
              <a:rPr dirty="0"/>
              <a:t> </a:t>
            </a:r>
            <a:r>
              <a:rPr spc="-5" dirty="0"/>
              <a:t>SCOPE,VIT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25" dirty="0"/>
              <a:t> </a:t>
            </a:r>
            <a:r>
              <a:rPr spc="-10" dirty="0"/>
              <a:t>Swathi,</a:t>
            </a:r>
            <a:r>
              <a:rPr dirty="0"/>
              <a:t> </a:t>
            </a:r>
            <a:r>
              <a:rPr spc="-5" dirty="0"/>
              <a:t>SCOPE,VIT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01125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142875" y="0"/>
                </a:moveTo>
                <a:lnTo>
                  <a:pt x="0" y="0"/>
                </a:lnTo>
                <a:lnTo>
                  <a:pt x="0" y="1371600"/>
                </a:lnTo>
                <a:lnTo>
                  <a:pt x="142875" y="1371600"/>
                </a:lnTo>
                <a:lnTo>
                  <a:pt x="142875" y="0"/>
                </a:lnTo>
                <a:close/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001125" y="1371599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142875" y="0"/>
                </a:moveTo>
                <a:lnTo>
                  <a:pt x="0" y="0"/>
                </a:lnTo>
                <a:lnTo>
                  <a:pt x="0" y="5486400"/>
                </a:lnTo>
                <a:lnTo>
                  <a:pt x="142875" y="5486400"/>
                </a:lnTo>
                <a:lnTo>
                  <a:pt x="142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39674"/>
            <a:ext cx="8072119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778254"/>
            <a:ext cx="8072119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536022"/>
            <a:ext cx="157797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25" dirty="0"/>
              <a:t> </a:t>
            </a:r>
            <a:r>
              <a:rPr spc="-10" dirty="0"/>
              <a:t>Swathi,</a:t>
            </a:r>
            <a:r>
              <a:rPr dirty="0"/>
              <a:t> </a:t>
            </a:r>
            <a:r>
              <a:rPr spc="-5" dirty="0"/>
              <a:t>SCOPE,VIT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07429" y="6395658"/>
            <a:ext cx="23812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01125" y="0"/>
            <a:ext cx="142875" cy="6858000"/>
            <a:chOff x="9001125" y="0"/>
            <a:chExt cx="142875" cy="6858000"/>
          </a:xfrm>
        </p:grpSpPr>
        <p:sp>
          <p:nvSpPr>
            <p:cNvPr id="3" name="object 3"/>
            <p:cNvSpPr/>
            <p:nvPr/>
          </p:nvSpPr>
          <p:spPr>
            <a:xfrm>
              <a:off x="9001125" y="4846320"/>
              <a:ext cx="142875" cy="2011680"/>
            </a:xfrm>
            <a:custGeom>
              <a:avLst/>
              <a:gdLst/>
              <a:ahLst/>
              <a:cxnLst/>
              <a:rect l="l" t="t" r="r" b="b"/>
              <a:pathLst>
                <a:path w="142875" h="2011679">
                  <a:moveTo>
                    <a:pt x="142875" y="0"/>
                  </a:moveTo>
                  <a:lnTo>
                    <a:pt x="0" y="0"/>
                  </a:lnTo>
                  <a:lnTo>
                    <a:pt x="0" y="2011680"/>
                  </a:lnTo>
                  <a:lnTo>
                    <a:pt x="142875" y="201168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D12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001125" y="0"/>
              <a:ext cx="142875" cy="4846320"/>
            </a:xfrm>
            <a:custGeom>
              <a:avLst/>
              <a:gdLst/>
              <a:ahLst/>
              <a:cxnLst/>
              <a:rect l="l" t="t" r="r" b="b"/>
              <a:pathLst>
                <a:path w="142875" h="4846320">
                  <a:moveTo>
                    <a:pt x="142875" y="0"/>
                  </a:moveTo>
                  <a:lnTo>
                    <a:pt x="0" y="0"/>
                  </a:lnTo>
                  <a:lnTo>
                    <a:pt x="0" y="4846320"/>
                  </a:lnTo>
                  <a:lnTo>
                    <a:pt x="142875" y="484632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6008" y="1538985"/>
            <a:ext cx="55054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00">
              <a:lnSpc>
                <a:spcPct val="100000"/>
              </a:lnSpc>
              <a:spcBef>
                <a:spcPts val="100"/>
              </a:spcBef>
            </a:pPr>
            <a:r>
              <a:rPr sz="6000" spc="-100" dirty="0">
                <a:solidFill>
                  <a:srgbClr val="000000"/>
                </a:solidFill>
              </a:rPr>
              <a:t>HISTOGRAM </a:t>
            </a:r>
            <a:r>
              <a:rPr sz="6000" spc="-1989" dirty="0">
                <a:solidFill>
                  <a:srgbClr val="000000"/>
                </a:solidFill>
              </a:rPr>
              <a:t> </a:t>
            </a:r>
            <a:r>
              <a:rPr sz="6000" spc="-85" dirty="0">
                <a:solidFill>
                  <a:srgbClr val="000000"/>
                </a:solidFill>
              </a:rPr>
              <a:t>P</a:t>
            </a:r>
            <a:r>
              <a:rPr sz="6000" spc="-195" dirty="0">
                <a:solidFill>
                  <a:srgbClr val="000000"/>
                </a:solidFill>
              </a:rPr>
              <a:t>R</a:t>
            </a:r>
            <a:r>
              <a:rPr sz="6000" spc="-80" dirty="0">
                <a:solidFill>
                  <a:srgbClr val="000000"/>
                </a:solidFill>
              </a:rPr>
              <a:t>O</a:t>
            </a:r>
            <a:r>
              <a:rPr sz="6000" spc="-85" dirty="0">
                <a:solidFill>
                  <a:srgbClr val="000000"/>
                </a:solidFill>
              </a:rPr>
              <a:t>CESS</a:t>
            </a:r>
            <a:r>
              <a:rPr sz="6000" spc="-80" dirty="0">
                <a:solidFill>
                  <a:srgbClr val="000000"/>
                </a:solidFill>
              </a:rPr>
              <a:t>IN</a:t>
            </a:r>
            <a:r>
              <a:rPr sz="6000" dirty="0">
                <a:solidFill>
                  <a:srgbClr val="000000"/>
                </a:solidFill>
              </a:rPr>
              <a:t>G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37826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HISTOGRAM </a:t>
            </a:r>
            <a:r>
              <a:rPr spc="-65" dirty="0"/>
              <a:t> </a:t>
            </a:r>
            <a:r>
              <a:rPr spc="-55" dirty="0"/>
              <a:t>E</a:t>
            </a:r>
            <a:r>
              <a:rPr spc="-60" dirty="0"/>
              <a:t>Q</a:t>
            </a:r>
            <a:r>
              <a:rPr spc="-180" dirty="0"/>
              <a:t>U</a:t>
            </a:r>
            <a:r>
              <a:rPr spc="-65" dirty="0"/>
              <a:t>AL</a:t>
            </a:r>
            <a:r>
              <a:rPr spc="-60" dirty="0"/>
              <a:t>I</a:t>
            </a:r>
            <a:r>
              <a:rPr spc="-55" dirty="0"/>
              <a:t>Z</a:t>
            </a:r>
            <a:r>
              <a:rPr spc="-320" dirty="0"/>
              <a:t>A</a:t>
            </a:r>
            <a:r>
              <a:rPr spc="-55" dirty="0"/>
              <a:t>T</a:t>
            </a:r>
            <a:r>
              <a:rPr spc="-60" dirty="0"/>
              <a:t>IO</a:t>
            </a:r>
            <a:r>
              <a:rPr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562" y="2224064"/>
            <a:ext cx="8120893" cy="28362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37826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HISTOGRAM </a:t>
            </a:r>
            <a:r>
              <a:rPr spc="-65" dirty="0"/>
              <a:t> </a:t>
            </a:r>
            <a:r>
              <a:rPr spc="-55" dirty="0"/>
              <a:t>E</a:t>
            </a:r>
            <a:r>
              <a:rPr spc="-60" dirty="0"/>
              <a:t>Q</a:t>
            </a:r>
            <a:r>
              <a:rPr spc="-180" dirty="0"/>
              <a:t>U</a:t>
            </a:r>
            <a:r>
              <a:rPr spc="-65" dirty="0"/>
              <a:t>AL</a:t>
            </a:r>
            <a:r>
              <a:rPr spc="-60" dirty="0"/>
              <a:t>I</a:t>
            </a:r>
            <a:r>
              <a:rPr spc="-55" dirty="0"/>
              <a:t>Z</a:t>
            </a:r>
            <a:r>
              <a:rPr spc="-320" dirty="0"/>
              <a:t>A</a:t>
            </a:r>
            <a:r>
              <a:rPr spc="-55" dirty="0"/>
              <a:t>T</a:t>
            </a:r>
            <a:r>
              <a:rPr spc="-60" dirty="0"/>
              <a:t>IO</a:t>
            </a:r>
            <a:r>
              <a:rPr dirty="0"/>
              <a:t>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2614" y="1858517"/>
            <a:ext cx="7225030" cy="4388485"/>
            <a:chOff x="702614" y="1858517"/>
            <a:chExt cx="7225030" cy="43884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614" y="1858517"/>
              <a:ext cx="7067550" cy="16573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5193" y="3235943"/>
              <a:ext cx="1422353" cy="3010885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6192" y="3735820"/>
            <a:ext cx="4782247" cy="249011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712116" y="6318199"/>
            <a:ext cx="366395" cy="3308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135" dirty="0">
                <a:solidFill>
                  <a:srgbClr val="D1282D"/>
                </a:solidFill>
                <a:latin typeface="Arial"/>
                <a:cs typeface="Arial"/>
              </a:rPr>
              <a:t>11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436753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65" dirty="0"/>
              <a:t>HISTOGRAM </a:t>
            </a:r>
            <a:r>
              <a:rPr sz="3200" spc="-60" dirty="0"/>
              <a:t> </a:t>
            </a:r>
            <a:r>
              <a:rPr sz="3200" spc="-80" dirty="0"/>
              <a:t>EQUALIZATION: </a:t>
            </a:r>
            <a:r>
              <a:rPr sz="3200" spc="-75" dirty="0"/>
              <a:t> </a:t>
            </a:r>
            <a:r>
              <a:rPr sz="3200" spc="-60" dirty="0"/>
              <a:t>C</a:t>
            </a:r>
            <a:r>
              <a:rPr sz="3200" spc="-65" dirty="0"/>
              <a:t>ON</a:t>
            </a:r>
            <a:r>
              <a:rPr sz="3200" spc="-60" dirty="0"/>
              <a:t>TI</a:t>
            </a:r>
            <a:r>
              <a:rPr sz="3200" spc="-65" dirty="0"/>
              <a:t>NUOU</a:t>
            </a:r>
            <a:r>
              <a:rPr sz="3200" dirty="0"/>
              <a:t>S</a:t>
            </a:r>
            <a:r>
              <a:rPr sz="3200" spc="-145" dirty="0"/>
              <a:t> </a:t>
            </a:r>
            <a:r>
              <a:rPr sz="3200" spc="-60" dirty="0"/>
              <a:t>CAS</a:t>
            </a:r>
            <a:r>
              <a:rPr sz="3200" dirty="0"/>
              <a:t>E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62" y="2303145"/>
            <a:ext cx="7267575" cy="30098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473" y="5833364"/>
            <a:ext cx="5013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PDF-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PROBABILITY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DENSITY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FUCNTION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CDF-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CUMULATIVE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DISTRIBUTION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FUNCTION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436753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65" dirty="0"/>
              <a:t>HISTOGRAM </a:t>
            </a:r>
            <a:r>
              <a:rPr sz="3200" spc="-60" dirty="0"/>
              <a:t> </a:t>
            </a:r>
            <a:r>
              <a:rPr sz="3200" spc="-80" dirty="0"/>
              <a:t>EQUALIZATION: </a:t>
            </a:r>
            <a:r>
              <a:rPr sz="3200" spc="-75" dirty="0"/>
              <a:t> </a:t>
            </a:r>
            <a:r>
              <a:rPr sz="3200" spc="-60" dirty="0"/>
              <a:t>C</a:t>
            </a:r>
            <a:r>
              <a:rPr sz="3200" spc="-65" dirty="0"/>
              <a:t>ON</a:t>
            </a:r>
            <a:r>
              <a:rPr sz="3200" spc="-60" dirty="0"/>
              <a:t>TI</a:t>
            </a:r>
            <a:r>
              <a:rPr sz="3200" spc="-65" dirty="0"/>
              <a:t>NUOU</a:t>
            </a:r>
            <a:r>
              <a:rPr sz="3200" dirty="0"/>
              <a:t>S</a:t>
            </a:r>
            <a:r>
              <a:rPr sz="3200" spc="-145" dirty="0"/>
              <a:t> </a:t>
            </a:r>
            <a:r>
              <a:rPr sz="3200" spc="-60" dirty="0"/>
              <a:t>CAS</a:t>
            </a:r>
            <a:r>
              <a:rPr sz="3200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717308" y="1976373"/>
            <a:ext cx="7579359" cy="4477385"/>
            <a:chOff x="717308" y="1976373"/>
            <a:chExt cx="7579359" cy="44773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2024" y="1976373"/>
              <a:ext cx="7334250" cy="29241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308" y="4872456"/>
              <a:ext cx="6886575" cy="15811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436753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65" dirty="0"/>
              <a:t>HISTOGRAM </a:t>
            </a:r>
            <a:r>
              <a:rPr sz="3200" spc="-60" dirty="0"/>
              <a:t> </a:t>
            </a:r>
            <a:r>
              <a:rPr sz="3200" spc="-80" dirty="0"/>
              <a:t>EQUALIZATION: </a:t>
            </a:r>
            <a:r>
              <a:rPr sz="3200" spc="-75" dirty="0"/>
              <a:t> </a:t>
            </a:r>
            <a:r>
              <a:rPr sz="3200" spc="-60" dirty="0"/>
              <a:t>C</a:t>
            </a:r>
            <a:r>
              <a:rPr sz="3200" spc="-65" dirty="0"/>
              <a:t>ON</a:t>
            </a:r>
            <a:r>
              <a:rPr sz="3200" spc="-60" dirty="0"/>
              <a:t>TI</a:t>
            </a:r>
            <a:r>
              <a:rPr sz="3200" spc="-65" dirty="0"/>
              <a:t>NUOU</a:t>
            </a:r>
            <a:r>
              <a:rPr sz="3200" dirty="0"/>
              <a:t>S</a:t>
            </a:r>
            <a:r>
              <a:rPr sz="3200" spc="-145" dirty="0"/>
              <a:t> </a:t>
            </a:r>
            <a:r>
              <a:rPr sz="3200" spc="-60" dirty="0"/>
              <a:t>CAS</a:t>
            </a:r>
            <a:r>
              <a:rPr sz="3200" dirty="0"/>
              <a:t>E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261" y="2491793"/>
            <a:ext cx="8167477" cy="18054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348678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65" dirty="0"/>
              <a:t>HISTOGRAM </a:t>
            </a:r>
            <a:r>
              <a:rPr sz="3200" spc="-60" dirty="0"/>
              <a:t> E</a:t>
            </a:r>
            <a:r>
              <a:rPr sz="3200" spc="-65" dirty="0"/>
              <a:t>Q</a:t>
            </a:r>
            <a:r>
              <a:rPr sz="3200" spc="-175" dirty="0"/>
              <a:t>U</a:t>
            </a:r>
            <a:r>
              <a:rPr sz="3200" spc="-55" dirty="0"/>
              <a:t>A</a:t>
            </a:r>
            <a:r>
              <a:rPr sz="3200" spc="-65" dirty="0"/>
              <a:t>L</a:t>
            </a:r>
            <a:r>
              <a:rPr sz="3200" spc="-60" dirty="0"/>
              <a:t>IZ</a:t>
            </a:r>
            <a:r>
              <a:rPr sz="3200" spc="-275" dirty="0"/>
              <a:t>A</a:t>
            </a:r>
            <a:r>
              <a:rPr sz="3200" spc="-60" dirty="0"/>
              <a:t>TI</a:t>
            </a:r>
            <a:r>
              <a:rPr sz="3200" spc="-65" dirty="0"/>
              <a:t>ON</a:t>
            </a:r>
            <a:r>
              <a:rPr sz="3200" dirty="0"/>
              <a:t>:  </a:t>
            </a:r>
            <a:r>
              <a:rPr sz="3200" spc="-50" dirty="0"/>
              <a:t>DISCRETE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41" y="1628775"/>
            <a:ext cx="7258050" cy="48573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311607"/>
            <a:ext cx="510159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60" dirty="0"/>
              <a:t>EXAMP</a:t>
            </a:r>
            <a:r>
              <a:rPr sz="3200" spc="-65" dirty="0"/>
              <a:t>L</a:t>
            </a:r>
            <a:r>
              <a:rPr sz="3200" spc="-60" dirty="0"/>
              <a:t>E</a:t>
            </a:r>
            <a:r>
              <a:rPr sz="3200" dirty="0"/>
              <a:t>:</a:t>
            </a:r>
            <a:r>
              <a:rPr sz="3200" spc="-160" dirty="0"/>
              <a:t> </a:t>
            </a:r>
            <a:r>
              <a:rPr sz="3200" spc="-65" dirty="0"/>
              <a:t>H</a:t>
            </a:r>
            <a:r>
              <a:rPr sz="3200" spc="-60" dirty="0"/>
              <a:t>IS</a:t>
            </a:r>
            <a:r>
              <a:rPr sz="3200" spc="-170" dirty="0"/>
              <a:t>T</a:t>
            </a:r>
            <a:r>
              <a:rPr sz="3200" spc="-65" dirty="0"/>
              <a:t>OG</a:t>
            </a:r>
            <a:r>
              <a:rPr sz="3200" spc="-55" dirty="0"/>
              <a:t>RA</a:t>
            </a:r>
            <a:r>
              <a:rPr sz="3200" dirty="0"/>
              <a:t>M  </a:t>
            </a:r>
            <a:r>
              <a:rPr sz="3200" spc="-85" dirty="0"/>
              <a:t>EQUALIZATION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26465" y="1503426"/>
            <a:ext cx="77946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Suppose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that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3-bit image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(L=8)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size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64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×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64</a:t>
            </a:r>
            <a:r>
              <a:rPr sz="2000" spc="-10" dirty="0">
                <a:latin typeface="Tahoma"/>
                <a:cs typeface="Tahoma"/>
              </a:rPr>
              <a:t> pixels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(MN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 4096)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has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intensity</a:t>
            </a:r>
            <a:r>
              <a:rPr sz="2000" dirty="0">
                <a:latin typeface="Tahoma"/>
                <a:cs typeface="Tahoma"/>
              </a:rPr>
              <a:t> distribution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shown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 </a:t>
            </a:r>
            <a:r>
              <a:rPr sz="2000" spc="-5" dirty="0">
                <a:latin typeface="Tahoma"/>
                <a:cs typeface="Tahoma"/>
              </a:rPr>
              <a:t>following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table.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194" y="2252754"/>
            <a:ext cx="4019961" cy="28650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0268" y="5287136"/>
            <a:ext cx="75368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Get the histogram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equalization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transformation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function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and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give the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</a:t>
            </a:r>
            <a:r>
              <a:rPr sz="1800" baseline="-20833" dirty="0">
                <a:latin typeface="Tahoma"/>
                <a:cs typeface="Tahoma"/>
              </a:rPr>
              <a:t>s</a:t>
            </a:r>
            <a:r>
              <a:rPr sz="1800" dirty="0">
                <a:latin typeface="Tahoma"/>
                <a:cs typeface="Tahoma"/>
              </a:rPr>
              <a:t>(s</a:t>
            </a:r>
            <a:r>
              <a:rPr sz="1800" baseline="-20833" dirty="0">
                <a:latin typeface="Tahoma"/>
                <a:cs typeface="Tahoma"/>
              </a:rPr>
              <a:t>k</a:t>
            </a:r>
            <a:r>
              <a:rPr sz="1800" dirty="0">
                <a:latin typeface="Tahoma"/>
                <a:cs typeface="Tahoma"/>
              </a:rPr>
              <a:t>)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for each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</a:t>
            </a:r>
            <a:r>
              <a:rPr sz="1800" baseline="-20833" dirty="0">
                <a:latin typeface="Tahoma"/>
                <a:cs typeface="Tahoma"/>
              </a:rPr>
              <a:t>k</a:t>
            </a:r>
            <a:r>
              <a:rPr sz="1800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491" y="311607"/>
            <a:ext cx="510159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60" dirty="0">
                <a:solidFill>
                  <a:srgbClr val="D1282D"/>
                </a:solidFill>
                <a:latin typeface="Arial Black"/>
                <a:cs typeface="Arial Black"/>
              </a:rPr>
              <a:t>EXAMP</a:t>
            </a:r>
            <a:r>
              <a:rPr sz="3200" spc="-65" dirty="0">
                <a:solidFill>
                  <a:srgbClr val="D1282D"/>
                </a:solidFill>
                <a:latin typeface="Arial Black"/>
                <a:cs typeface="Arial Black"/>
              </a:rPr>
              <a:t>L</a:t>
            </a:r>
            <a:r>
              <a:rPr sz="3200" spc="-6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3200" dirty="0">
                <a:solidFill>
                  <a:srgbClr val="D1282D"/>
                </a:solidFill>
                <a:latin typeface="Arial Black"/>
                <a:cs typeface="Arial Black"/>
              </a:rPr>
              <a:t>:</a:t>
            </a:r>
            <a:r>
              <a:rPr sz="3200" spc="-160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3200" spc="-65" dirty="0">
                <a:solidFill>
                  <a:srgbClr val="D1282D"/>
                </a:solidFill>
                <a:latin typeface="Arial Black"/>
                <a:cs typeface="Arial Black"/>
              </a:rPr>
              <a:t>H</a:t>
            </a:r>
            <a:r>
              <a:rPr sz="3200" spc="-60" dirty="0">
                <a:solidFill>
                  <a:srgbClr val="D1282D"/>
                </a:solidFill>
                <a:latin typeface="Arial Black"/>
                <a:cs typeface="Arial Black"/>
              </a:rPr>
              <a:t>IS</a:t>
            </a:r>
            <a:r>
              <a:rPr sz="3200" spc="-17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3200" spc="-65" dirty="0">
                <a:solidFill>
                  <a:srgbClr val="D1282D"/>
                </a:solidFill>
                <a:latin typeface="Arial Black"/>
                <a:cs typeface="Arial Black"/>
              </a:rPr>
              <a:t>OG</a:t>
            </a:r>
            <a:r>
              <a:rPr sz="3200" spc="-55" dirty="0">
                <a:solidFill>
                  <a:srgbClr val="D1282D"/>
                </a:solidFill>
                <a:latin typeface="Arial Black"/>
                <a:cs typeface="Arial Black"/>
              </a:rPr>
              <a:t>RA</a:t>
            </a:r>
            <a:r>
              <a:rPr sz="3200" dirty="0">
                <a:solidFill>
                  <a:srgbClr val="D1282D"/>
                </a:solidFill>
                <a:latin typeface="Arial Black"/>
                <a:cs typeface="Arial Black"/>
              </a:rPr>
              <a:t>M  </a:t>
            </a:r>
            <a:r>
              <a:rPr sz="3200" spc="-85" dirty="0">
                <a:solidFill>
                  <a:srgbClr val="D1282D"/>
                </a:solidFill>
                <a:latin typeface="Arial Black"/>
                <a:cs typeface="Arial Black"/>
              </a:rPr>
              <a:t>EQUALIZATION</a:t>
            </a:r>
            <a:endParaRPr sz="320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2121" y="884427"/>
            <a:ext cx="2918900" cy="20802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80019" y="2945115"/>
            <a:ext cx="1155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987388" y="3021506"/>
            <a:ext cx="751840" cy="13849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30"/>
              </a:spcBef>
            </a:pPr>
            <a:r>
              <a:rPr sz="3300" spc="190" dirty="0">
                <a:latin typeface="Symbol"/>
                <a:cs typeface="Symbol"/>
              </a:rPr>
              <a:t></a:t>
            </a:r>
            <a:r>
              <a:rPr sz="3300" spc="190" dirty="0">
                <a:latin typeface="Times New Roman"/>
                <a:cs typeface="Times New Roman"/>
              </a:rPr>
              <a:t>1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3400" spc="75" dirty="0">
                <a:latin typeface="Symbol"/>
                <a:cs typeface="Symbol"/>
              </a:rPr>
              <a:t></a:t>
            </a:r>
            <a:r>
              <a:rPr sz="3400" spc="-310" dirty="0">
                <a:latin typeface="Times New Roman"/>
                <a:cs typeface="Times New Roman"/>
              </a:rPr>
              <a:t> </a:t>
            </a:r>
            <a:r>
              <a:rPr sz="3400" spc="35" dirty="0">
                <a:latin typeface="Times New Roman"/>
                <a:cs typeface="Times New Roman"/>
              </a:rPr>
              <a:t>3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8949" y="3761521"/>
            <a:ext cx="116839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4918" y="2917239"/>
            <a:ext cx="6009005" cy="146431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550"/>
              </a:spcBef>
            </a:pPr>
            <a:r>
              <a:rPr sz="2400" i="1" spc="-10" dirty="0">
                <a:latin typeface="Times New Roman"/>
                <a:cs typeface="Times New Roman"/>
              </a:rPr>
              <a:t>s</a:t>
            </a:r>
            <a:r>
              <a:rPr sz="2100" spc="7" baseline="-25793" dirty="0">
                <a:latin typeface="Times New Roman"/>
                <a:cs typeface="Times New Roman"/>
              </a:rPr>
              <a:t>0</a:t>
            </a:r>
            <a:r>
              <a:rPr sz="2100" baseline="-25793" dirty="0">
                <a:latin typeface="Times New Roman"/>
                <a:cs typeface="Times New Roman"/>
              </a:rPr>
              <a:t> </a:t>
            </a:r>
            <a:r>
              <a:rPr sz="2100" spc="165" baseline="-25793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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i="1" spc="25" dirty="0">
                <a:latin typeface="Times New Roman"/>
                <a:cs typeface="Times New Roman"/>
              </a:rPr>
              <a:t>T</a:t>
            </a:r>
            <a:r>
              <a:rPr sz="2400" i="1" spc="-27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(</a:t>
            </a:r>
            <a:r>
              <a:rPr sz="2400" i="1" spc="-225" dirty="0">
                <a:latin typeface="Times New Roman"/>
                <a:cs typeface="Times New Roman"/>
              </a:rPr>
              <a:t>r</a:t>
            </a:r>
            <a:r>
              <a:rPr sz="2100" spc="7" baseline="-25793" dirty="0">
                <a:latin typeface="Times New Roman"/>
                <a:cs typeface="Times New Roman"/>
              </a:rPr>
              <a:t>0</a:t>
            </a:r>
            <a:r>
              <a:rPr sz="2100" spc="-112" baseline="-25793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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7</a:t>
            </a:r>
            <a:r>
              <a:rPr sz="5475" spc="22" baseline="-8371" dirty="0">
                <a:latin typeface="Symbol"/>
                <a:cs typeface="Symbol"/>
              </a:rPr>
              <a:t></a:t>
            </a:r>
            <a:r>
              <a:rPr sz="5475" spc="-427" baseline="-8371" dirty="0">
                <a:latin typeface="Times New Roman"/>
                <a:cs typeface="Times New Roman"/>
              </a:rPr>
              <a:t> </a:t>
            </a:r>
            <a:r>
              <a:rPr sz="2400" i="1" spc="25" dirty="0">
                <a:latin typeface="Times New Roman"/>
                <a:cs typeface="Times New Roman"/>
              </a:rPr>
              <a:t>p</a:t>
            </a:r>
            <a:r>
              <a:rPr sz="2100" i="1" spc="7" baseline="-25793" dirty="0">
                <a:latin typeface="Times New Roman"/>
                <a:cs typeface="Times New Roman"/>
              </a:rPr>
              <a:t>r</a:t>
            </a:r>
            <a:r>
              <a:rPr sz="2100" i="1" spc="15" baseline="-25793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(</a:t>
            </a:r>
            <a:r>
              <a:rPr sz="2400" i="1" spc="55" dirty="0">
                <a:latin typeface="Times New Roman"/>
                <a:cs typeface="Times New Roman"/>
              </a:rPr>
              <a:t>r</a:t>
            </a:r>
            <a:r>
              <a:rPr sz="2100" i="1" baseline="-25793" dirty="0">
                <a:latin typeface="Times New Roman"/>
                <a:cs typeface="Times New Roman"/>
              </a:rPr>
              <a:t>j</a:t>
            </a:r>
            <a:r>
              <a:rPr sz="2100" i="1" spc="-15" baseline="-25793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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7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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0.19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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1.33</a:t>
            </a:r>
            <a:endParaRPr sz="2400">
              <a:latin typeface="Times New Roman"/>
              <a:cs typeface="Times New Roman"/>
            </a:endParaRPr>
          </a:p>
          <a:p>
            <a:pPr marL="1748155">
              <a:lnSpc>
                <a:spcPct val="100000"/>
              </a:lnSpc>
              <a:spcBef>
                <a:spcPts val="175"/>
              </a:spcBef>
            </a:pPr>
            <a:r>
              <a:rPr sz="1400" i="1" dirty="0">
                <a:latin typeface="Times New Roman"/>
                <a:cs typeface="Times New Roman"/>
              </a:rPr>
              <a:t>j</a:t>
            </a:r>
            <a:r>
              <a:rPr sz="1400" i="1" spc="-215" dirty="0">
                <a:latin typeface="Times New Roman"/>
                <a:cs typeface="Times New Roman"/>
              </a:rPr>
              <a:t> </a:t>
            </a:r>
            <a:r>
              <a:rPr sz="1400" spc="70" dirty="0">
                <a:latin typeface="Symbol"/>
                <a:cs typeface="Symbol"/>
              </a:rPr>
              <a:t>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0"/>
              </a:spcBef>
            </a:pPr>
            <a:r>
              <a:rPr sz="2450" i="1" spc="-145" dirty="0">
                <a:latin typeface="Times New Roman"/>
                <a:cs typeface="Times New Roman"/>
              </a:rPr>
              <a:t>s</a:t>
            </a:r>
            <a:r>
              <a:rPr sz="2100" spc="22" baseline="-25793" dirty="0">
                <a:latin typeface="Times New Roman"/>
                <a:cs typeface="Times New Roman"/>
              </a:rPr>
              <a:t>1</a:t>
            </a:r>
            <a:r>
              <a:rPr sz="2100" baseline="-25793" dirty="0">
                <a:latin typeface="Times New Roman"/>
                <a:cs typeface="Times New Roman"/>
              </a:rPr>
              <a:t> </a:t>
            </a:r>
            <a:r>
              <a:rPr sz="2100" spc="22" baseline="-25793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Symbol"/>
                <a:cs typeface="Symbol"/>
              </a:rPr>
              <a:t></a:t>
            </a:r>
            <a:r>
              <a:rPr sz="2450" spc="-190" dirty="0">
                <a:latin typeface="Times New Roman"/>
                <a:cs typeface="Times New Roman"/>
              </a:rPr>
              <a:t> </a:t>
            </a:r>
            <a:r>
              <a:rPr sz="2450" i="1" spc="15" dirty="0">
                <a:latin typeface="Times New Roman"/>
                <a:cs typeface="Times New Roman"/>
              </a:rPr>
              <a:t>T</a:t>
            </a:r>
            <a:r>
              <a:rPr sz="2450" i="1" spc="-280" dirty="0">
                <a:latin typeface="Times New Roman"/>
                <a:cs typeface="Times New Roman"/>
              </a:rPr>
              <a:t> </a:t>
            </a:r>
            <a:r>
              <a:rPr sz="2450" spc="70" dirty="0">
                <a:latin typeface="Times New Roman"/>
                <a:cs typeface="Times New Roman"/>
              </a:rPr>
              <a:t>(</a:t>
            </a:r>
            <a:r>
              <a:rPr sz="2450" i="1" spc="-370" dirty="0">
                <a:latin typeface="Times New Roman"/>
                <a:cs typeface="Times New Roman"/>
              </a:rPr>
              <a:t>r</a:t>
            </a:r>
            <a:r>
              <a:rPr sz="2100" spc="22" baseline="-25793" dirty="0">
                <a:latin typeface="Times New Roman"/>
                <a:cs typeface="Times New Roman"/>
              </a:rPr>
              <a:t>1</a:t>
            </a:r>
            <a:r>
              <a:rPr sz="2100" spc="-284" baseline="-25793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)</a:t>
            </a:r>
            <a:r>
              <a:rPr sz="2450" spc="-35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Symbol"/>
                <a:cs typeface="Symbol"/>
              </a:rPr>
              <a:t></a:t>
            </a:r>
            <a:r>
              <a:rPr sz="2450" spc="-75" dirty="0">
                <a:latin typeface="Times New Roman"/>
                <a:cs typeface="Times New Roman"/>
              </a:rPr>
              <a:t> </a:t>
            </a:r>
            <a:r>
              <a:rPr sz="2450" spc="80" dirty="0">
                <a:latin typeface="Times New Roman"/>
                <a:cs typeface="Times New Roman"/>
              </a:rPr>
              <a:t>7</a:t>
            </a:r>
            <a:r>
              <a:rPr sz="5550" spc="30" baseline="-8258" dirty="0">
                <a:latin typeface="Symbol"/>
                <a:cs typeface="Symbol"/>
              </a:rPr>
              <a:t></a:t>
            </a:r>
            <a:r>
              <a:rPr sz="5550" spc="-427" baseline="-8258" dirty="0">
                <a:latin typeface="Times New Roman"/>
                <a:cs typeface="Times New Roman"/>
              </a:rPr>
              <a:t> </a:t>
            </a:r>
            <a:r>
              <a:rPr sz="2450" i="1" spc="25" dirty="0">
                <a:latin typeface="Times New Roman"/>
                <a:cs typeface="Times New Roman"/>
              </a:rPr>
              <a:t>p</a:t>
            </a:r>
            <a:r>
              <a:rPr sz="2100" i="1" spc="15" baseline="-25793" dirty="0">
                <a:latin typeface="Times New Roman"/>
                <a:cs typeface="Times New Roman"/>
              </a:rPr>
              <a:t>r</a:t>
            </a:r>
            <a:r>
              <a:rPr sz="2100" i="1" spc="22" baseline="-25793" dirty="0">
                <a:latin typeface="Times New Roman"/>
                <a:cs typeface="Times New Roman"/>
              </a:rPr>
              <a:t> </a:t>
            </a:r>
            <a:r>
              <a:rPr sz="2450" spc="75" dirty="0">
                <a:latin typeface="Times New Roman"/>
                <a:cs typeface="Times New Roman"/>
              </a:rPr>
              <a:t>(</a:t>
            </a:r>
            <a:r>
              <a:rPr sz="2450" i="1" spc="55" dirty="0">
                <a:latin typeface="Times New Roman"/>
                <a:cs typeface="Times New Roman"/>
              </a:rPr>
              <a:t>r</a:t>
            </a:r>
            <a:r>
              <a:rPr sz="2100" i="1" spc="15" baseline="-25793" dirty="0">
                <a:latin typeface="Times New Roman"/>
                <a:cs typeface="Times New Roman"/>
              </a:rPr>
              <a:t>j</a:t>
            </a:r>
            <a:r>
              <a:rPr sz="2100" i="1" spc="-22" baseline="-25793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)</a:t>
            </a:r>
            <a:r>
              <a:rPr sz="2450" spc="-30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Symbol"/>
                <a:cs typeface="Symbol"/>
              </a:rPr>
              <a:t></a:t>
            </a:r>
            <a:r>
              <a:rPr sz="2450" spc="-80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Times New Roman"/>
                <a:cs typeface="Times New Roman"/>
              </a:rPr>
              <a:t>7</a:t>
            </a:r>
            <a:r>
              <a:rPr sz="2450" spc="-335" dirty="0">
                <a:latin typeface="Times New Roman"/>
                <a:cs typeface="Times New Roman"/>
              </a:rPr>
              <a:t> </a:t>
            </a:r>
            <a:r>
              <a:rPr sz="2450" spc="315" dirty="0">
                <a:latin typeface="Symbol"/>
                <a:cs typeface="Symbol"/>
              </a:rPr>
              <a:t></a:t>
            </a:r>
            <a:r>
              <a:rPr sz="2450" spc="35" dirty="0">
                <a:latin typeface="Times New Roman"/>
                <a:cs typeface="Times New Roman"/>
              </a:rPr>
              <a:t>(</a:t>
            </a:r>
            <a:r>
              <a:rPr sz="2450" spc="15" dirty="0">
                <a:latin typeface="Times New Roman"/>
                <a:cs typeface="Times New Roman"/>
              </a:rPr>
              <a:t>0</a:t>
            </a:r>
            <a:r>
              <a:rPr sz="2450" spc="10" dirty="0">
                <a:latin typeface="Times New Roman"/>
                <a:cs typeface="Times New Roman"/>
              </a:rPr>
              <a:t>.</a:t>
            </a:r>
            <a:r>
              <a:rPr sz="2450" spc="15" dirty="0">
                <a:latin typeface="Times New Roman"/>
                <a:cs typeface="Times New Roman"/>
              </a:rPr>
              <a:t>19</a:t>
            </a:r>
            <a:r>
              <a:rPr sz="2450" spc="-210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Symbol"/>
                <a:cs typeface="Symbol"/>
              </a:rPr>
              <a:t></a:t>
            </a:r>
            <a:r>
              <a:rPr sz="2450" spc="-195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Times New Roman"/>
                <a:cs typeface="Times New Roman"/>
              </a:rPr>
              <a:t>0</a:t>
            </a:r>
            <a:r>
              <a:rPr sz="2450" spc="10" dirty="0">
                <a:latin typeface="Times New Roman"/>
                <a:cs typeface="Times New Roman"/>
              </a:rPr>
              <a:t>.</a:t>
            </a:r>
            <a:r>
              <a:rPr sz="2450" spc="15" dirty="0">
                <a:latin typeface="Times New Roman"/>
                <a:cs typeface="Times New Roman"/>
              </a:rPr>
              <a:t>2</a:t>
            </a:r>
            <a:r>
              <a:rPr sz="2450" spc="-15" dirty="0">
                <a:latin typeface="Times New Roman"/>
                <a:cs typeface="Times New Roman"/>
              </a:rPr>
              <a:t>5</a:t>
            </a:r>
            <a:r>
              <a:rPr sz="2450" spc="10" dirty="0">
                <a:latin typeface="Times New Roman"/>
                <a:cs typeface="Times New Roman"/>
              </a:rPr>
              <a:t>)</a:t>
            </a:r>
            <a:r>
              <a:rPr sz="2450" spc="-35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Symbol"/>
                <a:cs typeface="Symbol"/>
              </a:rPr>
              <a:t></a:t>
            </a:r>
            <a:r>
              <a:rPr sz="2450" spc="-114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Times New Roman"/>
                <a:cs typeface="Times New Roman"/>
              </a:rPr>
              <a:t>3</a:t>
            </a:r>
            <a:r>
              <a:rPr sz="2450" spc="10" dirty="0">
                <a:latin typeface="Times New Roman"/>
                <a:cs typeface="Times New Roman"/>
              </a:rPr>
              <a:t>.</a:t>
            </a:r>
            <a:r>
              <a:rPr sz="2450" spc="15" dirty="0">
                <a:latin typeface="Times New Roman"/>
                <a:cs typeface="Times New Roman"/>
              </a:rPr>
              <a:t>08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10496" y="4378552"/>
            <a:ext cx="2118360" cy="1670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72770">
              <a:lnSpc>
                <a:spcPts val="1625"/>
              </a:lnSpc>
              <a:spcBef>
                <a:spcPts val="125"/>
              </a:spcBef>
            </a:pPr>
            <a:r>
              <a:rPr sz="1400" i="1" spc="10" dirty="0">
                <a:latin typeface="Times New Roman"/>
                <a:cs typeface="Times New Roman"/>
              </a:rPr>
              <a:t>j</a:t>
            </a:r>
            <a:r>
              <a:rPr sz="1400" i="1" spc="-215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Symbol"/>
                <a:cs typeface="Symbol"/>
              </a:rPr>
              <a:t></a:t>
            </a:r>
            <a:r>
              <a:rPr sz="1400" spc="15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marL="50800">
              <a:lnSpc>
                <a:spcPts val="3125"/>
              </a:lnSpc>
              <a:tabLst>
                <a:tab pos="1508760" algn="l"/>
              </a:tabLst>
            </a:pPr>
            <a:r>
              <a:rPr sz="2650" i="1" spc="-5" dirty="0">
                <a:latin typeface="Times New Roman"/>
                <a:cs typeface="Times New Roman"/>
              </a:rPr>
              <a:t>s</a:t>
            </a:r>
            <a:r>
              <a:rPr sz="2325" baseline="-25089" dirty="0">
                <a:latin typeface="Times New Roman"/>
                <a:cs typeface="Times New Roman"/>
              </a:rPr>
              <a:t>2 </a:t>
            </a:r>
            <a:r>
              <a:rPr sz="2325" spc="157" baseline="-25089" dirty="0">
                <a:latin typeface="Times New Roman"/>
                <a:cs typeface="Times New Roman"/>
              </a:rPr>
              <a:t> </a:t>
            </a:r>
            <a:r>
              <a:rPr sz="2650" spc="20" dirty="0">
                <a:latin typeface="Symbol"/>
                <a:cs typeface="Symbol"/>
              </a:rPr>
              <a:t></a:t>
            </a:r>
            <a:r>
              <a:rPr sz="2650" spc="-60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4.</a:t>
            </a:r>
            <a:r>
              <a:rPr sz="2650" dirty="0">
                <a:latin typeface="Times New Roman"/>
                <a:cs typeface="Times New Roman"/>
              </a:rPr>
              <a:t>5</a:t>
            </a:r>
            <a:r>
              <a:rPr sz="2650" spc="15" dirty="0">
                <a:latin typeface="Times New Roman"/>
                <a:cs typeface="Times New Roman"/>
              </a:rPr>
              <a:t>5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35" dirty="0">
                <a:latin typeface="Symbol"/>
                <a:cs typeface="Symbol"/>
              </a:rPr>
              <a:t></a:t>
            </a:r>
            <a:r>
              <a:rPr sz="2650" spc="-19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5</a:t>
            </a:r>
            <a:endParaRPr sz="26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910"/>
              </a:spcBef>
              <a:tabLst>
                <a:tab pos="1498600" algn="l"/>
              </a:tabLst>
            </a:pPr>
            <a:r>
              <a:rPr sz="2650" i="1" spc="-5" dirty="0">
                <a:latin typeface="Times New Roman"/>
                <a:cs typeface="Times New Roman"/>
              </a:rPr>
              <a:t>s</a:t>
            </a:r>
            <a:r>
              <a:rPr sz="2325" baseline="-25089" dirty="0">
                <a:latin typeface="Times New Roman"/>
                <a:cs typeface="Times New Roman"/>
              </a:rPr>
              <a:t>4 </a:t>
            </a:r>
            <a:r>
              <a:rPr sz="2325" spc="157" baseline="-25089" dirty="0">
                <a:latin typeface="Times New Roman"/>
                <a:cs typeface="Times New Roman"/>
              </a:rPr>
              <a:t> </a:t>
            </a:r>
            <a:r>
              <a:rPr sz="2650" spc="20" dirty="0">
                <a:latin typeface="Symbol"/>
                <a:cs typeface="Symbol"/>
              </a:rPr>
              <a:t></a:t>
            </a:r>
            <a:r>
              <a:rPr sz="2650" spc="-100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6.</a:t>
            </a:r>
            <a:r>
              <a:rPr sz="2650" dirty="0">
                <a:latin typeface="Times New Roman"/>
                <a:cs typeface="Times New Roman"/>
              </a:rPr>
              <a:t>2</a:t>
            </a:r>
            <a:r>
              <a:rPr sz="2650" spc="15" dirty="0">
                <a:latin typeface="Times New Roman"/>
                <a:cs typeface="Times New Roman"/>
              </a:rPr>
              <a:t>3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35" dirty="0">
                <a:latin typeface="Symbol"/>
                <a:cs typeface="Symbol"/>
              </a:rPr>
              <a:t></a:t>
            </a:r>
            <a:r>
              <a:rPr sz="2650" spc="-140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900"/>
              </a:spcBef>
              <a:tabLst>
                <a:tab pos="1506220" algn="l"/>
              </a:tabLst>
            </a:pPr>
            <a:r>
              <a:rPr sz="2650" i="1" spc="-20" dirty="0">
                <a:latin typeface="Times New Roman"/>
                <a:cs typeface="Times New Roman"/>
              </a:rPr>
              <a:t>s</a:t>
            </a:r>
            <a:r>
              <a:rPr sz="2325" baseline="-25089" dirty="0">
                <a:latin typeface="Times New Roman"/>
                <a:cs typeface="Times New Roman"/>
              </a:rPr>
              <a:t>6 </a:t>
            </a:r>
            <a:r>
              <a:rPr sz="2325" spc="150" baseline="-25089" dirty="0">
                <a:latin typeface="Times New Roman"/>
                <a:cs typeface="Times New Roman"/>
              </a:rPr>
              <a:t> </a:t>
            </a:r>
            <a:r>
              <a:rPr sz="2650" spc="20" dirty="0">
                <a:latin typeface="Symbol"/>
                <a:cs typeface="Symbol"/>
              </a:rPr>
              <a:t></a:t>
            </a:r>
            <a:r>
              <a:rPr sz="2650" spc="-100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6.</a:t>
            </a:r>
            <a:r>
              <a:rPr sz="2650" dirty="0">
                <a:latin typeface="Times New Roman"/>
                <a:cs typeface="Times New Roman"/>
              </a:rPr>
              <a:t>8</a:t>
            </a:r>
            <a:r>
              <a:rPr sz="2650" spc="15" dirty="0">
                <a:latin typeface="Times New Roman"/>
                <a:cs typeface="Times New Roman"/>
              </a:rPr>
              <a:t>6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35" dirty="0">
                <a:latin typeface="Symbol"/>
                <a:cs typeface="Symbol"/>
              </a:rPr>
              <a:t></a:t>
            </a:r>
            <a:r>
              <a:rPr sz="2650" spc="-14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7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7558" y="4465993"/>
            <a:ext cx="2107565" cy="106362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5"/>
              </a:spcBef>
              <a:tabLst>
                <a:tab pos="1495425" algn="l"/>
              </a:tabLst>
            </a:pPr>
            <a:r>
              <a:rPr sz="2650" i="1" spc="-50" dirty="0">
                <a:latin typeface="Times New Roman"/>
                <a:cs typeface="Times New Roman"/>
              </a:rPr>
              <a:t>s</a:t>
            </a:r>
            <a:r>
              <a:rPr sz="2325" baseline="-25089" dirty="0">
                <a:latin typeface="Times New Roman"/>
                <a:cs typeface="Times New Roman"/>
              </a:rPr>
              <a:t>3 </a:t>
            </a:r>
            <a:r>
              <a:rPr sz="2325" spc="67" baseline="-25089" dirty="0">
                <a:latin typeface="Times New Roman"/>
                <a:cs typeface="Times New Roman"/>
              </a:rPr>
              <a:t> </a:t>
            </a:r>
            <a:r>
              <a:rPr sz="2650" spc="20" dirty="0">
                <a:latin typeface="Symbol"/>
                <a:cs typeface="Symbol"/>
              </a:rPr>
              <a:t></a:t>
            </a:r>
            <a:r>
              <a:rPr sz="2650" spc="-145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5.</a:t>
            </a:r>
            <a:r>
              <a:rPr sz="2650" dirty="0">
                <a:latin typeface="Times New Roman"/>
                <a:cs typeface="Times New Roman"/>
              </a:rPr>
              <a:t>6</a:t>
            </a:r>
            <a:r>
              <a:rPr sz="2650" spc="15" dirty="0">
                <a:latin typeface="Times New Roman"/>
                <a:cs typeface="Times New Roman"/>
              </a:rPr>
              <a:t>7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35" dirty="0">
                <a:latin typeface="Symbol"/>
                <a:cs typeface="Symbol"/>
              </a:rPr>
              <a:t></a:t>
            </a:r>
            <a:r>
              <a:rPr sz="2650" spc="-14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905"/>
              </a:spcBef>
              <a:tabLst>
                <a:tab pos="1494155" algn="l"/>
              </a:tabLst>
            </a:pPr>
            <a:r>
              <a:rPr sz="2650" i="1" spc="-50" dirty="0">
                <a:latin typeface="Times New Roman"/>
                <a:cs typeface="Times New Roman"/>
              </a:rPr>
              <a:t>s</a:t>
            </a:r>
            <a:r>
              <a:rPr sz="2325" baseline="-25089" dirty="0">
                <a:latin typeface="Times New Roman"/>
                <a:cs typeface="Times New Roman"/>
              </a:rPr>
              <a:t>5 </a:t>
            </a:r>
            <a:r>
              <a:rPr sz="2325" spc="112" baseline="-25089" dirty="0">
                <a:latin typeface="Times New Roman"/>
                <a:cs typeface="Times New Roman"/>
              </a:rPr>
              <a:t> </a:t>
            </a:r>
            <a:r>
              <a:rPr sz="2650" spc="20" dirty="0">
                <a:latin typeface="Symbol"/>
                <a:cs typeface="Symbol"/>
              </a:rPr>
              <a:t></a:t>
            </a:r>
            <a:r>
              <a:rPr sz="2650" spc="-85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6.</a:t>
            </a:r>
            <a:r>
              <a:rPr sz="2650" dirty="0">
                <a:latin typeface="Times New Roman"/>
                <a:cs typeface="Times New Roman"/>
              </a:rPr>
              <a:t>6</a:t>
            </a:r>
            <a:r>
              <a:rPr sz="2650" spc="15" dirty="0">
                <a:latin typeface="Times New Roman"/>
                <a:cs typeface="Times New Roman"/>
              </a:rPr>
              <a:t>5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35" dirty="0">
                <a:latin typeface="Symbol"/>
                <a:cs typeface="Symbol"/>
              </a:rPr>
              <a:t></a:t>
            </a:r>
            <a:r>
              <a:rPr sz="2650" spc="-140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7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3504" y="5616509"/>
            <a:ext cx="2025014" cy="4318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1411605" algn="l"/>
              </a:tabLst>
            </a:pPr>
            <a:r>
              <a:rPr sz="2650" i="1" spc="-20" dirty="0">
                <a:latin typeface="Times New Roman"/>
                <a:cs typeface="Times New Roman"/>
              </a:rPr>
              <a:t>s</a:t>
            </a:r>
            <a:r>
              <a:rPr sz="2325" baseline="-25089" dirty="0">
                <a:latin typeface="Times New Roman"/>
                <a:cs typeface="Times New Roman"/>
              </a:rPr>
              <a:t>7 </a:t>
            </a:r>
            <a:r>
              <a:rPr sz="2325" spc="179" baseline="-25089" dirty="0">
                <a:latin typeface="Times New Roman"/>
                <a:cs typeface="Times New Roman"/>
              </a:rPr>
              <a:t> </a:t>
            </a:r>
            <a:r>
              <a:rPr sz="2650" spc="20" dirty="0">
                <a:latin typeface="Symbol"/>
                <a:cs typeface="Symbol"/>
              </a:rPr>
              <a:t></a:t>
            </a:r>
            <a:r>
              <a:rPr sz="2650" spc="-90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7.</a:t>
            </a:r>
            <a:r>
              <a:rPr sz="2650" dirty="0">
                <a:latin typeface="Times New Roman"/>
                <a:cs typeface="Times New Roman"/>
              </a:rPr>
              <a:t>0</a:t>
            </a:r>
            <a:r>
              <a:rPr sz="2650" spc="15" dirty="0">
                <a:latin typeface="Times New Roman"/>
                <a:cs typeface="Times New Roman"/>
              </a:rPr>
              <a:t>0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35" dirty="0">
                <a:latin typeface="Symbol"/>
                <a:cs typeface="Symbol"/>
              </a:rPr>
              <a:t></a:t>
            </a:r>
            <a:r>
              <a:rPr sz="2650" spc="-13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7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311607"/>
            <a:ext cx="510159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60" dirty="0"/>
              <a:t>EXAMP</a:t>
            </a:r>
            <a:r>
              <a:rPr sz="3200" spc="-65" dirty="0"/>
              <a:t>L</a:t>
            </a:r>
            <a:r>
              <a:rPr sz="3200" spc="-60" dirty="0"/>
              <a:t>E</a:t>
            </a:r>
            <a:r>
              <a:rPr sz="3200" dirty="0"/>
              <a:t>:</a:t>
            </a:r>
            <a:r>
              <a:rPr sz="3200" spc="-160" dirty="0"/>
              <a:t> </a:t>
            </a:r>
            <a:r>
              <a:rPr sz="3200" spc="-65" dirty="0"/>
              <a:t>H</a:t>
            </a:r>
            <a:r>
              <a:rPr sz="3200" spc="-60" dirty="0"/>
              <a:t>IS</a:t>
            </a:r>
            <a:r>
              <a:rPr sz="3200" spc="-170" dirty="0"/>
              <a:t>T</a:t>
            </a:r>
            <a:r>
              <a:rPr sz="3200" spc="-65" dirty="0"/>
              <a:t>OG</a:t>
            </a:r>
            <a:r>
              <a:rPr sz="3200" spc="-55" dirty="0"/>
              <a:t>RA</a:t>
            </a:r>
            <a:r>
              <a:rPr sz="3200" dirty="0"/>
              <a:t>M  </a:t>
            </a:r>
            <a:r>
              <a:rPr sz="3200" spc="-85" dirty="0"/>
              <a:t>EQUALIZATION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262" y="2409825"/>
            <a:ext cx="8077200" cy="1962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46704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HISTOGRAM </a:t>
            </a:r>
            <a:r>
              <a:rPr spc="-65" dirty="0"/>
              <a:t> </a:t>
            </a:r>
            <a:r>
              <a:rPr spc="-70" dirty="0"/>
              <a:t>EQUALIZED</a:t>
            </a:r>
            <a:r>
              <a:rPr spc="-195" dirty="0"/>
              <a:t> </a:t>
            </a:r>
            <a:r>
              <a:rPr spc="-65" dirty="0"/>
              <a:t>IMAGE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97482" y="6461556"/>
            <a:ext cx="178435" cy="187325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ahoma"/>
                <a:cs typeface="Tahoma"/>
              </a:rPr>
              <a:t>19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1829" y="1484739"/>
            <a:ext cx="5223256" cy="43053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5819" y="5975565"/>
            <a:ext cx="7050062" cy="3947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33045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HISTOGRAM </a:t>
            </a:r>
            <a:r>
              <a:rPr spc="-65" dirty="0"/>
              <a:t> </a:t>
            </a:r>
            <a:r>
              <a:rPr spc="-55" dirty="0"/>
              <a:t>P</a:t>
            </a:r>
            <a:r>
              <a:rPr spc="-130" dirty="0"/>
              <a:t>R</a:t>
            </a:r>
            <a:r>
              <a:rPr spc="-60" dirty="0"/>
              <a:t>O</a:t>
            </a:r>
            <a:r>
              <a:rPr spc="-65" dirty="0"/>
              <a:t>C</a:t>
            </a:r>
            <a:r>
              <a:rPr spc="-55" dirty="0"/>
              <a:t>ESS</a:t>
            </a:r>
            <a:r>
              <a:rPr spc="-60" dirty="0"/>
              <a:t>IN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1790"/>
            <a:ext cx="7439025" cy="40195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Basis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numerous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spatial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domain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processing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techniques</a:t>
            </a:r>
            <a:endParaRPr sz="20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1085"/>
              </a:spcBef>
              <a:buFont typeface="Wingdings"/>
              <a:buChar char=""/>
              <a:tabLst>
                <a:tab pos="425450" algn="l"/>
                <a:tab pos="426084" algn="l"/>
              </a:tabLst>
            </a:pPr>
            <a:r>
              <a:rPr sz="2000" b="1" spc="-5" dirty="0">
                <a:latin typeface="Arial"/>
                <a:cs typeface="Arial"/>
              </a:rPr>
              <a:t>Provides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useful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image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statistics</a:t>
            </a:r>
            <a:endParaRPr sz="2000">
              <a:latin typeface="Arial"/>
              <a:cs typeface="Arial"/>
            </a:endParaRPr>
          </a:p>
          <a:p>
            <a:pPr marL="812800" marR="1797685" lvl="1" indent="-343535">
              <a:lnSpc>
                <a:spcPct val="100000"/>
              </a:lnSpc>
              <a:spcBef>
                <a:spcPts val="1080"/>
              </a:spcBef>
              <a:buClr>
                <a:srgbClr val="D1282D"/>
              </a:buClr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2000" dirty="0">
                <a:latin typeface="Arial MT"/>
                <a:cs typeface="Arial MT"/>
              </a:rPr>
              <a:t>simple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calculate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software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(+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hardware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implementations)</a:t>
            </a:r>
            <a:endParaRPr sz="2000">
              <a:latin typeface="Arial MT"/>
              <a:cs typeface="Arial MT"/>
            </a:endParaRPr>
          </a:p>
          <a:p>
            <a:pPr marL="927100" lvl="1" indent="-457834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Font typeface="Wingdings"/>
              <a:buChar char=""/>
              <a:tabLst>
                <a:tab pos="927100" algn="l"/>
                <a:tab pos="927735" algn="l"/>
              </a:tabLst>
            </a:pPr>
            <a:r>
              <a:rPr sz="2000" dirty="0">
                <a:latin typeface="Arial MT"/>
                <a:cs typeface="Arial MT"/>
              </a:rPr>
              <a:t>Give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information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about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kind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(global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appearance)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endParaRPr sz="2000">
              <a:latin typeface="Arial MT"/>
              <a:cs typeface="Arial MT"/>
            </a:endParaRPr>
          </a:p>
          <a:p>
            <a:pPr marL="8128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image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properties.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Used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Image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enhancement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Used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Image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compression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Used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Image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segmentation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8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Can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real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time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processing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4337"/>
            <a:ext cx="526097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75" dirty="0"/>
              <a:t>HISTOGRAM EQUALIZED </a:t>
            </a:r>
            <a:r>
              <a:rPr sz="2800" spc="-70" dirty="0"/>
              <a:t> </a:t>
            </a:r>
            <a:r>
              <a:rPr sz="2800" spc="-65" dirty="0"/>
              <a:t>IMAGE</a:t>
            </a:r>
            <a:r>
              <a:rPr sz="2800" spc="-150" dirty="0"/>
              <a:t> </a:t>
            </a:r>
            <a:r>
              <a:rPr sz="2800" spc="-5" dirty="0"/>
              <a:t>-</a:t>
            </a:r>
            <a:r>
              <a:rPr sz="2800" spc="-155" dirty="0"/>
              <a:t> </a:t>
            </a:r>
            <a:r>
              <a:rPr sz="2800" spc="-75" dirty="0"/>
              <a:t>TRANSFORMATION </a:t>
            </a:r>
            <a:r>
              <a:rPr sz="2800" spc="-915" dirty="0"/>
              <a:t> </a:t>
            </a:r>
            <a:r>
              <a:rPr sz="2800" spc="-60" dirty="0"/>
              <a:t>FUNCTION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603" y="2019433"/>
            <a:ext cx="6985680" cy="349287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8619"/>
            <a:ext cx="3132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DISCLAIMER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78254"/>
            <a:ext cx="746442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The material </a:t>
            </a:r>
            <a:r>
              <a:rPr sz="2000" b="1" dirty="0">
                <a:latin typeface="Arial"/>
                <a:cs typeface="Arial"/>
              </a:rPr>
              <a:t>for the presentation </a:t>
            </a:r>
            <a:r>
              <a:rPr sz="2000" b="1" spc="-5" dirty="0">
                <a:latin typeface="Arial"/>
                <a:cs typeface="Arial"/>
              </a:rPr>
              <a:t>has </a:t>
            </a:r>
            <a:r>
              <a:rPr sz="2000" b="1" dirty="0">
                <a:latin typeface="Arial"/>
                <a:cs typeface="Arial"/>
              </a:rPr>
              <a:t>been </a:t>
            </a:r>
            <a:r>
              <a:rPr sz="2000" b="1" spc="-5" dirty="0">
                <a:latin typeface="Arial"/>
                <a:cs typeface="Arial"/>
              </a:rPr>
              <a:t>compiled from 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various </a:t>
            </a:r>
            <a:r>
              <a:rPr sz="2000" b="1" dirty="0">
                <a:latin typeface="Arial"/>
                <a:cs typeface="Arial"/>
              </a:rPr>
              <a:t>sources such </a:t>
            </a:r>
            <a:r>
              <a:rPr sz="2000" b="1" spc="-5" dirty="0">
                <a:latin typeface="Arial"/>
                <a:cs typeface="Arial"/>
              </a:rPr>
              <a:t>as prescribed </a:t>
            </a:r>
            <a:r>
              <a:rPr sz="2000" b="1" dirty="0">
                <a:latin typeface="Arial"/>
                <a:cs typeface="Arial"/>
              </a:rPr>
              <a:t>text book </a:t>
            </a:r>
            <a:r>
              <a:rPr sz="2000" b="1" spc="-5" dirty="0">
                <a:latin typeface="Arial"/>
                <a:cs typeface="Arial"/>
              </a:rPr>
              <a:t>by </a:t>
            </a:r>
            <a:r>
              <a:rPr sz="2000" b="1" dirty="0">
                <a:latin typeface="Arial"/>
                <a:cs typeface="Arial"/>
              </a:rPr>
              <a:t>Rafael C.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Gonzalez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and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team,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tutorials,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lecture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notes</a:t>
            </a:r>
            <a:r>
              <a:rPr sz="2000" b="1" dirty="0">
                <a:latin typeface="Arial"/>
                <a:cs typeface="Arial"/>
              </a:rPr>
              <a:t> and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other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resources </a:t>
            </a:r>
            <a:r>
              <a:rPr sz="2000" b="1" spc="-5" dirty="0">
                <a:latin typeface="Arial"/>
                <a:cs typeface="Arial"/>
              </a:rPr>
              <a:t>available on internet. The information </a:t>
            </a:r>
            <a:r>
              <a:rPr sz="2000" b="1" dirty="0">
                <a:latin typeface="Arial"/>
                <a:cs typeface="Arial"/>
              </a:rPr>
              <a:t>contained </a:t>
            </a:r>
            <a:r>
              <a:rPr sz="2000" b="1" spc="-5" dirty="0">
                <a:latin typeface="Arial"/>
                <a:cs typeface="Arial"/>
              </a:rPr>
              <a:t>in </a:t>
            </a:r>
            <a:r>
              <a:rPr sz="2000" b="1" dirty="0">
                <a:latin typeface="Arial"/>
                <a:cs typeface="Arial"/>
              </a:rPr>
              <a:t> this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lecture/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presentation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educational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purpose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only.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2" y="3157220"/>
            <a:ext cx="3036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THANK</a:t>
            </a:r>
            <a:r>
              <a:rPr spc="-204" dirty="0"/>
              <a:t> </a:t>
            </a:r>
            <a:r>
              <a:rPr spc="-114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2116" y="6284772"/>
            <a:ext cx="366395" cy="3638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spc="-5" dirty="0">
                <a:solidFill>
                  <a:srgbClr val="D1282D"/>
                </a:solidFill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8619"/>
            <a:ext cx="3074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HISTOGRAM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78254"/>
            <a:ext cx="735901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Histogram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normally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graph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axis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represent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objects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axis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represent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frequency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(count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objects)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73" y="2368029"/>
            <a:ext cx="6120637" cy="39231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33045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HISTOGRAM </a:t>
            </a:r>
            <a:r>
              <a:rPr spc="-65" dirty="0"/>
              <a:t> </a:t>
            </a:r>
            <a:r>
              <a:rPr spc="-55" dirty="0"/>
              <a:t>P</a:t>
            </a:r>
            <a:r>
              <a:rPr spc="-130" dirty="0"/>
              <a:t>R</a:t>
            </a:r>
            <a:r>
              <a:rPr spc="-60" dirty="0"/>
              <a:t>O</a:t>
            </a:r>
            <a:r>
              <a:rPr spc="-65" dirty="0"/>
              <a:t>C</a:t>
            </a:r>
            <a:r>
              <a:rPr spc="-55" dirty="0"/>
              <a:t>ESS</a:t>
            </a:r>
            <a:r>
              <a:rPr spc="-60" dirty="0"/>
              <a:t>IN</a:t>
            </a:r>
            <a:r>
              <a:rPr dirty="0"/>
              <a:t>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2421" y="1772818"/>
            <a:ext cx="7400925" cy="4103370"/>
            <a:chOff x="682421" y="1772818"/>
            <a:chExt cx="7400925" cy="41033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421" y="1772818"/>
              <a:ext cx="7400925" cy="3810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9991" y="5085181"/>
              <a:ext cx="2047874" cy="7905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43808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HISTOGRAM</a:t>
            </a:r>
            <a:r>
              <a:rPr spc="-170" dirty="0"/>
              <a:t> </a:t>
            </a:r>
            <a:r>
              <a:rPr spc="-35" dirty="0"/>
              <a:t>OF</a:t>
            </a:r>
            <a:r>
              <a:rPr spc="-165" dirty="0"/>
              <a:t> </a:t>
            </a:r>
            <a:r>
              <a:rPr dirty="0"/>
              <a:t>A </a:t>
            </a:r>
            <a:r>
              <a:rPr spc="-1185" dirty="0"/>
              <a:t> </a:t>
            </a:r>
            <a:r>
              <a:rPr spc="-55" dirty="0"/>
              <a:t>SAMPLE</a:t>
            </a:r>
            <a:r>
              <a:rPr spc="-130" dirty="0"/>
              <a:t> </a:t>
            </a:r>
            <a:r>
              <a:rPr spc="-65" dirty="0"/>
              <a:t>IMAGE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790" y="2034013"/>
            <a:ext cx="7836219" cy="36569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8619"/>
            <a:ext cx="5256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HISTOGRAM</a:t>
            </a:r>
            <a:r>
              <a:rPr spc="-165" dirty="0"/>
              <a:t> </a:t>
            </a:r>
            <a:r>
              <a:rPr spc="-55" dirty="0"/>
              <a:t>SAMPLE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262" y="1556791"/>
            <a:ext cx="8753475" cy="50387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HISTOGRAM</a:t>
            </a:r>
            <a:r>
              <a:rPr spc="-195" dirty="0"/>
              <a:t> </a:t>
            </a:r>
            <a:r>
              <a:rPr spc="-55" dirty="0"/>
              <a:t>SAMPLE </a:t>
            </a:r>
            <a:r>
              <a:rPr spc="-1190" dirty="0"/>
              <a:t> </a:t>
            </a:r>
            <a:r>
              <a:rPr spc="-90" dirty="0"/>
              <a:t>(INTERPRETATION)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78254"/>
            <a:ext cx="7463790" cy="348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526CAF"/>
                </a:solidFill>
                <a:latin typeface="Arial"/>
                <a:cs typeface="Arial"/>
              </a:rPr>
              <a:t>In</a:t>
            </a:r>
            <a:r>
              <a:rPr sz="2000" b="1" spc="9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the</a:t>
            </a:r>
            <a:r>
              <a:rPr sz="2000" b="1" spc="114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526CAF"/>
                </a:solidFill>
                <a:latin typeface="Arial"/>
                <a:cs typeface="Arial"/>
              </a:rPr>
              <a:t>dark</a:t>
            </a:r>
            <a:r>
              <a:rPr sz="2000" b="1" spc="10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526CAF"/>
                </a:solidFill>
                <a:latin typeface="Arial"/>
                <a:cs typeface="Arial"/>
              </a:rPr>
              <a:t>image</a:t>
            </a:r>
            <a:r>
              <a:rPr sz="2000" b="1" spc="10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that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1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most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populated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histogram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bins</a:t>
            </a:r>
            <a:r>
              <a:rPr sz="2000" spc="1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concentrated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lower</a:t>
            </a:r>
            <a:r>
              <a:rPr sz="2000" b="1" spc="-3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(dark)</a:t>
            </a:r>
            <a:r>
              <a:rPr sz="2000" b="1" spc="-3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end</a:t>
            </a:r>
            <a:r>
              <a:rPr sz="2000" b="1" spc="-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of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the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intensity</a:t>
            </a:r>
            <a:r>
              <a:rPr sz="2000" b="1" spc="-4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scale</a:t>
            </a:r>
            <a:r>
              <a:rPr sz="2000" b="1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15" dirty="0">
                <a:latin typeface="Arial MT"/>
                <a:cs typeface="Arial MT"/>
              </a:rPr>
              <a:t>Similarly,</a:t>
            </a:r>
            <a:r>
              <a:rPr sz="2000" spc="409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415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most</a:t>
            </a:r>
            <a:r>
              <a:rPr sz="2000" b="1" spc="4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526CAF"/>
                </a:solidFill>
                <a:latin typeface="Arial"/>
                <a:cs typeface="Arial"/>
              </a:rPr>
              <a:t>populated</a:t>
            </a:r>
            <a:r>
              <a:rPr sz="2000" b="1" spc="4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bins</a:t>
            </a:r>
            <a:r>
              <a:rPr sz="2000" b="1" spc="409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of</a:t>
            </a:r>
            <a:r>
              <a:rPr sz="2000" b="1" spc="409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the</a:t>
            </a:r>
            <a:r>
              <a:rPr sz="2000" b="1" spc="4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526CAF"/>
                </a:solidFill>
                <a:latin typeface="Arial"/>
                <a:cs typeface="Arial"/>
              </a:rPr>
              <a:t>light</a:t>
            </a:r>
            <a:r>
              <a:rPr sz="2000" b="1" spc="4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526CAF"/>
                </a:solidFill>
                <a:latin typeface="Arial"/>
                <a:cs typeface="Arial"/>
              </a:rPr>
              <a:t>image</a:t>
            </a:r>
            <a:r>
              <a:rPr sz="2000" b="1" spc="4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are </a:t>
            </a:r>
            <a:r>
              <a:rPr sz="2000" b="1" spc="-54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biased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toward</a:t>
            </a:r>
            <a:r>
              <a:rPr sz="2000" b="1" spc="-3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higher end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526CAF"/>
                </a:solidFill>
                <a:latin typeface="Arial"/>
                <a:cs typeface="Arial"/>
              </a:rPr>
              <a:t>of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 the</a:t>
            </a:r>
            <a:r>
              <a:rPr sz="2000" b="1" spc="-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scale.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An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image with</a:t>
            </a:r>
            <a:r>
              <a:rPr sz="2000" b="1" spc="4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low</a:t>
            </a:r>
            <a:r>
              <a:rPr sz="2000" b="1" spc="7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526CAF"/>
                </a:solidFill>
                <a:latin typeface="Arial"/>
                <a:cs typeface="Arial"/>
              </a:rPr>
              <a:t>contrast</a:t>
            </a:r>
            <a:r>
              <a:rPr sz="2000" b="1" spc="4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has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narrow</a:t>
            </a:r>
            <a:r>
              <a:rPr sz="2000" b="1" spc="8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526CAF"/>
                </a:solidFill>
                <a:latin typeface="Arial"/>
                <a:cs typeface="Arial"/>
              </a:rPr>
              <a:t>histogram</a:t>
            </a:r>
            <a:r>
              <a:rPr sz="2000" b="1" spc="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located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typically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toward</a:t>
            </a:r>
            <a:r>
              <a:rPr sz="2000" b="1" spc="-4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the</a:t>
            </a:r>
            <a:r>
              <a:rPr sz="2000" b="1" spc="-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middle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526CAF"/>
                </a:solidFill>
                <a:latin typeface="Arial"/>
                <a:cs typeface="Arial"/>
              </a:rPr>
              <a:t>of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 the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intensity</a:t>
            </a:r>
            <a:r>
              <a:rPr sz="2000" b="1" spc="-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scale</a:t>
            </a:r>
            <a:r>
              <a:rPr sz="2000" b="1" spc="-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shows.</a:t>
            </a:r>
            <a:endParaRPr sz="2000">
              <a:latin typeface="Arial MT"/>
              <a:cs typeface="Arial MT"/>
            </a:endParaRPr>
          </a:p>
          <a:p>
            <a:pPr marL="1155700" marR="5715" lvl="1" indent="-228600">
              <a:lnSpc>
                <a:spcPct val="100000"/>
              </a:lnSpc>
              <a:spcBef>
                <a:spcPts val="1045"/>
              </a:spcBef>
              <a:buClr>
                <a:srgbClr val="D1282D"/>
              </a:buClr>
              <a:buChar char="•"/>
              <a:tabLst>
                <a:tab pos="1155700" algn="l"/>
                <a:tab pos="1156335" algn="l"/>
                <a:tab pos="5721985" algn="l"/>
                <a:tab pos="6269355" algn="l"/>
              </a:tabLst>
            </a:pP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-5" dirty="0">
                <a:latin typeface="Arial MT"/>
                <a:cs typeface="Arial MT"/>
              </a:rPr>
              <a:t> 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ochrome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ge, </a:t>
            </a:r>
            <a:r>
              <a:rPr sz="1800" spc="-5" dirty="0">
                <a:latin typeface="Arial MT"/>
                <a:cs typeface="Arial MT"/>
              </a:rPr>
              <a:t> this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</a:t>
            </a:r>
            <a:r>
              <a:rPr sz="1800" spc="-15" dirty="0">
                <a:latin typeface="Arial MT"/>
                <a:cs typeface="Arial MT"/>
              </a:rPr>
              <a:t>p</a:t>
            </a:r>
            <a:r>
              <a:rPr sz="1800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 </a:t>
            </a:r>
            <a:r>
              <a:rPr sz="1800" spc="-5" dirty="0">
                <a:latin typeface="Arial MT"/>
                <a:cs typeface="Arial MT"/>
              </a:rPr>
              <a:t> a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spc="-15" dirty="0">
                <a:latin typeface="Arial MT"/>
                <a:cs typeface="Arial MT"/>
              </a:rPr>
              <a:t>u</a:t>
            </a:r>
            <a:r>
              <a:rPr sz="1800" spc="-5" dirty="0">
                <a:latin typeface="Arial MT"/>
                <a:cs typeface="Arial MT"/>
              </a:rPr>
              <a:t>l</a:t>
            </a:r>
            <a:r>
              <a:rPr sz="1800" spc="-15" dirty="0">
                <a:latin typeface="Arial MT"/>
                <a:cs typeface="Arial MT"/>
              </a:rPr>
              <a:t>l</a:t>
            </a:r>
            <a:r>
              <a:rPr sz="1800" dirty="0">
                <a:latin typeface="Arial MT"/>
                <a:cs typeface="Arial MT"/>
              </a:rPr>
              <a:t>,	</a:t>
            </a:r>
            <a:r>
              <a:rPr sz="1800" spc="-35" dirty="0">
                <a:latin typeface="Arial MT"/>
                <a:cs typeface="Arial MT"/>
              </a:rPr>
              <a:t>w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5" dirty="0">
                <a:latin typeface="Arial MT"/>
                <a:cs typeface="Arial MT"/>
              </a:rPr>
              <a:t>h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10" dirty="0">
                <a:latin typeface="Arial MT"/>
                <a:cs typeface="Arial MT"/>
              </a:rPr>
              <a:t>d</a:t>
            </a:r>
            <a:r>
              <a:rPr sz="1800" spc="10" dirty="0">
                <a:latin typeface="Arial MT"/>
                <a:cs typeface="Arial MT"/>
              </a:rPr>
              <a:t>-</a:t>
            </a:r>
            <a:r>
              <a:rPr sz="1800" dirty="0">
                <a:latin typeface="Arial MT"/>
                <a:cs typeface="Arial MT"/>
              </a:rPr>
              <a:t>out  </a:t>
            </a:r>
            <a:r>
              <a:rPr sz="1800" spc="-5" dirty="0">
                <a:latin typeface="Arial MT"/>
                <a:cs typeface="Arial MT"/>
              </a:rPr>
              <a:t>gray look.</a:t>
            </a:r>
            <a:endParaRPr sz="18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470"/>
              </a:spcBef>
              <a:buFont typeface="Wingdings"/>
              <a:buChar char=""/>
              <a:tabLst>
                <a:tab pos="354965" algn="l"/>
                <a:tab pos="355600" algn="l"/>
                <a:tab pos="970915" algn="l"/>
                <a:tab pos="2530475" algn="l"/>
                <a:tab pos="2919095" algn="l"/>
                <a:tab pos="3448050" algn="l"/>
                <a:tab pos="4852035" algn="l"/>
                <a:tab pos="5269230" algn="l"/>
                <a:tab pos="5827395" algn="l"/>
              </a:tabLst>
            </a:pP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he	comp</a:t>
            </a:r>
            <a:r>
              <a:rPr sz="2000" spc="-15" dirty="0">
                <a:latin typeface="Arial MT"/>
                <a:cs typeface="Arial MT"/>
              </a:rPr>
              <a:t>o</a:t>
            </a:r>
            <a:r>
              <a:rPr sz="2000" spc="-10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ents	of	the	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histog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am	</a:t>
            </a:r>
            <a:r>
              <a:rPr sz="2000" b="1" spc="-5" dirty="0">
                <a:solidFill>
                  <a:srgbClr val="526CAF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f	t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h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	hi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g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h-co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trast  image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cover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526CAF"/>
                </a:solidFill>
                <a:latin typeface="Arial"/>
                <a:cs typeface="Arial"/>
              </a:rPr>
              <a:t>wide</a:t>
            </a:r>
            <a:r>
              <a:rPr sz="2000" b="1" spc="-5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range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37826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HISTOGRAM </a:t>
            </a:r>
            <a:r>
              <a:rPr spc="-65" dirty="0"/>
              <a:t> </a:t>
            </a:r>
            <a:r>
              <a:rPr spc="-55" dirty="0"/>
              <a:t>E</a:t>
            </a:r>
            <a:r>
              <a:rPr spc="-60" dirty="0"/>
              <a:t>Q</a:t>
            </a:r>
            <a:r>
              <a:rPr spc="-180" dirty="0"/>
              <a:t>U</a:t>
            </a:r>
            <a:r>
              <a:rPr spc="-65" dirty="0"/>
              <a:t>AL</a:t>
            </a:r>
            <a:r>
              <a:rPr spc="-60" dirty="0"/>
              <a:t>I</a:t>
            </a:r>
            <a:r>
              <a:rPr spc="-55" dirty="0"/>
              <a:t>Z</a:t>
            </a:r>
            <a:r>
              <a:rPr spc="-320" dirty="0"/>
              <a:t>A</a:t>
            </a:r>
            <a:r>
              <a:rPr spc="-55" dirty="0"/>
              <a:t>T</a:t>
            </a:r>
            <a:r>
              <a:rPr spc="-60" dirty="0"/>
              <a:t>IO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78254"/>
            <a:ext cx="43529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  <a:tab pos="2507615" algn="l"/>
              </a:tabLst>
            </a:pPr>
            <a:r>
              <a:rPr sz="2500" b="1" spc="-5" dirty="0">
                <a:latin typeface="Arial"/>
                <a:cs typeface="Arial"/>
              </a:rPr>
              <a:t>Histogram	equalization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8680" y="1778254"/>
            <a:ext cx="25482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9790" algn="l"/>
                <a:tab pos="1618615" algn="l"/>
              </a:tabLst>
            </a:pPr>
            <a:r>
              <a:rPr sz="2500" b="1" spc="-5" dirty="0">
                <a:latin typeface="Arial"/>
                <a:cs typeface="Arial"/>
              </a:rPr>
              <a:t>is	a	image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2159330"/>
            <a:ext cx="7120255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latin typeface="Arial"/>
                <a:cs typeface="Arial"/>
              </a:rPr>
              <a:t>enhancement technique in </a:t>
            </a:r>
            <a:r>
              <a:rPr sz="2500" b="1" dirty="0">
                <a:latin typeface="Arial"/>
                <a:cs typeface="Arial"/>
              </a:rPr>
              <a:t>which we </a:t>
            </a:r>
            <a:r>
              <a:rPr sz="2500" b="1" spc="-5" dirty="0">
                <a:latin typeface="Arial"/>
                <a:cs typeface="Arial"/>
              </a:rPr>
              <a:t>enhance </a:t>
            </a:r>
            <a:r>
              <a:rPr sz="2500" b="1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the</a:t>
            </a:r>
            <a:r>
              <a:rPr sz="2500" b="1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image</a:t>
            </a:r>
            <a:r>
              <a:rPr sz="2500" b="1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contrast</a:t>
            </a:r>
            <a:r>
              <a:rPr sz="2500" b="1" dirty="0">
                <a:latin typeface="Arial"/>
                <a:cs typeface="Arial"/>
              </a:rPr>
              <a:t> </a:t>
            </a:r>
            <a:r>
              <a:rPr sz="2500" b="1" spc="5" dirty="0">
                <a:latin typeface="Arial"/>
                <a:cs typeface="Arial"/>
              </a:rPr>
              <a:t>by</a:t>
            </a:r>
            <a:r>
              <a:rPr sz="2500" b="1" spc="1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stretching</a:t>
            </a:r>
            <a:r>
              <a:rPr sz="2500" b="1" spc="5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the</a:t>
            </a:r>
            <a:r>
              <a:rPr sz="2500" b="1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image </a:t>
            </a:r>
            <a:r>
              <a:rPr sz="2500" b="1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histogram.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37826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HISTOGRAM </a:t>
            </a:r>
            <a:r>
              <a:rPr spc="-65" dirty="0"/>
              <a:t> </a:t>
            </a:r>
            <a:r>
              <a:rPr spc="-55" dirty="0"/>
              <a:t>E</a:t>
            </a:r>
            <a:r>
              <a:rPr spc="-60" dirty="0"/>
              <a:t>Q</a:t>
            </a:r>
            <a:r>
              <a:rPr spc="-180" dirty="0"/>
              <a:t>U</a:t>
            </a:r>
            <a:r>
              <a:rPr spc="-65" dirty="0"/>
              <a:t>AL</a:t>
            </a:r>
            <a:r>
              <a:rPr spc="-60" dirty="0"/>
              <a:t>I</a:t>
            </a:r>
            <a:r>
              <a:rPr spc="-55" dirty="0"/>
              <a:t>Z</a:t>
            </a:r>
            <a:r>
              <a:rPr spc="-320" dirty="0"/>
              <a:t>A</a:t>
            </a:r>
            <a:r>
              <a:rPr spc="-55" dirty="0"/>
              <a:t>T</a:t>
            </a:r>
            <a:r>
              <a:rPr spc="-60" dirty="0"/>
              <a:t>IO</a:t>
            </a:r>
            <a:r>
              <a:rPr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37" y="1556791"/>
            <a:ext cx="7286625" cy="46291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12116" y="6453632"/>
            <a:ext cx="366395" cy="194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solidFill>
                  <a:srgbClr val="D1282D"/>
                </a:solidFill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A427E9303B54DBFBBE113110CA6DF" ma:contentTypeVersion="4" ma:contentTypeDescription="Create a new document." ma:contentTypeScope="" ma:versionID="a1cdd523133b28a59edc56bd748bf817">
  <xsd:schema xmlns:xsd="http://www.w3.org/2001/XMLSchema" xmlns:xs="http://www.w3.org/2001/XMLSchema" xmlns:p="http://schemas.microsoft.com/office/2006/metadata/properties" xmlns:ns2="7b7b3b4e-94b4-4794-84f5-8d6141b0fac6" targetNamespace="http://schemas.microsoft.com/office/2006/metadata/properties" ma:root="true" ma:fieldsID="e8fffae3e475de9ba7e9d19c6320ad4c" ns2:_="">
    <xsd:import namespace="7b7b3b4e-94b4-4794-84f5-8d6141b0f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b3b4e-94b4-4794-84f5-8d6141b0f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2FF02F-E4DF-4DC7-AB31-359482A8B669}"/>
</file>

<file path=customXml/itemProps2.xml><?xml version="1.0" encoding="utf-8"?>
<ds:datastoreItem xmlns:ds="http://schemas.openxmlformats.org/officeDocument/2006/customXml" ds:itemID="{38A3158B-302B-4DA5-BF8E-DA29A80A6D50}"/>
</file>

<file path=customXml/itemProps3.xml><?xml version="1.0" encoding="utf-8"?>
<ds:datastoreItem xmlns:ds="http://schemas.openxmlformats.org/officeDocument/2006/customXml" ds:itemID="{D6E3A859-025A-482C-941C-11EBCBF802E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420</Words>
  <Application>Microsoft Office PowerPoint</Application>
  <PresentationFormat>On-screen Show (4:3)</PresentationFormat>
  <Paragraphs>82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HISTOGRAM  PROCESSING</vt:lpstr>
      <vt:lpstr>HISTOGRAM  PROCESSING</vt:lpstr>
      <vt:lpstr>HISTOGRAM</vt:lpstr>
      <vt:lpstr>HISTOGRAM  PROCESSING</vt:lpstr>
      <vt:lpstr>HISTOGRAM OF A  SAMPLE IMAGE</vt:lpstr>
      <vt:lpstr>HISTOGRAM SAMPLE</vt:lpstr>
      <vt:lpstr>HISTOGRAM SAMPLE  (INTERPRETATION)</vt:lpstr>
      <vt:lpstr>HISTOGRAM  EQUALIZATION</vt:lpstr>
      <vt:lpstr>HISTOGRAM  EQUALIZATION</vt:lpstr>
      <vt:lpstr>HISTOGRAM  EQUALIZATION</vt:lpstr>
      <vt:lpstr>HISTOGRAM  EQUALIZATION</vt:lpstr>
      <vt:lpstr>HISTOGRAM  EQUALIZATION:  CONTINUOUS CASE</vt:lpstr>
      <vt:lpstr>HISTOGRAM  EQUALIZATION:  CONTINUOUS CASE</vt:lpstr>
      <vt:lpstr>HISTOGRAM  EQUALIZATION:  CONTINUOUS CASE</vt:lpstr>
      <vt:lpstr>HISTOGRAM  EQUALIZATION:  DISCRETE</vt:lpstr>
      <vt:lpstr>EXAMPLE: HISTOGRAM  EQUALIZATION</vt:lpstr>
      <vt:lpstr>PowerPoint Presentation</vt:lpstr>
      <vt:lpstr>EXAMPLE: HISTOGRAM  EQUALIZATION</vt:lpstr>
      <vt:lpstr>HISTOGRAM  EQUALIZED IMAGE</vt:lpstr>
      <vt:lpstr>HISTOGRAM EQUALIZED  IMAGE - TRANSFORMATION  FUNCTION</vt:lpstr>
      <vt:lpstr>DISCLAIMER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admin</dc:creator>
  <cp:lastModifiedBy>Admin</cp:lastModifiedBy>
  <cp:revision>2</cp:revision>
  <dcterms:created xsi:type="dcterms:W3CDTF">2022-12-21T11:07:25Z</dcterms:created>
  <dcterms:modified xsi:type="dcterms:W3CDTF">2022-12-21T11:38:38Z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2022-12-21T00:00:00Z</vt:filetime>
  </property>
  <property fmtid="{D5CDD505-2E9C-101B-9397-08002B2CF9AE}" pid="5" name="ContentTypeId">
    <vt:lpwstr>0x010100439A427E9303B54DBFBBE113110CA6DF</vt:lpwstr>
  </property>
</Properties>
</file>