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-23113"/>
            <a:ext cx="807211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01125" y="0"/>
            <a:ext cx="142875" cy="1371600"/>
          </a:xfrm>
          <a:custGeom>
            <a:avLst/>
            <a:gdLst/>
            <a:ahLst/>
            <a:cxnLst/>
            <a:rect l="l" t="t" r="r" b="b"/>
            <a:pathLst>
              <a:path w="142875" h="1371600">
                <a:moveTo>
                  <a:pt x="142875" y="0"/>
                </a:moveTo>
                <a:lnTo>
                  <a:pt x="0" y="0"/>
                </a:lnTo>
                <a:lnTo>
                  <a:pt x="0" y="1371600"/>
                </a:lnTo>
                <a:lnTo>
                  <a:pt x="142875" y="1371600"/>
                </a:lnTo>
                <a:lnTo>
                  <a:pt x="142875" y="0"/>
                </a:lnTo>
                <a:close/>
              </a:path>
            </a:pathLst>
          </a:custGeom>
          <a:solidFill>
            <a:srgbClr val="D128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01125" y="1371599"/>
            <a:ext cx="142875" cy="5486400"/>
          </a:xfrm>
          <a:custGeom>
            <a:avLst/>
            <a:gdLst/>
            <a:ahLst/>
            <a:cxnLst/>
            <a:rect l="l" t="t" r="r" b="b"/>
            <a:pathLst>
              <a:path w="142875" h="5486400">
                <a:moveTo>
                  <a:pt x="142875" y="0"/>
                </a:moveTo>
                <a:lnTo>
                  <a:pt x="0" y="0"/>
                </a:lnTo>
                <a:lnTo>
                  <a:pt x="0" y="5486400"/>
                </a:lnTo>
                <a:lnTo>
                  <a:pt x="142875" y="5486400"/>
                </a:lnTo>
                <a:lnTo>
                  <a:pt x="14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1121" y="1538985"/>
            <a:ext cx="8061756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5221" y="2024887"/>
            <a:ext cx="441452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536022"/>
            <a:ext cx="157797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Dr.J.N.</a:t>
            </a:r>
            <a:r>
              <a:rPr spc="-15" dirty="0"/>
              <a:t> </a:t>
            </a:r>
            <a:r>
              <a:rPr spc="-10" dirty="0"/>
              <a:t>Swathi,</a:t>
            </a:r>
            <a:r>
              <a:rPr spc="10" dirty="0"/>
              <a:t> </a:t>
            </a:r>
            <a:r>
              <a:rPr spc="-5" dirty="0"/>
              <a:t>SCOPE,VIT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01125" y="0"/>
            <a:ext cx="142875" cy="6858000"/>
            <a:chOff x="9001125" y="0"/>
            <a:chExt cx="142875" cy="6858000"/>
          </a:xfrm>
        </p:grpSpPr>
        <p:sp>
          <p:nvSpPr>
            <p:cNvPr id="3" name="object 3"/>
            <p:cNvSpPr/>
            <p:nvPr/>
          </p:nvSpPr>
          <p:spPr>
            <a:xfrm>
              <a:off x="9001125" y="4846320"/>
              <a:ext cx="142875" cy="2011680"/>
            </a:xfrm>
            <a:custGeom>
              <a:avLst/>
              <a:gdLst/>
              <a:ahLst/>
              <a:cxnLst/>
              <a:rect l="l" t="t" r="r" b="b"/>
              <a:pathLst>
                <a:path w="142875" h="2011679">
                  <a:moveTo>
                    <a:pt x="142875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142875" y="201168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D128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01125" y="0"/>
              <a:ext cx="142875" cy="4846320"/>
            </a:xfrm>
            <a:custGeom>
              <a:avLst/>
              <a:gdLst/>
              <a:ahLst/>
              <a:cxnLst/>
              <a:rect l="l" t="t" r="r" b="b"/>
              <a:pathLst>
                <a:path w="142875" h="4846320">
                  <a:moveTo>
                    <a:pt x="142875" y="0"/>
                  </a:moveTo>
                  <a:lnTo>
                    <a:pt x="0" y="0"/>
                  </a:lnTo>
                  <a:lnTo>
                    <a:pt x="0" y="4846320"/>
                  </a:lnTo>
                  <a:lnTo>
                    <a:pt x="142875" y="484632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50" marR="5080" indent="-12515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SET</a:t>
            </a:r>
            <a:r>
              <a:rPr spc="-180" dirty="0"/>
              <a:t> </a:t>
            </a:r>
            <a:r>
              <a:rPr spc="-55" dirty="0"/>
              <a:t>AND</a:t>
            </a:r>
            <a:r>
              <a:rPr spc="-200" dirty="0"/>
              <a:t> </a:t>
            </a:r>
            <a:r>
              <a:rPr spc="-90" dirty="0"/>
              <a:t>LOGICAL </a:t>
            </a:r>
            <a:r>
              <a:rPr spc="-1989" dirty="0"/>
              <a:t> </a:t>
            </a:r>
            <a:r>
              <a:rPr spc="-145" dirty="0"/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8850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solidFill>
                  <a:srgbClr val="D1282D"/>
                </a:solidFill>
              </a:rPr>
              <a:t>SET</a:t>
            </a:r>
            <a:r>
              <a:rPr sz="2200" spc="-130" dirty="0">
                <a:solidFill>
                  <a:srgbClr val="D1282D"/>
                </a:solidFill>
              </a:rPr>
              <a:t> </a:t>
            </a:r>
            <a:r>
              <a:rPr sz="2200" spc="-50" dirty="0">
                <a:solidFill>
                  <a:srgbClr val="D1282D"/>
                </a:solidFill>
              </a:rPr>
              <a:t>AND</a:t>
            </a:r>
            <a:r>
              <a:rPr sz="2200" spc="-100" dirty="0">
                <a:solidFill>
                  <a:srgbClr val="D1282D"/>
                </a:solidFill>
              </a:rPr>
              <a:t> </a:t>
            </a:r>
            <a:r>
              <a:rPr sz="2200" spc="-65" dirty="0">
                <a:solidFill>
                  <a:srgbClr val="D1282D"/>
                </a:solidFill>
              </a:rPr>
              <a:t>LOGICAL</a:t>
            </a:r>
            <a:r>
              <a:rPr sz="2200" spc="-80" dirty="0">
                <a:solidFill>
                  <a:srgbClr val="D1282D"/>
                </a:solidFill>
              </a:rPr>
              <a:t> </a:t>
            </a:r>
            <a:r>
              <a:rPr sz="2200" spc="-90" dirty="0">
                <a:solidFill>
                  <a:srgbClr val="D1282D"/>
                </a:solidFill>
              </a:rPr>
              <a:t>OPERATORS</a:t>
            </a:r>
            <a:r>
              <a:rPr sz="2200" spc="-75" dirty="0">
                <a:solidFill>
                  <a:srgbClr val="D1282D"/>
                </a:solidFill>
              </a:rPr>
              <a:t> </a:t>
            </a:r>
            <a:r>
              <a:rPr sz="3200" dirty="0">
                <a:solidFill>
                  <a:srgbClr val="D1282D"/>
                </a:solidFill>
              </a:rPr>
              <a:t>- </a:t>
            </a:r>
            <a:r>
              <a:rPr sz="3200" spc="-1055" dirty="0">
                <a:solidFill>
                  <a:srgbClr val="D1282D"/>
                </a:solidFill>
              </a:rPr>
              <a:t> </a:t>
            </a:r>
            <a:r>
              <a:rPr sz="3200" spc="-75" dirty="0">
                <a:solidFill>
                  <a:srgbClr val="D1282D"/>
                </a:solidFill>
              </a:rPr>
              <a:t>APPROACHES </a:t>
            </a:r>
            <a:r>
              <a:rPr sz="3200" spc="-30" dirty="0">
                <a:solidFill>
                  <a:srgbClr val="D1282D"/>
                </a:solidFill>
              </a:rPr>
              <a:t>ON </a:t>
            </a:r>
            <a:r>
              <a:rPr sz="3200" spc="-25" dirty="0">
                <a:solidFill>
                  <a:srgbClr val="D1282D"/>
                </a:solidFill>
              </a:rPr>
              <a:t> </a:t>
            </a:r>
            <a:r>
              <a:rPr sz="3200" spc="-80" dirty="0">
                <a:solidFill>
                  <a:srgbClr val="D1282D"/>
                </a:solidFill>
              </a:rPr>
              <a:t>BINARY</a:t>
            </a:r>
            <a:r>
              <a:rPr sz="3200" spc="-165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IMAGES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78253"/>
            <a:ext cx="7464425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Microsoft Sans Serif"/>
                <a:cs typeface="Microsoft Sans Serif"/>
              </a:rPr>
              <a:t>Set</a:t>
            </a:r>
            <a:r>
              <a:rPr sz="2400" spc="1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logical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operators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binary</a:t>
            </a:r>
            <a:r>
              <a:rPr sz="2400" spc="1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images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</a:t>
            </a:r>
            <a:r>
              <a:rPr sz="2400" spc="1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one</a:t>
            </a:r>
            <a:r>
              <a:rPr sz="2400" spc="1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two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basic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approaches: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180"/>
              </a:spcBef>
              <a:buAutoNum type="arabicParenBoth"/>
              <a:tabLst>
                <a:tab pos="47942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we can use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b="1" i="1" spc="-5" dirty="0">
                <a:solidFill>
                  <a:srgbClr val="526CAF"/>
                </a:solidFill>
                <a:latin typeface="Arial"/>
                <a:cs typeface="Arial"/>
              </a:rPr>
              <a:t>coordinates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of individual regions </a:t>
            </a:r>
            <a:r>
              <a:rPr sz="2400" b="1" spc="-65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of foreground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pixels</a:t>
            </a:r>
            <a:r>
              <a:rPr sz="24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single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sets,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Microsoft Sans Serif"/>
                <a:cs typeface="Microsoft Sans Serif"/>
              </a:rPr>
              <a:t>Or</a:t>
            </a:r>
            <a:endParaRPr sz="24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1175"/>
              </a:spcBef>
              <a:buAutoNum type="arabicParenBoth" startAt="2"/>
              <a:tabLst>
                <a:tab pos="54800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we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can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work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with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one or more images of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 same size and perform logical operations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between 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corresponding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pixels </a:t>
            </a:r>
            <a:r>
              <a:rPr sz="2400" b="1" dirty="0">
                <a:solidFill>
                  <a:srgbClr val="526CAF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26CAF"/>
                </a:solidFill>
                <a:latin typeface="Arial"/>
                <a:cs typeface="Arial"/>
              </a:rPr>
              <a:t>those</a:t>
            </a:r>
            <a:r>
              <a:rPr sz="24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526CAF"/>
                </a:solidFill>
                <a:latin typeface="Arial"/>
                <a:cs typeface="Arial"/>
              </a:rPr>
              <a:t>arrays</a:t>
            </a:r>
            <a:r>
              <a:rPr sz="2400" spc="-10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38328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</a:rPr>
              <a:t>APP</a:t>
            </a:r>
            <a:r>
              <a:rPr sz="3200" spc="-114" dirty="0">
                <a:solidFill>
                  <a:srgbClr val="D1282D"/>
                </a:solidFill>
              </a:rPr>
              <a:t>R</a:t>
            </a:r>
            <a:r>
              <a:rPr sz="3200" spc="-175" dirty="0">
                <a:solidFill>
                  <a:srgbClr val="D1282D"/>
                </a:solidFill>
              </a:rPr>
              <a:t>O</a:t>
            </a:r>
            <a:r>
              <a:rPr sz="3200" spc="-114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C</a:t>
            </a:r>
            <a:r>
              <a:rPr sz="3200" spc="-65" dirty="0">
                <a:solidFill>
                  <a:srgbClr val="D1282D"/>
                </a:solidFill>
              </a:rPr>
              <a:t>H</a:t>
            </a:r>
            <a:r>
              <a:rPr sz="3200" spc="-60" dirty="0">
                <a:solidFill>
                  <a:srgbClr val="D1282D"/>
                </a:solidFill>
              </a:rPr>
              <a:t>E</a:t>
            </a:r>
            <a:r>
              <a:rPr sz="3200" dirty="0">
                <a:solidFill>
                  <a:srgbClr val="D1282D"/>
                </a:solidFill>
              </a:rPr>
              <a:t>S</a:t>
            </a:r>
            <a:r>
              <a:rPr sz="3200" spc="-170" dirty="0">
                <a:solidFill>
                  <a:srgbClr val="D1282D"/>
                </a:solidFill>
              </a:rPr>
              <a:t> </a:t>
            </a:r>
            <a:r>
              <a:rPr sz="3200" spc="-65" dirty="0">
                <a:solidFill>
                  <a:srgbClr val="D1282D"/>
                </a:solidFill>
              </a:rPr>
              <a:t>O</a:t>
            </a:r>
            <a:r>
              <a:rPr sz="3200" dirty="0">
                <a:solidFill>
                  <a:srgbClr val="D1282D"/>
                </a:solidFill>
              </a:rPr>
              <a:t>N  </a:t>
            </a:r>
            <a:r>
              <a:rPr sz="3200" spc="-75" dirty="0">
                <a:solidFill>
                  <a:srgbClr val="D1282D"/>
                </a:solidFill>
              </a:rPr>
              <a:t>BINARY </a:t>
            </a:r>
            <a:r>
              <a:rPr sz="3200" spc="-60" dirty="0">
                <a:solidFill>
                  <a:srgbClr val="D1282D"/>
                </a:solidFill>
              </a:rPr>
              <a:t>IMAGES </a:t>
            </a:r>
            <a:r>
              <a:rPr sz="3200" spc="-55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(CONTD.)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50822"/>
            <a:ext cx="7354570" cy="414527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marR="35560" indent="-342900" algn="just">
              <a:lnSpc>
                <a:spcPts val="2050"/>
              </a:lnSpc>
              <a:spcBef>
                <a:spcPts val="355"/>
              </a:spcBef>
              <a:buFont typeface="Wingdings"/>
              <a:buChar char=""/>
              <a:tabLst>
                <a:tab pos="355600" algn="l"/>
              </a:tabLst>
            </a:pPr>
            <a:r>
              <a:rPr sz="1900" b="1" spc="-5" dirty="0">
                <a:solidFill>
                  <a:srgbClr val="D1282D"/>
                </a:solidFill>
                <a:latin typeface="Arial"/>
                <a:cs typeface="Arial"/>
              </a:rPr>
              <a:t>In the first category</a:t>
            </a:r>
            <a:r>
              <a:rPr sz="1900" spc="-5" dirty="0">
                <a:latin typeface="Microsoft Sans Serif"/>
                <a:cs typeface="Microsoft Sans Serif"/>
              </a:rPr>
              <a:t>, a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binary image can be viewed as a </a:t>
            </a:r>
            <a:r>
              <a:rPr sz="1900" b="1" spc="-30" dirty="0">
                <a:solidFill>
                  <a:srgbClr val="526CAF"/>
                </a:solidFill>
                <a:latin typeface="Arial"/>
                <a:cs typeface="Arial"/>
              </a:rPr>
              <a:t>Venn </a:t>
            </a:r>
            <a:r>
              <a:rPr sz="1900" b="1" spc="-5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diagram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in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which</a:t>
            </a:r>
            <a:endParaRPr sz="1900">
              <a:latin typeface="Microsoft Sans Serif"/>
              <a:cs typeface="Microsoft Sans Serif"/>
            </a:endParaRPr>
          </a:p>
          <a:p>
            <a:pPr marL="812800" marR="171450" lvl="1" indent="-343535">
              <a:lnSpc>
                <a:spcPts val="2050"/>
              </a:lnSpc>
              <a:spcBef>
                <a:spcPts val="1065"/>
              </a:spcBef>
              <a:buClr>
                <a:srgbClr val="D1282D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coordinates</a:t>
            </a:r>
            <a:r>
              <a:rPr sz="1900" spc="6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of</a:t>
            </a:r>
            <a:r>
              <a:rPr sz="1900" spc="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individual</a:t>
            </a:r>
            <a:r>
              <a:rPr sz="1900" spc="9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regions</a:t>
            </a:r>
            <a:r>
              <a:rPr sz="1900" spc="5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of</a:t>
            </a:r>
            <a:r>
              <a:rPr sz="1900" spc="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1-valued</a:t>
            </a:r>
            <a:r>
              <a:rPr sz="1900" spc="6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pixels</a:t>
            </a:r>
            <a:r>
              <a:rPr sz="1900" spc="7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are 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treated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as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sets.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union</a:t>
            </a:r>
            <a:r>
              <a:rPr sz="1900" spc="5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of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these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sets</a:t>
            </a:r>
            <a:r>
              <a:rPr sz="1900" spc="2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with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set 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composed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of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0-valued</a:t>
            </a:r>
            <a:r>
              <a:rPr sz="1900" spc="6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pixels</a:t>
            </a:r>
            <a:r>
              <a:rPr sz="1900" spc="6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comprises</a:t>
            </a:r>
            <a:r>
              <a:rPr sz="1900" spc="5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set</a:t>
            </a:r>
            <a:r>
              <a:rPr sz="1900" spc="3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universe,</a:t>
            </a:r>
            <a:r>
              <a:rPr sz="1900" spc="-4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A.</a:t>
            </a:r>
            <a:endParaRPr sz="19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D1282D"/>
              </a:buClr>
              <a:buFont typeface="Wingdings"/>
              <a:buChar char=""/>
            </a:pPr>
            <a:endParaRPr sz="2550">
              <a:latin typeface="Microsoft Sans Serif"/>
              <a:cs typeface="Microsoft Sans Serif"/>
            </a:endParaRPr>
          </a:p>
          <a:p>
            <a:pPr marL="812800" marR="22225" lvl="1" indent="-343535">
              <a:lnSpc>
                <a:spcPct val="90000"/>
              </a:lnSpc>
              <a:buClr>
                <a:srgbClr val="D1282D"/>
              </a:buClr>
              <a:buFont typeface="Wingdings"/>
              <a:buChar char=""/>
              <a:tabLst>
                <a:tab pos="812800" algn="l"/>
                <a:tab pos="813435" algn="l"/>
                <a:tab pos="402717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Given</a:t>
            </a:r>
            <a:r>
              <a:rPr sz="1900" spc="3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a</a:t>
            </a:r>
            <a:r>
              <a:rPr sz="1900" spc="3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binary</a:t>
            </a:r>
            <a:r>
              <a:rPr sz="1900" spc="4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image</a:t>
            </a:r>
            <a:r>
              <a:rPr sz="1900" spc="5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with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two</a:t>
            </a:r>
            <a:r>
              <a:rPr sz="1900" spc="3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1-valued</a:t>
            </a:r>
            <a:r>
              <a:rPr sz="1900" spc="7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regions,</a:t>
            </a:r>
            <a:r>
              <a:rPr sz="1900" spc="5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i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1</a:t>
            </a:r>
            <a:r>
              <a:rPr sz="1900" spc="3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and</a:t>
            </a:r>
            <a:r>
              <a:rPr sz="1900" spc="4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i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2</a:t>
            </a:r>
            <a:r>
              <a:rPr sz="1900" spc="3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,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we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can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determine</a:t>
            </a:r>
            <a:r>
              <a:rPr sz="1900" spc="6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if</a:t>
            </a:r>
            <a:r>
              <a:rPr sz="1900" spc="2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the</a:t>
            </a:r>
            <a:r>
              <a:rPr sz="1900" spc="3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regions</a:t>
            </a:r>
            <a:r>
              <a:rPr sz="1900" spc="6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overlap</a:t>
            </a:r>
            <a:r>
              <a:rPr sz="1900" spc="8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(i.e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.,</a:t>
            </a:r>
            <a:r>
              <a:rPr sz="1900" spc="2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D1282D"/>
                </a:solidFill>
                <a:latin typeface="Microsoft Sans Serif"/>
                <a:cs typeface="Microsoft Sans Serif"/>
              </a:rPr>
              <a:t>if</a:t>
            </a:r>
            <a:r>
              <a:rPr sz="1900" spc="2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they</a:t>
            </a:r>
            <a:r>
              <a:rPr sz="1900" spc="2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have</a:t>
            </a:r>
            <a:r>
              <a:rPr sz="1900" spc="5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at </a:t>
            </a:r>
            <a:r>
              <a:rPr sz="190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least</a:t>
            </a:r>
            <a:r>
              <a:rPr sz="1900" spc="3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one</a:t>
            </a:r>
            <a:r>
              <a:rPr sz="1900" spc="5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pair</a:t>
            </a:r>
            <a:r>
              <a:rPr sz="1900" spc="3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of</a:t>
            </a:r>
            <a:r>
              <a:rPr sz="1900" spc="2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coordinates</a:t>
            </a:r>
            <a:r>
              <a:rPr sz="1900" spc="7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D1282D"/>
                </a:solidFill>
                <a:latin typeface="Microsoft Sans Serif"/>
                <a:cs typeface="Microsoft Sans Serif"/>
              </a:rPr>
              <a:t>in</a:t>
            </a:r>
            <a:r>
              <a:rPr sz="1900" spc="2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D1282D"/>
                </a:solidFill>
                <a:latin typeface="Microsoft Sans Serif"/>
                <a:cs typeface="Microsoft Sans Serif"/>
              </a:rPr>
              <a:t>common</a:t>
            </a:r>
            <a:r>
              <a:rPr sz="1900" dirty="0">
                <a:latin typeface="Microsoft Sans Serif"/>
                <a:cs typeface="Microsoft Sans Serif"/>
              </a:rPr>
              <a:t>)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by</a:t>
            </a:r>
            <a:r>
              <a:rPr sz="1900" spc="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performing</a:t>
            </a:r>
            <a:r>
              <a:rPr sz="1900" spc="6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the </a:t>
            </a:r>
            <a:r>
              <a:rPr sz="190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set</a:t>
            </a:r>
            <a:r>
              <a:rPr sz="1900" spc="4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intersection</a:t>
            </a:r>
            <a:r>
              <a:rPr sz="1900" spc="8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operation</a:t>
            </a:r>
            <a:r>
              <a:rPr sz="1900" spc="100" dirty="0">
                <a:latin typeface="Microsoft Sans Serif"/>
                <a:cs typeface="Microsoft Sans Serif"/>
              </a:rPr>
              <a:t> </a:t>
            </a:r>
            <a:r>
              <a:rPr sz="1900" i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1	</a:t>
            </a:r>
            <a:r>
              <a:rPr sz="1900" spc="20" dirty="0">
                <a:solidFill>
                  <a:srgbClr val="526CAF"/>
                </a:solidFill>
                <a:latin typeface="Microsoft Sans Serif"/>
                <a:cs typeface="Microsoft Sans Serif"/>
              </a:rPr>
              <a:t>Ո</a:t>
            </a:r>
            <a:r>
              <a:rPr sz="1900" spc="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1900" i="1" spc="-10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19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2</a:t>
            </a:r>
            <a:endParaRPr sz="19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D1282D"/>
              </a:buClr>
              <a:buFont typeface="Wingdings"/>
              <a:buChar char=""/>
            </a:pPr>
            <a:endParaRPr sz="3100"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ct val="90100"/>
              </a:lnSpc>
              <a:buFont typeface="Wingdings"/>
              <a:buChar char=""/>
              <a:tabLst>
                <a:tab pos="355600" algn="l"/>
              </a:tabLst>
            </a:pPr>
            <a:r>
              <a:rPr sz="1900" b="1" spc="-5" dirty="0">
                <a:solidFill>
                  <a:srgbClr val="D1282D"/>
                </a:solidFill>
                <a:latin typeface="Arial"/>
                <a:cs typeface="Arial"/>
              </a:rPr>
              <a:t>In the second </a:t>
            </a:r>
            <a:r>
              <a:rPr sz="1900" b="1" dirty="0">
                <a:solidFill>
                  <a:srgbClr val="D1282D"/>
                </a:solidFill>
                <a:latin typeface="Arial"/>
                <a:cs typeface="Arial"/>
              </a:rPr>
              <a:t>approach</a:t>
            </a:r>
            <a:r>
              <a:rPr sz="1900" dirty="0">
                <a:latin typeface="Microsoft Sans Serif"/>
                <a:cs typeface="Microsoft Sans Serif"/>
              </a:rPr>
              <a:t>, </a:t>
            </a:r>
            <a:r>
              <a:rPr sz="1900" spc="-15" dirty="0">
                <a:latin typeface="Microsoft Sans Serif"/>
                <a:cs typeface="Microsoft Sans Serif"/>
              </a:rPr>
              <a:t>we </a:t>
            </a:r>
            <a:r>
              <a:rPr sz="1900" spc="-5" dirty="0">
                <a:latin typeface="Microsoft Sans Serif"/>
                <a:cs typeface="Microsoft Sans Serif"/>
              </a:rPr>
              <a:t>perform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logical operations on the </a:t>
            </a:r>
            <a:r>
              <a:rPr sz="1900" b="1" spc="-5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pixels of 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one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binary 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r>
              <a:rPr sz="1900" dirty="0">
                <a:latin typeface="Microsoft Sans Serif"/>
                <a:cs typeface="Microsoft Sans Serif"/>
              </a:rPr>
              <a:t>, </a:t>
            </a:r>
            <a:r>
              <a:rPr sz="1900" spc="-5" dirty="0">
                <a:latin typeface="Microsoft Sans Serif"/>
                <a:cs typeface="Microsoft Sans Serif"/>
              </a:rPr>
              <a:t>or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on 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the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corresponding pixels of </a:t>
            </a:r>
            <a:r>
              <a:rPr sz="1900" b="1" spc="-5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5" dirty="0">
                <a:solidFill>
                  <a:srgbClr val="526CAF"/>
                </a:solidFill>
                <a:latin typeface="Arial"/>
                <a:cs typeface="Arial"/>
              </a:rPr>
              <a:t>two</a:t>
            </a:r>
            <a:r>
              <a:rPr sz="19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or</a:t>
            </a:r>
            <a:r>
              <a:rPr sz="19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more</a:t>
            </a:r>
            <a:r>
              <a:rPr sz="19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binary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images</a:t>
            </a:r>
            <a:r>
              <a:rPr sz="19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19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526CAF"/>
                </a:solidFill>
                <a:latin typeface="Arial"/>
                <a:cs typeface="Arial"/>
              </a:rPr>
              <a:t>the same</a:t>
            </a:r>
            <a:r>
              <a:rPr sz="19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526CAF"/>
                </a:solidFill>
                <a:latin typeface="Arial"/>
                <a:cs typeface="Arial"/>
              </a:rPr>
              <a:t>size</a:t>
            </a:r>
            <a:r>
              <a:rPr sz="1900" dirty="0">
                <a:latin typeface="Microsoft Sans Serif"/>
                <a:cs typeface="Microsoft Sans Serif"/>
              </a:rPr>
              <a:t>.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38328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</a:rPr>
              <a:t>APP</a:t>
            </a:r>
            <a:r>
              <a:rPr sz="3200" spc="-114" dirty="0">
                <a:solidFill>
                  <a:srgbClr val="D1282D"/>
                </a:solidFill>
              </a:rPr>
              <a:t>R</a:t>
            </a:r>
            <a:r>
              <a:rPr sz="3200" spc="-175" dirty="0">
                <a:solidFill>
                  <a:srgbClr val="D1282D"/>
                </a:solidFill>
              </a:rPr>
              <a:t>O</a:t>
            </a:r>
            <a:r>
              <a:rPr sz="3200" spc="-114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C</a:t>
            </a:r>
            <a:r>
              <a:rPr sz="3200" spc="-65" dirty="0">
                <a:solidFill>
                  <a:srgbClr val="D1282D"/>
                </a:solidFill>
              </a:rPr>
              <a:t>H</a:t>
            </a:r>
            <a:r>
              <a:rPr sz="3200" spc="-60" dirty="0">
                <a:solidFill>
                  <a:srgbClr val="D1282D"/>
                </a:solidFill>
              </a:rPr>
              <a:t>E</a:t>
            </a:r>
            <a:r>
              <a:rPr sz="3200" dirty="0">
                <a:solidFill>
                  <a:srgbClr val="D1282D"/>
                </a:solidFill>
              </a:rPr>
              <a:t>S</a:t>
            </a:r>
            <a:r>
              <a:rPr sz="3200" spc="-170" dirty="0">
                <a:solidFill>
                  <a:srgbClr val="D1282D"/>
                </a:solidFill>
              </a:rPr>
              <a:t> </a:t>
            </a:r>
            <a:r>
              <a:rPr sz="3200" spc="-65" dirty="0">
                <a:solidFill>
                  <a:srgbClr val="D1282D"/>
                </a:solidFill>
              </a:rPr>
              <a:t>O</a:t>
            </a:r>
            <a:r>
              <a:rPr sz="3200" dirty="0">
                <a:solidFill>
                  <a:srgbClr val="D1282D"/>
                </a:solidFill>
              </a:rPr>
              <a:t>N  </a:t>
            </a:r>
            <a:r>
              <a:rPr sz="3200" spc="-75" dirty="0">
                <a:solidFill>
                  <a:srgbClr val="D1282D"/>
                </a:solidFill>
              </a:rPr>
              <a:t>BINARY </a:t>
            </a:r>
            <a:r>
              <a:rPr sz="3200" spc="-60" dirty="0">
                <a:solidFill>
                  <a:srgbClr val="D1282D"/>
                </a:solidFill>
              </a:rPr>
              <a:t>IMAGES </a:t>
            </a:r>
            <a:r>
              <a:rPr sz="3200" spc="-55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(CONTD.)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463155" cy="212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When</a:t>
            </a:r>
            <a:r>
              <a:rPr sz="2000" spc="2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applied</a:t>
            </a:r>
            <a:r>
              <a:rPr sz="2000" spc="204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to</a:t>
            </a:r>
            <a:r>
              <a:rPr sz="2000" spc="20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two</a:t>
            </a:r>
            <a:r>
              <a:rPr sz="2000" spc="2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binary</a:t>
            </a:r>
            <a:r>
              <a:rPr sz="2000" spc="19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images</a:t>
            </a:r>
            <a:r>
              <a:rPr sz="2000" spc="-5" dirty="0">
                <a:latin typeface="Microsoft Sans Serif"/>
                <a:cs typeface="Microsoft Sans Serif"/>
              </a:rPr>
              <a:t>,</a:t>
            </a:r>
            <a:r>
              <a:rPr sz="2000" spc="204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AND</a:t>
            </a:r>
            <a:r>
              <a:rPr sz="2000" spc="22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and</a:t>
            </a:r>
            <a:r>
              <a:rPr sz="2000" spc="20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OR</a:t>
            </a:r>
            <a:r>
              <a:rPr sz="2000" spc="19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operate</a:t>
            </a:r>
            <a:r>
              <a:rPr sz="2000" spc="204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D1282D"/>
                </a:solidFill>
                <a:latin typeface="Microsoft Sans Serif"/>
                <a:cs typeface="Microsoft Sans Serif"/>
              </a:rPr>
              <a:t>on</a:t>
            </a:r>
            <a:endParaRPr sz="2000">
              <a:latin typeface="Microsoft Sans Serif"/>
              <a:cs typeface="Microsoft Sans Serif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pairs of</a:t>
            </a:r>
            <a:r>
              <a:rPr sz="2000" spc="1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1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pixels</a:t>
            </a:r>
            <a:r>
              <a:rPr sz="2000" spc="1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between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images.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 algn="just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element wise</a:t>
            </a:r>
            <a:r>
              <a:rPr sz="2000" spc="10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operators</a:t>
            </a:r>
            <a:r>
              <a:rPr sz="2000" spc="-25" dirty="0">
                <a:solidFill>
                  <a:srgbClr val="D1282D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context.</a:t>
            </a:r>
            <a:endParaRPr sz="2000">
              <a:latin typeface="Microsoft Sans Serif"/>
              <a:cs typeface="Microsoft Sans Serif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operators </a:t>
            </a:r>
            <a:r>
              <a:rPr sz="2000" dirty="0">
                <a:solidFill>
                  <a:srgbClr val="D1282D"/>
                </a:solidFill>
                <a:latin typeface="Microsoft Sans Serif"/>
                <a:cs typeface="Microsoft Sans Serif"/>
              </a:rPr>
              <a:t>AND, </a:t>
            </a:r>
            <a:r>
              <a:rPr sz="2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OR, and NOT are </a:t>
            </a:r>
            <a:r>
              <a:rPr sz="2000" i="1" spc="-5" dirty="0">
                <a:solidFill>
                  <a:srgbClr val="D1282D"/>
                </a:solidFill>
                <a:latin typeface="Arial"/>
                <a:cs typeface="Arial"/>
              </a:rPr>
              <a:t>functionally complete</a:t>
            </a:r>
            <a:r>
              <a:rPr sz="2000" spc="-5" dirty="0">
                <a:latin typeface="Microsoft Sans Serif"/>
                <a:cs typeface="Microsoft Sans Serif"/>
              </a:rPr>
              <a:t>, </a:t>
            </a:r>
            <a:r>
              <a:rPr sz="2000" spc="-10" dirty="0">
                <a:latin typeface="Microsoft Sans Serif"/>
                <a:cs typeface="Microsoft Sans Serif"/>
              </a:rPr>
              <a:t>in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sense that </a:t>
            </a:r>
            <a:r>
              <a:rPr sz="2000" dirty="0">
                <a:latin typeface="Microsoft Sans Serif"/>
                <a:cs typeface="Microsoft Sans Serif"/>
              </a:rPr>
              <a:t>they can </a:t>
            </a:r>
            <a:r>
              <a:rPr sz="2000" spc="-10" dirty="0">
                <a:latin typeface="Microsoft Sans Serif"/>
                <a:cs typeface="Microsoft Sans Serif"/>
              </a:rPr>
              <a:t>be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used </a:t>
            </a:r>
            <a:r>
              <a:rPr sz="20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as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the basis </a:t>
            </a:r>
            <a:r>
              <a:rPr sz="20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for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constructing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 any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other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logical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operator.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4642"/>
            <a:ext cx="51200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D1282D"/>
                </a:solidFill>
              </a:rPr>
              <a:t>LOGICAL</a:t>
            </a:r>
            <a:r>
              <a:rPr sz="3200" spc="-204" dirty="0">
                <a:solidFill>
                  <a:srgbClr val="D1282D"/>
                </a:solidFill>
              </a:rPr>
              <a:t> </a:t>
            </a:r>
            <a:r>
              <a:rPr sz="3200" spc="-75" dirty="0">
                <a:solidFill>
                  <a:srgbClr val="D1282D"/>
                </a:solidFill>
              </a:rPr>
              <a:t>OPERATIONS- </a:t>
            </a:r>
            <a:r>
              <a:rPr sz="3200" spc="-1050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TRUTH</a:t>
            </a:r>
            <a:r>
              <a:rPr sz="3200" spc="-155" dirty="0">
                <a:solidFill>
                  <a:srgbClr val="D1282D"/>
                </a:solidFill>
              </a:rPr>
              <a:t> </a:t>
            </a:r>
            <a:r>
              <a:rPr sz="3200" spc="-90" dirty="0">
                <a:solidFill>
                  <a:srgbClr val="D1282D"/>
                </a:solidFill>
              </a:rPr>
              <a:t>TABLE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275" y="2207756"/>
            <a:ext cx="6641469" cy="24424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62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D1282D"/>
                </a:solidFill>
              </a:rPr>
              <a:t>LOGICAL</a:t>
            </a:r>
            <a:r>
              <a:rPr sz="3600" spc="-190" dirty="0">
                <a:solidFill>
                  <a:srgbClr val="D1282D"/>
                </a:solidFill>
              </a:rPr>
              <a:t> </a:t>
            </a:r>
            <a:r>
              <a:rPr sz="3600" spc="-80" dirty="0">
                <a:solidFill>
                  <a:srgbClr val="D1282D"/>
                </a:solidFill>
              </a:rPr>
              <a:t>OPERATIONS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642" y="1995679"/>
            <a:ext cx="3442458" cy="44360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3535" algn="just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235" algn="l"/>
              </a:tabLst>
            </a:pPr>
            <a:r>
              <a:rPr spc="-5" dirty="0">
                <a:latin typeface="Microsoft Sans Serif"/>
                <a:cs typeface="Microsoft Sans Serif"/>
              </a:rPr>
              <a:t>The</a:t>
            </a:r>
            <a:r>
              <a:rPr dirty="0">
                <a:latin typeface="Microsoft Sans Serif"/>
                <a:cs typeface="Microsoft Sans Serif"/>
              </a:rPr>
              <a:t> NOT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of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binary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image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>
                <a:latin typeface="Microsoft Sans Serif"/>
                <a:cs typeface="Microsoft Sans Serif"/>
              </a:rPr>
              <a:t>1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is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an</a:t>
            </a:r>
            <a:r>
              <a:rPr dirty="0">
                <a:latin typeface="Microsoft Sans Serif"/>
                <a:cs typeface="Microsoft Sans Serif"/>
              </a:rPr>
              <a:t> array </a:t>
            </a:r>
            <a:r>
              <a:rPr spc="-409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obtained</a:t>
            </a:r>
            <a:r>
              <a:rPr dirty="0">
                <a:latin typeface="Microsoft Sans Serif"/>
                <a:cs typeface="Microsoft Sans Serif"/>
              </a:rPr>
              <a:t> by</a:t>
            </a:r>
            <a:r>
              <a:rPr spc="5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solidFill>
                  <a:srgbClr val="D1282D"/>
                </a:solidFill>
              </a:rPr>
              <a:t>changing</a:t>
            </a:r>
            <a:r>
              <a:rPr b="1" spc="430" dirty="0">
                <a:solidFill>
                  <a:srgbClr val="D1282D"/>
                </a:solidFill>
              </a:rPr>
              <a:t> </a:t>
            </a:r>
            <a:r>
              <a:rPr b="1" dirty="0">
                <a:solidFill>
                  <a:srgbClr val="D1282D"/>
                </a:solidFill>
              </a:rPr>
              <a:t>all</a:t>
            </a:r>
            <a:r>
              <a:rPr b="1" spc="445" dirty="0">
                <a:solidFill>
                  <a:srgbClr val="D1282D"/>
                </a:solidFill>
              </a:rPr>
              <a:t> </a:t>
            </a:r>
            <a:r>
              <a:rPr b="1" spc="-5" dirty="0">
                <a:solidFill>
                  <a:srgbClr val="D1282D"/>
                </a:solidFill>
              </a:rPr>
              <a:t>1-valued pixels </a:t>
            </a:r>
            <a:r>
              <a:rPr b="1" spc="-430" dirty="0">
                <a:solidFill>
                  <a:srgbClr val="D1282D"/>
                </a:solidFill>
              </a:rPr>
              <a:t> </a:t>
            </a:r>
            <a:r>
              <a:rPr b="1" spc="-5" dirty="0">
                <a:solidFill>
                  <a:srgbClr val="D1282D"/>
                </a:solidFill>
              </a:rPr>
              <a:t>to</a:t>
            </a:r>
            <a:r>
              <a:rPr b="1" spc="10" dirty="0">
                <a:solidFill>
                  <a:srgbClr val="D1282D"/>
                </a:solidFill>
              </a:rPr>
              <a:t> </a:t>
            </a:r>
            <a:r>
              <a:rPr b="1" spc="-5" dirty="0">
                <a:solidFill>
                  <a:srgbClr val="D1282D"/>
                </a:solidFill>
              </a:rPr>
              <a:t>0, and</a:t>
            </a:r>
            <a:r>
              <a:rPr b="1" spc="5" dirty="0">
                <a:solidFill>
                  <a:srgbClr val="D1282D"/>
                </a:solidFill>
              </a:rPr>
              <a:t> </a:t>
            </a:r>
            <a:r>
              <a:rPr b="1" spc="-15" dirty="0">
                <a:solidFill>
                  <a:srgbClr val="D1282D"/>
                </a:solidFill>
              </a:rPr>
              <a:t>vice</a:t>
            </a:r>
            <a:r>
              <a:rPr b="1" spc="40" dirty="0">
                <a:solidFill>
                  <a:srgbClr val="D1282D"/>
                </a:solidFill>
              </a:rPr>
              <a:t> </a:t>
            </a:r>
            <a:r>
              <a:rPr b="1" spc="-10" dirty="0">
                <a:solidFill>
                  <a:srgbClr val="D1282D"/>
                </a:solidFill>
              </a:rPr>
              <a:t>versa.</a:t>
            </a: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"/>
              <a:tabLst>
                <a:tab pos="409575" algn="l"/>
              </a:tabLst>
            </a:pPr>
            <a:r>
              <a:rPr dirty="0"/>
              <a:t>	</a:t>
            </a:r>
            <a:r>
              <a:rPr spc="-5" dirty="0">
                <a:latin typeface="Microsoft Sans Serif"/>
                <a:cs typeface="Microsoft Sans Serif"/>
              </a:rPr>
              <a:t>The AND of 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>
                <a:latin typeface="Microsoft Sans Serif"/>
                <a:cs typeface="Microsoft Sans Serif"/>
              </a:rPr>
              <a:t>1 and 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>
                <a:latin typeface="Microsoft Sans Serif"/>
                <a:cs typeface="Microsoft Sans Serif"/>
              </a:rPr>
              <a:t>2 contains a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 at </a:t>
            </a:r>
            <a:r>
              <a:rPr spc="-10" dirty="0">
                <a:latin typeface="Microsoft Sans Serif"/>
                <a:cs typeface="Microsoft Sans Serif"/>
              </a:rPr>
              <a:t>all 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spatial locations </a:t>
            </a:r>
            <a:r>
              <a:rPr spc="-5" dirty="0">
                <a:latin typeface="Microsoft Sans Serif"/>
                <a:cs typeface="Microsoft Sans Serif"/>
              </a:rPr>
              <a:t>where </a:t>
            </a:r>
            <a:r>
              <a:rPr b="1" spc="-5" dirty="0">
                <a:solidFill>
                  <a:srgbClr val="D1282D"/>
                </a:solidFill>
              </a:rPr>
              <a:t>the corresponding </a:t>
            </a:r>
            <a:r>
              <a:rPr b="1" dirty="0">
                <a:solidFill>
                  <a:srgbClr val="D1282D"/>
                </a:solidFill>
              </a:rPr>
              <a:t> </a:t>
            </a:r>
            <a:r>
              <a:rPr b="1" spc="-5" dirty="0">
                <a:solidFill>
                  <a:srgbClr val="D1282D"/>
                </a:solidFill>
              </a:rPr>
              <a:t>elements of </a:t>
            </a:r>
            <a:r>
              <a:rPr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D1282D"/>
                </a:solidFill>
              </a:rPr>
              <a:t>1 </a:t>
            </a:r>
            <a:r>
              <a:rPr b="1" spc="-5" dirty="0">
                <a:solidFill>
                  <a:srgbClr val="D1282D"/>
                </a:solidFill>
              </a:rPr>
              <a:t>and </a:t>
            </a:r>
            <a:r>
              <a:rPr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D1282D"/>
                </a:solidFill>
              </a:rPr>
              <a:t>2 </a:t>
            </a:r>
            <a:r>
              <a:rPr b="1" spc="-5" dirty="0">
                <a:solidFill>
                  <a:srgbClr val="D1282D"/>
                </a:solidFill>
              </a:rPr>
              <a:t>are 1</a:t>
            </a:r>
            <a:r>
              <a:rPr spc="-5" dirty="0">
                <a:latin typeface="Microsoft Sans Serif"/>
                <a:cs typeface="Microsoft Sans Serif"/>
              </a:rPr>
              <a:t>; </a:t>
            </a:r>
            <a:r>
              <a:rPr dirty="0">
                <a:latin typeface="Microsoft Sans Serif"/>
                <a:cs typeface="Microsoft Sans Serif"/>
              </a:rPr>
              <a:t>the </a:t>
            </a:r>
            <a:r>
              <a:rPr spc="-5" dirty="0">
                <a:latin typeface="Microsoft Sans Serif"/>
                <a:cs typeface="Microsoft Sans Serif"/>
              </a:rPr>
              <a:t>operation 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yields</a:t>
            </a:r>
            <a:r>
              <a:rPr spc="2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0’s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elsewhere.</a:t>
            </a:r>
          </a:p>
          <a:p>
            <a:pPr marL="355600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pc="-10" dirty="0">
                <a:latin typeface="Microsoft Sans Serif"/>
                <a:cs typeface="Microsoft Sans Serif"/>
              </a:rPr>
              <a:t>OR</a:t>
            </a:r>
            <a:r>
              <a:rPr spc="47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of</a:t>
            </a:r>
            <a:r>
              <a:rPr spc="48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these</a:t>
            </a:r>
            <a:r>
              <a:rPr spc="50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two</a:t>
            </a:r>
            <a:r>
              <a:rPr spc="48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images</a:t>
            </a:r>
            <a:r>
              <a:rPr spc="49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is</a:t>
            </a:r>
            <a:r>
              <a:rPr spc="484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an</a:t>
            </a:r>
            <a:r>
              <a:rPr spc="47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array</a:t>
            </a:r>
            <a:r>
              <a:rPr spc="47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that</a:t>
            </a: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Microsoft Sans Serif"/>
                <a:cs typeface="Microsoft Sans Serif"/>
              </a:rPr>
              <a:t>contains</a:t>
            </a:r>
            <a:r>
              <a:rPr spc="124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a</a:t>
            </a:r>
            <a:r>
              <a:rPr spc="12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1</a:t>
            </a:r>
            <a:r>
              <a:rPr spc="12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in</a:t>
            </a:r>
            <a:r>
              <a:rPr spc="12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locations</a:t>
            </a:r>
            <a:r>
              <a:rPr spc="123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where</a:t>
            </a:r>
            <a:r>
              <a:rPr spc="123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35221" y="4220083"/>
            <a:ext cx="441579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89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corresponding elements </a:t>
            </a:r>
            <a:r>
              <a:rPr sz="1600" b="1" dirty="0">
                <a:solidFill>
                  <a:srgbClr val="D1282D"/>
                </a:solidFill>
                <a:latin typeface="Arial"/>
                <a:cs typeface="Arial"/>
              </a:rPr>
              <a:t>of </a:t>
            </a:r>
            <a:r>
              <a:rPr sz="1600" b="1" i="1" spc="-5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1, </a:t>
            </a:r>
            <a:r>
              <a:rPr sz="1600" b="1" i="1" spc="-5" dirty="0">
                <a:solidFill>
                  <a:srgbClr val="D1282D"/>
                </a:solidFill>
                <a:latin typeface="Arial"/>
                <a:cs typeface="Arial"/>
              </a:rPr>
              <a:t>or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,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or </a:t>
            </a:r>
            <a:r>
              <a:rPr sz="1600" b="1" i="1" spc="-5" dirty="0">
                <a:solidFill>
                  <a:srgbClr val="D1282D"/>
                </a:solidFill>
                <a:latin typeface="Arial"/>
                <a:cs typeface="Arial"/>
              </a:rPr>
              <a:t> both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,</a:t>
            </a:r>
            <a:r>
              <a:rPr sz="1600" b="1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are</a:t>
            </a:r>
            <a:r>
              <a:rPr sz="1600" b="1" dirty="0">
                <a:solidFill>
                  <a:srgbClr val="D1282D"/>
                </a:solidFill>
                <a:latin typeface="Arial"/>
                <a:cs typeface="Arial"/>
              </a:rPr>
              <a:t> 1</a:t>
            </a:r>
            <a:r>
              <a:rPr sz="1600" dirty="0">
                <a:latin typeface="Microsoft Sans Serif"/>
                <a:cs typeface="Microsoft Sans Serif"/>
              </a:rPr>
              <a:t>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array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30" dirty="0">
                <a:latin typeface="Microsoft Sans Serif"/>
                <a:cs typeface="Microsoft Sans Serif"/>
              </a:rPr>
              <a:t>0’s 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elsewhere.</a:t>
            </a:r>
            <a:endParaRPr sz="1600">
              <a:latin typeface="Microsoft Sans Serif"/>
              <a:cs typeface="Microsoft Sans Serif"/>
            </a:endParaRPr>
          </a:p>
          <a:p>
            <a:pPr marL="355600" marR="5080" indent="-343535" algn="just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 result in the fourth row corresponds 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1-valued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pixels</a:t>
            </a:r>
            <a:r>
              <a:rPr sz="1600" spc="-5" dirty="0">
                <a:latin typeface="Microsoft Sans Serif"/>
                <a:cs typeface="Microsoft Sans Serif"/>
              </a:rPr>
              <a:t> in</a:t>
            </a:r>
            <a:r>
              <a:rPr sz="1600" spc="415" dirty="0">
                <a:latin typeface="Microsoft Sans Serif"/>
                <a:cs typeface="Microsoft Sans Serif"/>
              </a:rPr>
              <a:t>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1 but 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not </a:t>
            </a:r>
            <a:r>
              <a:rPr sz="1600" b="1" spc="5" dirty="0">
                <a:solidFill>
                  <a:srgbClr val="D1282D"/>
                </a:solidFill>
                <a:latin typeface="Arial"/>
                <a:cs typeface="Arial"/>
              </a:rPr>
              <a:t>in </a:t>
            </a:r>
            <a:r>
              <a:rPr sz="1600" b="1" spc="-434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2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  <a:p>
            <a:pPr marL="355600" marR="6350" indent="-343535" algn="just">
              <a:lnSpc>
                <a:spcPct val="100000"/>
              </a:lnSpc>
              <a:buFont typeface="Wingdings"/>
              <a:buChar char=""/>
              <a:tabLst>
                <a:tab pos="409575" algn="l"/>
              </a:tabLst>
            </a:pPr>
            <a:r>
              <a:rPr dirty="0"/>
              <a:t>	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last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row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XOR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(exclusive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OR)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operation,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yields</a:t>
            </a:r>
            <a:r>
              <a:rPr sz="1600" spc="-5" dirty="0">
                <a:latin typeface="Microsoft Sans Serif"/>
                <a:cs typeface="Microsoft Sans Serif"/>
              </a:rPr>
              <a:t> 1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locations </a:t>
            </a:r>
            <a:r>
              <a:rPr sz="1600" spc="-5" dirty="0">
                <a:latin typeface="Microsoft Sans Serif"/>
                <a:cs typeface="Microsoft Sans Serif"/>
              </a:rPr>
              <a:t> where the corresponding </a:t>
            </a:r>
            <a:r>
              <a:rPr sz="1600" spc="-10" dirty="0">
                <a:latin typeface="Microsoft Sans Serif"/>
                <a:cs typeface="Microsoft Sans Serif"/>
              </a:rPr>
              <a:t>elements </a:t>
            </a:r>
            <a:r>
              <a:rPr sz="1600" spc="-5" dirty="0">
                <a:latin typeface="Microsoft Sans Serif"/>
                <a:cs typeface="Microsoft Sans Serif"/>
              </a:rPr>
              <a:t>of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1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or </a:t>
            </a:r>
            <a:r>
              <a:rPr sz="1600" b="1" i="1" spc="-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2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 ,</a:t>
            </a:r>
            <a:r>
              <a:rPr sz="1600" b="1" spc="1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(but</a:t>
            </a:r>
            <a:r>
              <a:rPr sz="1600" b="1" spc="3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not</a:t>
            </a:r>
            <a:r>
              <a:rPr sz="1600" b="1" i="1" spc="2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D1282D"/>
                </a:solidFill>
                <a:latin typeface="Arial"/>
                <a:cs typeface="Arial"/>
              </a:rPr>
              <a:t>both</a:t>
            </a:r>
            <a:r>
              <a:rPr sz="1600" b="1" spc="-10" dirty="0">
                <a:solidFill>
                  <a:srgbClr val="D1282D"/>
                </a:solidFill>
                <a:latin typeface="Arial"/>
                <a:cs typeface="Arial"/>
              </a:rPr>
              <a:t>)</a:t>
            </a:r>
            <a:r>
              <a:rPr sz="1600" b="1" spc="30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are</a:t>
            </a:r>
            <a:r>
              <a:rPr sz="1600" b="1" spc="5" dirty="0">
                <a:solidFill>
                  <a:srgbClr val="D1282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1282D"/>
                </a:solidFill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0"/>
            <a:ext cx="499110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ACHIEVING </a:t>
            </a:r>
            <a:r>
              <a:rPr sz="3200" spc="-40" dirty="0">
                <a:solidFill>
                  <a:srgbClr val="D1282D"/>
                </a:solidFill>
                <a:latin typeface="Arial Black"/>
                <a:cs typeface="Arial Black"/>
              </a:rPr>
              <a:t>SET </a:t>
            </a:r>
            <a:r>
              <a:rPr sz="3200" spc="-3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75" dirty="0">
                <a:solidFill>
                  <a:srgbClr val="D1282D"/>
                </a:solidFill>
                <a:latin typeface="Arial Black"/>
                <a:cs typeface="Arial Black"/>
              </a:rPr>
              <a:t>OPERATIONS </a:t>
            </a:r>
            <a:r>
              <a:rPr sz="3200" spc="-50" dirty="0">
                <a:solidFill>
                  <a:srgbClr val="D1282D"/>
                </a:solidFill>
                <a:latin typeface="Arial Black"/>
                <a:cs typeface="Arial Black"/>
              </a:rPr>
              <a:t>USING </a:t>
            </a:r>
            <a:r>
              <a:rPr sz="3200" spc="-4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125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OG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ICA</a:t>
            </a:r>
            <a:r>
              <a:rPr sz="3200" dirty="0">
                <a:solidFill>
                  <a:srgbClr val="D1282D"/>
                </a:solidFill>
                <a:latin typeface="Arial Black"/>
                <a:cs typeface="Arial Black"/>
              </a:rPr>
              <a:t>L</a:t>
            </a:r>
            <a:r>
              <a:rPr sz="3200" spc="-135" dirty="0">
                <a:solidFill>
                  <a:srgbClr val="D1282D"/>
                </a:solidFill>
                <a:latin typeface="Arial Black"/>
                <a:cs typeface="Arial Black"/>
              </a:rPr>
              <a:t> 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O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PER</a:t>
            </a:r>
            <a:r>
              <a:rPr sz="3200" spc="-275" dirty="0">
                <a:solidFill>
                  <a:srgbClr val="D1282D"/>
                </a:solidFill>
                <a:latin typeface="Arial Black"/>
                <a:cs typeface="Arial Black"/>
              </a:rPr>
              <a:t>A</a:t>
            </a:r>
            <a:r>
              <a:rPr sz="3200" spc="-60" dirty="0">
                <a:solidFill>
                  <a:srgbClr val="D1282D"/>
                </a:solidFill>
                <a:latin typeface="Arial Black"/>
                <a:cs typeface="Arial Black"/>
              </a:rPr>
              <a:t>TI</a:t>
            </a:r>
            <a:r>
              <a:rPr sz="3200" spc="-65" dirty="0">
                <a:solidFill>
                  <a:srgbClr val="D1282D"/>
                </a:solidFill>
                <a:latin typeface="Arial Black"/>
                <a:cs typeface="Arial Black"/>
              </a:rPr>
              <a:t>ON</a:t>
            </a:r>
            <a:r>
              <a:rPr sz="3200" dirty="0">
                <a:solidFill>
                  <a:srgbClr val="D1282D"/>
                </a:solidFill>
                <a:latin typeface="Arial Black"/>
                <a:cs typeface="Arial Black"/>
              </a:rPr>
              <a:t>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8094" y="2226386"/>
            <a:ext cx="1791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i="1" dirty="0">
                <a:latin typeface="Arial"/>
                <a:cs typeface="Arial"/>
              </a:rPr>
              <a:t>A</a:t>
            </a:r>
            <a:r>
              <a:rPr sz="2175" i="1" baseline="-21072" dirty="0">
                <a:latin typeface="Arial"/>
                <a:cs typeface="Arial"/>
              </a:rPr>
              <a:t>c</a:t>
            </a:r>
            <a:r>
              <a:rPr sz="2175" i="1" spc="262" baseline="-21072" dirty="0">
                <a:latin typeface="Arial"/>
                <a:cs typeface="Arial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=</a:t>
            </a:r>
            <a:r>
              <a:rPr sz="2200" spc="5" dirty="0">
                <a:latin typeface="Microsoft Sans Serif"/>
                <a:cs typeface="Microsoft Sans Serif"/>
              </a:rPr>
              <a:t> </a:t>
            </a:r>
            <a:r>
              <a:rPr sz="2200" spc="-5" dirty="0">
                <a:latin typeface="Microsoft Sans Serif"/>
                <a:cs typeface="Microsoft Sans Serif"/>
              </a:rPr>
              <a:t>NOT(</a:t>
            </a:r>
            <a:r>
              <a:rPr sz="2200" i="1" spc="-5" dirty="0">
                <a:latin typeface="Arial"/>
                <a:cs typeface="Arial"/>
              </a:rPr>
              <a:t>B</a:t>
            </a:r>
            <a:r>
              <a:rPr sz="2200" spc="-5" dirty="0">
                <a:latin typeface="Microsoft Sans Serif"/>
                <a:cs typeface="Microsoft Sans Serif"/>
              </a:rPr>
              <a:t>1)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976" y="2767342"/>
            <a:ext cx="2390357" cy="3476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52" y="3338988"/>
            <a:ext cx="2664270" cy="3420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3092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25" dirty="0">
                <a:solidFill>
                  <a:srgbClr val="D1282D"/>
                </a:solidFill>
              </a:rPr>
              <a:t>L</a:t>
            </a:r>
            <a:r>
              <a:rPr sz="3200" spc="-65" dirty="0">
                <a:solidFill>
                  <a:srgbClr val="D1282D"/>
                </a:solidFill>
              </a:rPr>
              <a:t>OG</a:t>
            </a:r>
            <a:r>
              <a:rPr sz="3200" spc="-60" dirty="0">
                <a:solidFill>
                  <a:srgbClr val="D1282D"/>
                </a:solidFill>
              </a:rPr>
              <a:t>ICA</a:t>
            </a:r>
            <a:r>
              <a:rPr sz="3200" dirty="0">
                <a:solidFill>
                  <a:srgbClr val="D1282D"/>
                </a:solidFill>
              </a:rPr>
              <a:t>L</a:t>
            </a:r>
            <a:r>
              <a:rPr sz="3200" spc="-135" dirty="0">
                <a:solidFill>
                  <a:srgbClr val="D1282D"/>
                </a:solidFill>
              </a:rPr>
              <a:t> </a:t>
            </a:r>
            <a:r>
              <a:rPr sz="3200" spc="-65" dirty="0">
                <a:solidFill>
                  <a:srgbClr val="D1282D"/>
                </a:solidFill>
              </a:rPr>
              <a:t>O</a:t>
            </a:r>
            <a:r>
              <a:rPr sz="3200" spc="-60" dirty="0">
                <a:solidFill>
                  <a:srgbClr val="D1282D"/>
                </a:solidFill>
              </a:rPr>
              <a:t>PER</a:t>
            </a:r>
            <a:r>
              <a:rPr sz="3200" spc="-275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TI</a:t>
            </a:r>
            <a:r>
              <a:rPr sz="3200" spc="-65" dirty="0">
                <a:solidFill>
                  <a:srgbClr val="D1282D"/>
                </a:solidFill>
              </a:rPr>
              <a:t>ON</a:t>
            </a:r>
            <a:r>
              <a:rPr sz="3200" dirty="0">
                <a:solidFill>
                  <a:srgbClr val="D1282D"/>
                </a:solidFill>
              </a:rPr>
              <a:t>S</a:t>
            </a:r>
            <a:r>
              <a:rPr sz="3200" spc="-160" dirty="0">
                <a:solidFill>
                  <a:srgbClr val="D1282D"/>
                </a:solidFill>
              </a:rPr>
              <a:t> </a:t>
            </a:r>
            <a:r>
              <a:rPr sz="3200" dirty="0">
                <a:solidFill>
                  <a:srgbClr val="D1282D"/>
                </a:solidFill>
              </a:rPr>
              <a:t>–  </a:t>
            </a:r>
            <a:r>
              <a:rPr sz="3200" spc="-75" dirty="0">
                <a:solidFill>
                  <a:srgbClr val="D1282D"/>
                </a:solidFill>
              </a:rPr>
              <a:t>RESULTS </a:t>
            </a:r>
            <a:r>
              <a:rPr sz="3200" spc="-25" dirty="0">
                <a:solidFill>
                  <a:srgbClr val="D1282D"/>
                </a:solidFill>
              </a:rPr>
              <a:t>BY </a:t>
            </a:r>
            <a:r>
              <a:rPr sz="3200" spc="-45" dirty="0">
                <a:solidFill>
                  <a:srgbClr val="D1282D"/>
                </a:solidFill>
              </a:rPr>
              <a:t>FIRST </a:t>
            </a:r>
            <a:r>
              <a:rPr sz="3200" spc="-40" dirty="0">
                <a:solidFill>
                  <a:srgbClr val="D1282D"/>
                </a:solidFill>
              </a:rPr>
              <a:t> </a:t>
            </a:r>
            <a:r>
              <a:rPr sz="3200" spc="-80" dirty="0">
                <a:solidFill>
                  <a:srgbClr val="D1282D"/>
                </a:solidFill>
              </a:rPr>
              <a:t>APPROACH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463790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Label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individual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1-valued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regions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two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images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(in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case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there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only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region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each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image).</a:t>
            </a:r>
            <a:endParaRPr sz="2000">
              <a:latin typeface="Microsoft Sans Serif"/>
              <a:cs typeface="Microsoft Sans Serif"/>
            </a:endParaRPr>
          </a:p>
          <a:p>
            <a:pPr marL="355600" marR="635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Let</a:t>
            </a:r>
            <a:r>
              <a:rPr sz="2000" spc="254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and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B</a:t>
            </a:r>
            <a:r>
              <a:rPr sz="2000" i="1" spc="215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denote</a:t>
            </a:r>
            <a:r>
              <a:rPr sz="2000" spc="27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254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set</a:t>
            </a:r>
            <a:r>
              <a:rPr sz="2000" i="1" spc="229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of</a:t>
            </a:r>
            <a:r>
              <a:rPr sz="2000" i="1" spc="2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coordinates</a:t>
            </a:r>
            <a:r>
              <a:rPr sz="2000" i="1" spc="229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24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all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26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1-valued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images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Microsoft Sans Serif"/>
                <a:cs typeface="Microsoft Sans Serif"/>
              </a:rPr>
              <a:t>1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Microsoft Sans Serif"/>
                <a:cs typeface="Microsoft Sans Serif"/>
              </a:rPr>
              <a:t>2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,respectively.</a:t>
            </a:r>
            <a:endParaRPr sz="2000">
              <a:latin typeface="Microsoft Sans Serif"/>
              <a:cs typeface="Microsoft Sans Serif"/>
            </a:endParaRPr>
          </a:p>
          <a:p>
            <a:pPr marL="355600" marR="762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Then</a:t>
            </a:r>
            <a:r>
              <a:rPr sz="2000" spc="19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we</a:t>
            </a:r>
            <a:r>
              <a:rPr sz="2000" spc="19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form</a:t>
            </a:r>
            <a:r>
              <a:rPr sz="2000" spc="1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single</a:t>
            </a:r>
            <a:r>
              <a:rPr sz="2000" i="1" spc="160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array</a:t>
            </a:r>
            <a:r>
              <a:rPr sz="2000" spc="1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ing</a:t>
            </a:r>
            <a:r>
              <a:rPr sz="2000" spc="19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8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17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images,</a:t>
            </a:r>
            <a:r>
              <a:rPr sz="2000" spc="19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while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keeping 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labels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4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result</a:t>
            </a:r>
            <a:r>
              <a:rPr sz="2000" spc="2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would</a:t>
            </a:r>
            <a:r>
              <a:rPr sz="2000" spc="2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look</a:t>
            </a:r>
            <a:r>
              <a:rPr sz="2000" spc="2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like</a:t>
            </a:r>
            <a:r>
              <a:rPr sz="2000" spc="204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array</a:t>
            </a:r>
            <a:r>
              <a:rPr sz="2000" spc="2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B</a:t>
            </a:r>
            <a:r>
              <a:rPr sz="2000" dirty="0">
                <a:latin typeface="Microsoft Sans Serif"/>
                <a:cs typeface="Microsoft Sans Serif"/>
              </a:rPr>
              <a:t>1OR</a:t>
            </a:r>
            <a:r>
              <a:rPr sz="2000" i="1" dirty="0">
                <a:latin typeface="Arial"/>
                <a:cs typeface="Arial"/>
              </a:rPr>
              <a:t>B</a:t>
            </a:r>
            <a:r>
              <a:rPr sz="2000" dirty="0">
                <a:latin typeface="Microsoft Sans Serif"/>
                <a:cs typeface="Microsoft Sans Serif"/>
              </a:rPr>
              <a:t>2</a:t>
            </a:r>
            <a:r>
              <a:rPr sz="2000" spc="2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but</a:t>
            </a:r>
            <a:r>
              <a:rPr sz="2000" spc="2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with</a:t>
            </a:r>
            <a:r>
              <a:rPr sz="2000" spc="2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204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two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white</a:t>
            </a:r>
            <a:r>
              <a:rPr sz="2000" dirty="0">
                <a:latin typeface="Microsoft Sans Serif"/>
                <a:cs typeface="Microsoft Sans Serif"/>
              </a:rPr>
              <a:t> regions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labeled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5600" marR="6350" indent="-342900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354965" algn="l"/>
                <a:tab pos="355600" algn="l"/>
                <a:tab pos="710565" algn="l"/>
                <a:tab pos="1431290" algn="l"/>
                <a:tab pos="2322830" algn="l"/>
                <a:tab pos="2816860" algn="l"/>
                <a:tab pos="3920490" algn="l"/>
                <a:tab pos="4641850" algn="l"/>
                <a:tab pos="5449570" algn="l"/>
                <a:tab pos="6060440" algn="l"/>
                <a:tab pos="6584950" algn="l"/>
                <a:tab pos="687006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Microsoft Sans Serif"/>
                <a:cs typeface="Microsoft Sans Serif"/>
              </a:rPr>
              <a:t>n	ot</a:t>
            </a:r>
            <a:r>
              <a:rPr sz="2000" spc="-15" dirty="0">
                <a:latin typeface="Microsoft Sans Serif"/>
                <a:cs typeface="Microsoft Sans Serif"/>
              </a:rPr>
              <a:t>h</a:t>
            </a:r>
            <a:r>
              <a:rPr sz="2000" dirty="0">
                <a:latin typeface="Microsoft Sans Serif"/>
                <a:cs typeface="Microsoft Sans Serif"/>
              </a:rPr>
              <a:t>er	wo</a:t>
            </a:r>
            <a:r>
              <a:rPr sz="2000" spc="-15" dirty="0">
                <a:latin typeface="Microsoft Sans Serif"/>
                <a:cs typeface="Microsoft Sans Serif"/>
              </a:rPr>
              <a:t>r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5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,	</a:t>
            </a:r>
            <a:r>
              <a:rPr sz="2000" spc="-20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he	</a:t>
            </a:r>
            <a:r>
              <a:rPr sz="2000" spc="-5" dirty="0">
                <a:latin typeface="Microsoft Sans Serif"/>
                <a:cs typeface="Microsoft Sans Serif"/>
              </a:rPr>
              <a:t>resu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ting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rray	</a:t>
            </a:r>
            <a:r>
              <a:rPr sz="2000" spc="-10" dirty="0">
                <a:latin typeface="Microsoft Sans Serif"/>
                <a:cs typeface="Microsoft Sans Serif"/>
              </a:rPr>
              <a:t>w</a:t>
            </a:r>
            <a:r>
              <a:rPr sz="2000" spc="-5" dirty="0">
                <a:latin typeface="Microsoft Sans Serif"/>
                <a:cs typeface="Microsoft Sans Serif"/>
              </a:rPr>
              <a:t>ould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look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li</a:t>
            </a:r>
            <a:r>
              <a:rPr sz="2000" spc="-25" dirty="0">
                <a:latin typeface="Microsoft Sans Serif"/>
                <a:cs typeface="Microsoft Sans Serif"/>
              </a:rPr>
              <a:t>k</a:t>
            </a:r>
            <a:r>
              <a:rPr sz="2000" dirty="0">
                <a:latin typeface="Microsoft Sans Serif"/>
                <a:cs typeface="Microsoft Sans Serif"/>
              </a:rPr>
              <a:t>e	a	</a:t>
            </a:r>
            <a:r>
              <a:rPr sz="2000" spc="-114" dirty="0">
                <a:latin typeface="Microsoft Sans Serif"/>
                <a:cs typeface="Microsoft Sans Serif"/>
              </a:rPr>
              <a:t>V</a:t>
            </a:r>
            <a:r>
              <a:rPr sz="2000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n</a:t>
            </a:r>
            <a:r>
              <a:rPr sz="2000" dirty="0">
                <a:latin typeface="Microsoft Sans Serif"/>
                <a:cs typeface="Microsoft Sans Serif"/>
              </a:rPr>
              <a:t>n  diagram.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8675" y="1590611"/>
            <a:ext cx="3324225" cy="1111250"/>
            <a:chOff x="828675" y="1590611"/>
            <a:chExt cx="3324225" cy="1111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600200"/>
              <a:ext cx="3305175" cy="1092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3437" y="1595374"/>
              <a:ext cx="3314700" cy="1101725"/>
            </a:xfrm>
            <a:custGeom>
              <a:avLst/>
              <a:gdLst/>
              <a:ahLst/>
              <a:cxnLst/>
              <a:rect l="l" t="t" r="r" b="b"/>
              <a:pathLst>
                <a:path w="3314700" h="1101725">
                  <a:moveTo>
                    <a:pt x="0" y="1101725"/>
                  </a:moveTo>
                  <a:lnTo>
                    <a:pt x="3314700" y="1101725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11017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19611" y="1590675"/>
            <a:ext cx="3324225" cy="1113155"/>
            <a:chOff x="5019611" y="1590675"/>
            <a:chExt cx="3324225" cy="1113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893" y="1746585"/>
              <a:ext cx="1666320" cy="7368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24373" y="1595437"/>
              <a:ext cx="3314700" cy="1103630"/>
            </a:xfrm>
            <a:custGeom>
              <a:avLst/>
              <a:gdLst/>
              <a:ahLst/>
              <a:cxnLst/>
              <a:rect l="l" t="t" r="r" b="b"/>
              <a:pathLst>
                <a:path w="3314700" h="1103630">
                  <a:moveTo>
                    <a:pt x="0" y="1103312"/>
                  </a:moveTo>
                  <a:lnTo>
                    <a:pt x="3314700" y="1103312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110331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400" y="2914303"/>
            <a:ext cx="3209041" cy="10600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4114736"/>
            <a:ext cx="3305175" cy="10937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3893" y="5558249"/>
            <a:ext cx="1661743" cy="65901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15569" y="1957831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1118" y="1957831"/>
            <a:ext cx="196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0634" y="3261486"/>
            <a:ext cx="955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NOT(a)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961" y="4472762"/>
            <a:ext cx="585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a</a:t>
            </a:r>
            <a:r>
              <a:rPr sz="2200" b="1" i="1" spc="-45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.</a:t>
            </a:r>
            <a:r>
              <a:rPr sz="2200" b="1" i="1" spc="-4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5190" y="5692241"/>
            <a:ext cx="669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a</a:t>
            </a:r>
            <a:r>
              <a:rPr sz="2200" b="1" i="1" spc="-5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+</a:t>
            </a:r>
            <a:r>
              <a:rPr sz="2200" b="1" i="1" spc="-4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979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D1282D"/>
                </a:solidFill>
              </a:rPr>
              <a:t>ARITHMETIC </a:t>
            </a:r>
            <a:r>
              <a:rPr sz="3600" spc="-45" dirty="0">
                <a:solidFill>
                  <a:srgbClr val="D1282D"/>
                </a:solidFill>
              </a:rPr>
              <a:t>AND </a:t>
            </a:r>
            <a:r>
              <a:rPr sz="3600" spc="-40" dirty="0">
                <a:solidFill>
                  <a:srgbClr val="D1282D"/>
                </a:solidFill>
              </a:rPr>
              <a:t> </a:t>
            </a:r>
            <a:r>
              <a:rPr sz="3600" spc="-65" dirty="0">
                <a:solidFill>
                  <a:srgbClr val="D1282D"/>
                </a:solidFill>
              </a:rPr>
              <a:t>LOGIC</a:t>
            </a:r>
            <a:r>
              <a:rPr sz="3600" spc="-195" dirty="0">
                <a:solidFill>
                  <a:srgbClr val="D1282D"/>
                </a:solidFill>
              </a:rPr>
              <a:t> </a:t>
            </a:r>
            <a:r>
              <a:rPr sz="3600" spc="-80" dirty="0">
                <a:solidFill>
                  <a:srgbClr val="D1282D"/>
                </a:solidFill>
              </a:rPr>
              <a:t>OPERATIONS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673" y="2178557"/>
            <a:ext cx="103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752536"/>
            <a:ext cx="1228725" cy="12303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1749361"/>
            <a:ext cx="1231900" cy="12334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16882" y="2178557"/>
            <a:ext cx="18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6251" y="1752536"/>
            <a:ext cx="1230312" cy="12303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398837"/>
            <a:ext cx="1228725" cy="1230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9400" y="3394011"/>
            <a:ext cx="1231900" cy="12334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8964" y="3545194"/>
            <a:ext cx="658605" cy="8781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2322" y="3820109"/>
            <a:ext cx="18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+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6882" y="3820109"/>
            <a:ext cx="18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4979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D1282D"/>
                </a:solidFill>
              </a:rPr>
              <a:t>ARITHMETIC </a:t>
            </a:r>
            <a:r>
              <a:rPr sz="3600" spc="-45" dirty="0">
                <a:solidFill>
                  <a:srgbClr val="D1282D"/>
                </a:solidFill>
              </a:rPr>
              <a:t>AND </a:t>
            </a:r>
            <a:r>
              <a:rPr sz="3600" spc="-40" dirty="0">
                <a:solidFill>
                  <a:srgbClr val="D1282D"/>
                </a:solidFill>
              </a:rPr>
              <a:t> </a:t>
            </a:r>
            <a:r>
              <a:rPr sz="3600" spc="-65" dirty="0">
                <a:solidFill>
                  <a:srgbClr val="D1282D"/>
                </a:solidFill>
              </a:rPr>
              <a:t>LOGIC</a:t>
            </a:r>
            <a:r>
              <a:rPr sz="3600" spc="-195" dirty="0">
                <a:solidFill>
                  <a:srgbClr val="D1282D"/>
                </a:solidFill>
              </a:rPr>
              <a:t> </a:t>
            </a:r>
            <a:r>
              <a:rPr sz="3600" spc="-80" dirty="0">
                <a:solidFill>
                  <a:srgbClr val="D1282D"/>
                </a:solidFill>
              </a:rPr>
              <a:t>OPERATIONS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992" y="3157220"/>
            <a:ext cx="3036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D1282D"/>
                </a:solidFill>
              </a:rPr>
              <a:t>THANK</a:t>
            </a:r>
            <a:r>
              <a:rPr sz="3600" spc="-204" dirty="0">
                <a:solidFill>
                  <a:srgbClr val="D1282D"/>
                </a:solidFill>
              </a:rPr>
              <a:t> </a:t>
            </a:r>
            <a:r>
              <a:rPr sz="3600" spc="-114" dirty="0">
                <a:solidFill>
                  <a:srgbClr val="D1282D"/>
                </a:solidFill>
              </a:rPr>
              <a:t>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7678"/>
            <a:ext cx="4732020" cy="125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D1282D"/>
                </a:solidFill>
              </a:rPr>
              <a:t>SET</a:t>
            </a:r>
            <a:r>
              <a:rPr sz="3600" spc="-160" dirty="0">
                <a:solidFill>
                  <a:srgbClr val="D1282D"/>
                </a:solidFill>
              </a:rPr>
              <a:t> </a:t>
            </a:r>
            <a:r>
              <a:rPr sz="3600" spc="-80" dirty="0">
                <a:solidFill>
                  <a:srgbClr val="D1282D"/>
                </a:solidFill>
              </a:rPr>
              <a:t>OPERATIONS-</a:t>
            </a:r>
            <a:endParaRPr sz="3600"/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D1282D"/>
                </a:solidFill>
              </a:rPr>
              <a:t>UNION, INTERSECTION, </a:t>
            </a:r>
            <a:r>
              <a:rPr sz="2200" spc="-60" dirty="0">
                <a:solidFill>
                  <a:srgbClr val="D1282D"/>
                </a:solidFill>
              </a:rPr>
              <a:t>MINUS, </a:t>
            </a:r>
            <a:r>
              <a:rPr sz="2200" spc="-720" dirty="0">
                <a:solidFill>
                  <a:srgbClr val="D1282D"/>
                </a:solidFill>
              </a:rPr>
              <a:t> </a:t>
            </a:r>
            <a:r>
              <a:rPr sz="2200" spc="-65" dirty="0">
                <a:solidFill>
                  <a:srgbClr val="D1282D"/>
                </a:solidFill>
              </a:rPr>
              <a:t>COMPLEMENT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35940" y="1639866"/>
            <a:ext cx="7462520" cy="42989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dirty="0">
                <a:latin typeface="Microsoft Sans Serif"/>
                <a:cs typeface="Microsoft Sans Serif"/>
              </a:rPr>
              <a:t>Sets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represent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objects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(regions)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in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binary</a:t>
            </a:r>
            <a:r>
              <a:rPr sz="17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790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1500" b="1" dirty="0">
                <a:solidFill>
                  <a:srgbClr val="D1282D"/>
                </a:solidFill>
                <a:latin typeface="Arial"/>
                <a:cs typeface="Arial"/>
              </a:rPr>
              <a:t>Region</a:t>
            </a:r>
            <a:endParaRPr sz="1500">
              <a:latin typeface="Arial"/>
              <a:cs typeface="Arial"/>
            </a:endParaRPr>
          </a:p>
          <a:p>
            <a:pPr marL="1612900" marR="351155">
              <a:lnSpc>
                <a:spcPts val="1620"/>
              </a:lnSpc>
              <a:spcBef>
                <a:spcPts val="385"/>
              </a:spcBef>
            </a:pPr>
            <a:r>
              <a:rPr sz="1500" spc="-5" dirty="0">
                <a:latin typeface="Microsoft Sans Serif"/>
                <a:cs typeface="Microsoft Sans Serif"/>
              </a:rPr>
              <a:t>Let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R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be</a:t>
            </a:r>
            <a:r>
              <a:rPr sz="1500" spc="4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subset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of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pixels</a:t>
            </a:r>
            <a:r>
              <a:rPr sz="1500" spc="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in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an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image,</a:t>
            </a:r>
            <a:r>
              <a:rPr sz="1500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we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call</a:t>
            </a:r>
            <a:r>
              <a:rPr sz="1500" spc="55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R</a:t>
            </a:r>
            <a:r>
              <a:rPr sz="1500" i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region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of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 </a:t>
            </a:r>
            <a:r>
              <a:rPr sz="1500" spc="-38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image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if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R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is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connected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set.</a:t>
            </a:r>
            <a:endParaRPr sz="1500">
              <a:latin typeface="Microsoft Sans Serif"/>
              <a:cs typeface="Microsoft Sans Serif"/>
            </a:endParaRPr>
          </a:p>
          <a:p>
            <a:pPr marL="1155700" lvl="1" indent="-229235">
              <a:lnSpc>
                <a:spcPct val="100000"/>
              </a:lnSpc>
              <a:spcBef>
                <a:spcPts val="155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1500" b="1" spc="-5" dirty="0">
                <a:solidFill>
                  <a:srgbClr val="D1282D"/>
                </a:solidFill>
                <a:latin typeface="Arial"/>
                <a:cs typeface="Arial"/>
              </a:rPr>
              <a:t>Boundary</a:t>
            </a:r>
            <a:endParaRPr sz="1500">
              <a:latin typeface="Arial"/>
              <a:cs typeface="Arial"/>
            </a:endParaRPr>
          </a:p>
          <a:p>
            <a:pPr marL="927100" marR="146685" indent="914400">
              <a:lnSpc>
                <a:spcPts val="1620"/>
              </a:lnSpc>
              <a:spcBef>
                <a:spcPts val="385"/>
              </a:spcBef>
            </a:pPr>
            <a:r>
              <a:rPr sz="1500" spc="-5" dirty="0">
                <a:latin typeface="Microsoft Sans Serif"/>
                <a:cs typeface="Microsoft Sans Serif"/>
              </a:rPr>
              <a:t>The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boundary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(also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called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i="1" dirty="0">
                <a:latin typeface="Arial"/>
                <a:cs typeface="Arial"/>
              </a:rPr>
              <a:t>border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or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i="1" dirty="0">
                <a:latin typeface="Arial"/>
                <a:cs typeface="Arial"/>
              </a:rPr>
              <a:t>contour</a:t>
            </a:r>
            <a:r>
              <a:rPr sz="1500" dirty="0">
                <a:latin typeface="Microsoft Sans Serif"/>
                <a:cs typeface="Microsoft Sans Serif"/>
              </a:rPr>
              <a:t>)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of </a:t>
            </a:r>
            <a:r>
              <a:rPr sz="1500" spc="-5" dirty="0">
                <a:latin typeface="Microsoft Sans Serif"/>
                <a:cs typeface="Microsoft Sans Serif"/>
              </a:rPr>
              <a:t>a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region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R</a:t>
            </a:r>
            <a:r>
              <a:rPr sz="1500" i="1" dirty="0">
                <a:latin typeface="Arial"/>
                <a:cs typeface="Arial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is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 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set of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pixels</a:t>
            </a:r>
            <a:r>
              <a:rPr sz="1500" spc="3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in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region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that</a:t>
            </a:r>
            <a:r>
              <a:rPr sz="1500" spc="-10" dirty="0">
                <a:latin typeface="Microsoft Sans Serif"/>
                <a:cs typeface="Microsoft Sans Serif"/>
              </a:rPr>
              <a:t> have</a:t>
            </a:r>
            <a:r>
              <a:rPr sz="1500" spc="4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one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or</a:t>
            </a:r>
            <a:r>
              <a:rPr sz="1500" spc="1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more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neighbors</a:t>
            </a:r>
            <a:r>
              <a:rPr sz="1500" spc="10" dirty="0">
                <a:latin typeface="Microsoft Sans Serif"/>
                <a:cs typeface="Microsoft Sans Serif"/>
              </a:rPr>
              <a:t> </a:t>
            </a:r>
            <a:r>
              <a:rPr sz="1500" dirty="0">
                <a:latin typeface="Microsoft Sans Serif"/>
                <a:cs typeface="Microsoft Sans Serif"/>
              </a:rPr>
              <a:t>that</a:t>
            </a:r>
            <a:r>
              <a:rPr sz="1500" spc="-1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are</a:t>
            </a:r>
            <a:r>
              <a:rPr sz="1500" spc="20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not</a:t>
            </a:r>
            <a:r>
              <a:rPr sz="1500" spc="5" dirty="0">
                <a:latin typeface="Microsoft Sans Serif"/>
                <a:cs typeface="Microsoft Sans Serif"/>
              </a:rPr>
              <a:t> </a:t>
            </a:r>
            <a:r>
              <a:rPr sz="1500" spc="-5" dirty="0">
                <a:latin typeface="Microsoft Sans Serif"/>
                <a:cs typeface="Microsoft Sans Serif"/>
              </a:rPr>
              <a:t>in</a:t>
            </a:r>
            <a:r>
              <a:rPr sz="1500" spc="90" dirty="0">
                <a:latin typeface="Microsoft Sans Serif"/>
                <a:cs typeface="Microsoft Sans Serif"/>
              </a:rPr>
              <a:t> </a:t>
            </a:r>
            <a:r>
              <a:rPr sz="1500" i="1" spc="-5" dirty="0">
                <a:latin typeface="Arial"/>
                <a:cs typeface="Arial"/>
              </a:rPr>
              <a:t>R</a:t>
            </a:r>
            <a:r>
              <a:rPr sz="1500" spc="-5" dirty="0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Elements </a:t>
            </a:r>
            <a:r>
              <a:rPr sz="1700" dirty="0">
                <a:latin typeface="Microsoft Sans Serif"/>
                <a:cs typeface="Microsoft Sans Serif"/>
              </a:rPr>
              <a:t>of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sets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are</a:t>
            </a:r>
            <a:r>
              <a:rPr sz="1700" spc="1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b="1" spc="-5" dirty="0">
                <a:solidFill>
                  <a:srgbClr val="526CAF"/>
                </a:solidFill>
                <a:latin typeface="Arial"/>
                <a:cs typeface="Arial"/>
              </a:rPr>
              <a:t>(</a:t>
            </a:r>
            <a:r>
              <a:rPr sz="1700" b="1" i="1" spc="-5" dirty="0">
                <a:solidFill>
                  <a:srgbClr val="526CAF"/>
                </a:solidFill>
                <a:latin typeface="Arial"/>
                <a:cs typeface="Arial"/>
              </a:rPr>
              <a:t>x</a:t>
            </a:r>
            <a:r>
              <a:rPr sz="1700" b="1" spc="-5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700" b="1" i="1" dirty="0">
                <a:solidFill>
                  <a:srgbClr val="526CAF"/>
                </a:solidFill>
                <a:latin typeface="Arial"/>
                <a:cs typeface="Arial"/>
              </a:rPr>
              <a:t>y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) coordinates</a:t>
            </a:r>
            <a:r>
              <a:rPr sz="1700" b="1" spc="-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of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those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objects</a:t>
            </a:r>
            <a:endParaRPr sz="1700">
              <a:latin typeface="Microsoft Sans Serif"/>
              <a:cs typeface="Microsoft Sans Serif"/>
            </a:endParaRPr>
          </a:p>
          <a:p>
            <a:pPr marL="355600" marR="6985" indent="-342900">
              <a:lnSpc>
                <a:spcPts val="1839"/>
              </a:lnSpc>
              <a:spcBef>
                <a:spcPts val="103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spc="-90" dirty="0">
                <a:latin typeface="Microsoft Sans Serif"/>
                <a:cs typeface="Microsoft Sans Serif"/>
              </a:rPr>
              <a:t>To</a:t>
            </a:r>
            <a:r>
              <a:rPr sz="1700" spc="1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know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whether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two</a:t>
            </a:r>
            <a:r>
              <a:rPr sz="1700" spc="5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objects,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i="1" dirty="0">
                <a:latin typeface="Arial"/>
                <a:cs typeface="Arial"/>
              </a:rPr>
              <a:t>A</a:t>
            </a:r>
            <a:r>
              <a:rPr sz="1700" i="1" spc="400" dirty="0">
                <a:latin typeface="Arial"/>
                <a:cs typeface="Arial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and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i="1" spc="5" dirty="0">
                <a:latin typeface="Arial"/>
                <a:cs typeface="Arial"/>
              </a:rPr>
              <a:t>B,</a:t>
            </a:r>
            <a:r>
              <a:rPr sz="1700" i="1" spc="455" dirty="0">
                <a:latin typeface="Arial"/>
                <a:cs typeface="Arial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of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binary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image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overlap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, </a:t>
            </a:r>
            <a:r>
              <a:rPr sz="1700" spc="-44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compute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i="1" dirty="0">
                <a:latin typeface="Arial"/>
                <a:cs typeface="Arial"/>
              </a:rPr>
              <a:t>AՈB</a:t>
            </a:r>
            <a:endParaRPr sz="1700">
              <a:latin typeface="Arial"/>
              <a:cs typeface="Arial"/>
            </a:endParaRPr>
          </a:p>
          <a:p>
            <a:pPr marL="812800" marR="5080" indent="-343535">
              <a:lnSpc>
                <a:spcPts val="1839"/>
              </a:lnSpc>
              <a:spcBef>
                <a:spcPts val="1000"/>
              </a:spcBef>
              <a:buClr>
                <a:srgbClr val="D1282D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700" spc="-5" dirty="0">
                <a:latin typeface="Microsoft Sans Serif"/>
                <a:cs typeface="Microsoft Sans Serif"/>
              </a:rPr>
              <a:t>If</a:t>
            </a:r>
            <a:r>
              <a:rPr sz="1700" spc="2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</a:t>
            </a:r>
            <a:r>
              <a:rPr sz="1700" spc="2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result</a:t>
            </a:r>
            <a:r>
              <a:rPr sz="1700" spc="21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is</a:t>
            </a:r>
            <a:r>
              <a:rPr sz="1700" spc="2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not</a:t>
            </a:r>
            <a:r>
              <a:rPr sz="1700" spc="2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2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empty</a:t>
            </a:r>
            <a:r>
              <a:rPr sz="1700" spc="21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set,</a:t>
            </a:r>
            <a:r>
              <a:rPr sz="1700" spc="2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then</a:t>
            </a:r>
            <a:r>
              <a:rPr sz="1700" spc="2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some</a:t>
            </a:r>
            <a:r>
              <a:rPr sz="1700" spc="22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of</a:t>
            </a:r>
            <a:r>
              <a:rPr sz="1700" spc="21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</a:t>
            </a:r>
            <a:r>
              <a:rPr sz="1700" spc="22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elements</a:t>
            </a:r>
            <a:r>
              <a:rPr sz="1700" spc="220" dirty="0">
                <a:latin typeface="Microsoft Sans Serif"/>
                <a:cs typeface="Microsoft Sans Serif"/>
              </a:rPr>
              <a:t> </a:t>
            </a:r>
            <a:r>
              <a:rPr sz="1700" spc="5" dirty="0">
                <a:latin typeface="Microsoft Sans Serif"/>
                <a:cs typeface="Microsoft Sans Serif"/>
              </a:rPr>
              <a:t>of</a:t>
            </a:r>
            <a:r>
              <a:rPr sz="1700" spc="21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the </a:t>
            </a:r>
            <a:r>
              <a:rPr sz="1700" spc="-434" dirty="0">
                <a:latin typeface="Microsoft Sans Serif"/>
                <a:cs typeface="Microsoft Sans Serif"/>
              </a:rPr>
              <a:t> </a:t>
            </a:r>
            <a:r>
              <a:rPr sz="1700" spc="-10" dirty="0">
                <a:latin typeface="Microsoft Sans Serif"/>
                <a:cs typeface="Microsoft Sans Serif"/>
              </a:rPr>
              <a:t>two</a:t>
            </a:r>
            <a:r>
              <a:rPr sz="1700" spc="3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objects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overlap.</a:t>
            </a:r>
            <a:endParaRPr sz="17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7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700" dirty="0">
                <a:latin typeface="Microsoft Sans Serif"/>
                <a:cs typeface="Microsoft Sans Serif"/>
              </a:rPr>
              <a:t>Set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operations</a:t>
            </a:r>
            <a:r>
              <a:rPr sz="1700" spc="3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are</a:t>
            </a:r>
            <a:r>
              <a:rPr sz="1700" spc="25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meaningful</a:t>
            </a:r>
            <a:r>
              <a:rPr sz="1700" spc="20" dirty="0">
                <a:latin typeface="Microsoft Sans Serif"/>
                <a:cs typeface="Microsoft Sans Serif"/>
              </a:rPr>
              <a:t> </a:t>
            </a:r>
            <a:r>
              <a:rPr sz="1700" spc="-5" dirty="0">
                <a:latin typeface="Microsoft Sans Serif"/>
                <a:cs typeface="Microsoft Sans Serif"/>
              </a:rPr>
              <a:t>for</a:t>
            </a:r>
            <a:r>
              <a:rPr sz="1700" spc="40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binary</a:t>
            </a:r>
            <a:r>
              <a:rPr sz="1700" spc="15" dirty="0">
                <a:latin typeface="Microsoft Sans Serif"/>
                <a:cs typeface="Microsoft Sans Serif"/>
              </a:rPr>
              <a:t> </a:t>
            </a:r>
            <a:r>
              <a:rPr sz="1700" dirty="0">
                <a:latin typeface="Microsoft Sans Serif"/>
                <a:cs typeface="Microsoft Sans Serif"/>
              </a:rPr>
              <a:t>images.</a:t>
            </a:r>
            <a:endParaRPr sz="1700">
              <a:latin typeface="Microsoft Sans Serif"/>
              <a:cs typeface="Microsoft Sans Serif"/>
            </a:endParaRPr>
          </a:p>
          <a:p>
            <a:pPr marL="812800" lvl="1" indent="-343535">
              <a:lnSpc>
                <a:spcPct val="100000"/>
              </a:lnSpc>
              <a:spcBef>
                <a:spcPts val="800"/>
              </a:spcBef>
              <a:buClr>
                <a:srgbClr val="D1282D"/>
              </a:buClr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Union,</a:t>
            </a:r>
            <a:r>
              <a:rPr sz="17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Intersection, Complement,</a:t>
            </a:r>
            <a:r>
              <a:rPr sz="17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526CAF"/>
                </a:solidFill>
                <a:latin typeface="Arial"/>
                <a:cs typeface="Arial"/>
              </a:rPr>
              <a:t>Minus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41503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D1282D"/>
                </a:solidFill>
              </a:rPr>
              <a:t>SE</a:t>
            </a:r>
            <a:r>
              <a:rPr sz="3200" dirty="0">
                <a:solidFill>
                  <a:srgbClr val="D1282D"/>
                </a:solidFill>
              </a:rPr>
              <a:t>T</a:t>
            </a:r>
            <a:r>
              <a:rPr sz="3200" spc="-130" dirty="0">
                <a:solidFill>
                  <a:srgbClr val="D1282D"/>
                </a:solidFill>
              </a:rPr>
              <a:t> </a:t>
            </a:r>
            <a:r>
              <a:rPr sz="3200" spc="-65" dirty="0">
                <a:solidFill>
                  <a:srgbClr val="D1282D"/>
                </a:solidFill>
              </a:rPr>
              <a:t>O</a:t>
            </a:r>
            <a:r>
              <a:rPr sz="3200" spc="-60" dirty="0">
                <a:solidFill>
                  <a:srgbClr val="D1282D"/>
                </a:solidFill>
              </a:rPr>
              <a:t>PER</a:t>
            </a:r>
            <a:r>
              <a:rPr sz="3200" spc="-275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TI</a:t>
            </a:r>
            <a:r>
              <a:rPr sz="3200" spc="-65" dirty="0">
                <a:solidFill>
                  <a:srgbClr val="D1282D"/>
                </a:solidFill>
              </a:rPr>
              <a:t>ON</a:t>
            </a:r>
            <a:r>
              <a:rPr sz="3200" dirty="0">
                <a:solidFill>
                  <a:srgbClr val="D1282D"/>
                </a:solidFill>
              </a:rPr>
              <a:t>S</a:t>
            </a:r>
            <a:r>
              <a:rPr sz="3200" spc="-165" dirty="0">
                <a:solidFill>
                  <a:srgbClr val="D1282D"/>
                </a:solidFill>
              </a:rPr>
              <a:t> </a:t>
            </a:r>
            <a:r>
              <a:rPr sz="3200" dirty="0">
                <a:solidFill>
                  <a:srgbClr val="D1282D"/>
                </a:solidFill>
              </a:rPr>
              <a:t>-  </a:t>
            </a:r>
            <a:r>
              <a:rPr sz="3200" spc="-45" dirty="0">
                <a:solidFill>
                  <a:srgbClr val="D1282D"/>
                </a:solidFill>
              </a:rPr>
              <a:t>VENN </a:t>
            </a:r>
            <a:r>
              <a:rPr sz="3200" spc="-60" dirty="0">
                <a:solidFill>
                  <a:srgbClr val="D1282D"/>
                </a:solidFill>
              </a:rPr>
              <a:t>DIAGRAM </a:t>
            </a:r>
            <a:r>
              <a:rPr sz="3200" spc="-55" dirty="0">
                <a:solidFill>
                  <a:srgbClr val="D1282D"/>
                </a:solidFill>
              </a:rPr>
              <a:t> </a:t>
            </a:r>
            <a:r>
              <a:rPr sz="3200" spc="-90" dirty="0">
                <a:solidFill>
                  <a:srgbClr val="D1282D"/>
                </a:solidFill>
              </a:rPr>
              <a:t>REPRESENTATION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21" y="1980549"/>
            <a:ext cx="6733676" cy="3661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9674"/>
            <a:ext cx="5553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D1282D"/>
                </a:solidFill>
              </a:rPr>
              <a:t>SET</a:t>
            </a:r>
            <a:r>
              <a:rPr sz="3600" spc="-160" dirty="0">
                <a:solidFill>
                  <a:srgbClr val="D1282D"/>
                </a:solidFill>
              </a:rPr>
              <a:t> </a:t>
            </a:r>
            <a:r>
              <a:rPr sz="3600" spc="-85" dirty="0">
                <a:solidFill>
                  <a:srgbClr val="D1282D"/>
                </a:solidFill>
              </a:rPr>
              <a:t>OPERATIONS</a:t>
            </a:r>
            <a:r>
              <a:rPr sz="3600" spc="-155" dirty="0">
                <a:solidFill>
                  <a:srgbClr val="D1282D"/>
                </a:solidFill>
              </a:rPr>
              <a:t> </a:t>
            </a:r>
            <a:r>
              <a:rPr sz="3600" spc="-45" dirty="0">
                <a:solidFill>
                  <a:srgbClr val="D1282D"/>
                </a:solidFill>
              </a:rPr>
              <a:t>FOR </a:t>
            </a:r>
            <a:r>
              <a:rPr sz="3600" spc="-1185" dirty="0">
                <a:solidFill>
                  <a:srgbClr val="D1282D"/>
                </a:solidFill>
              </a:rPr>
              <a:t> </a:t>
            </a:r>
            <a:r>
              <a:rPr sz="3600" spc="-125" dirty="0">
                <a:solidFill>
                  <a:srgbClr val="D1282D"/>
                </a:solidFill>
              </a:rPr>
              <a:t>GRAY</a:t>
            </a:r>
            <a:r>
              <a:rPr sz="3600" spc="-140" dirty="0">
                <a:solidFill>
                  <a:srgbClr val="D1282D"/>
                </a:solidFill>
              </a:rPr>
              <a:t> </a:t>
            </a:r>
            <a:r>
              <a:rPr sz="3600" spc="-50" dirty="0">
                <a:solidFill>
                  <a:srgbClr val="D1282D"/>
                </a:solidFill>
              </a:rPr>
              <a:t>SCALE</a:t>
            </a:r>
            <a:r>
              <a:rPr sz="3600" spc="-120" dirty="0">
                <a:solidFill>
                  <a:srgbClr val="D1282D"/>
                </a:solidFill>
              </a:rPr>
              <a:t> </a:t>
            </a:r>
            <a:r>
              <a:rPr sz="3600" spc="-65" dirty="0">
                <a:solidFill>
                  <a:srgbClr val="D1282D"/>
                </a:solidFill>
              </a:rPr>
              <a:t>IMAGE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41790"/>
            <a:ext cx="7464425" cy="22510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Microsoft Sans Serif"/>
                <a:cs typeface="Microsoft Sans Serif"/>
              </a:rPr>
              <a:t>Grayscale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 operations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element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526CAF"/>
                </a:solidFill>
                <a:latin typeface="Arial"/>
                <a:cs typeface="Arial"/>
              </a:rPr>
              <a:t>wise</a:t>
            </a:r>
            <a:r>
              <a:rPr sz="2000" b="1" spc="-5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marL="812800" indent="-343535" algn="just">
              <a:lnSpc>
                <a:spcPct val="100000"/>
              </a:lnSpc>
              <a:spcBef>
                <a:spcPts val="1085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</a:tabLst>
            </a:pPr>
            <a:r>
              <a:rPr sz="2000" dirty="0">
                <a:latin typeface="Microsoft Sans Serif"/>
                <a:cs typeface="Microsoft Sans Serif"/>
              </a:rPr>
              <a:t>Union operation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525" dirty="0">
                <a:latin typeface="Microsoft Sans Serif"/>
                <a:cs typeface="Microsoft Sans Serif"/>
              </a:rPr>
              <a:t>–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Maximum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pixels</a:t>
            </a:r>
            <a:endParaRPr sz="2000">
              <a:latin typeface="Microsoft Sans Serif"/>
              <a:cs typeface="Microsoft Sans Serif"/>
            </a:endParaRPr>
          </a:p>
          <a:p>
            <a:pPr marL="812800" indent="-343535" algn="just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Intersection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operation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525" dirty="0">
                <a:latin typeface="Microsoft Sans Serif"/>
                <a:cs typeface="Microsoft Sans Serif"/>
              </a:rPr>
              <a:t>–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Minimum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of</a:t>
            </a:r>
            <a:r>
              <a:rPr sz="2000" spc="1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 pixels</a:t>
            </a:r>
            <a:endParaRPr sz="2000">
              <a:latin typeface="Microsoft Sans Serif"/>
              <a:cs typeface="Microsoft Sans Serif"/>
            </a:endParaRPr>
          </a:p>
          <a:p>
            <a:pPr marL="812800" marR="5080" indent="-343535" algn="just">
              <a:lnSpc>
                <a:spcPct val="100000"/>
              </a:lnSpc>
              <a:spcBef>
                <a:spcPts val="480"/>
              </a:spcBef>
              <a:buClr>
                <a:srgbClr val="D1282D"/>
              </a:buClr>
              <a:buFont typeface="Wingdings"/>
              <a:buChar char=""/>
              <a:tabLst>
                <a:tab pos="813435" algn="l"/>
              </a:tabLst>
            </a:pPr>
            <a:r>
              <a:rPr sz="2000" i="1" spc="-5" dirty="0">
                <a:latin typeface="Arial"/>
                <a:cs typeface="Arial"/>
              </a:rPr>
              <a:t>Complement</a:t>
            </a:r>
            <a:r>
              <a:rPr sz="2000" i="1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operation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525" dirty="0">
                <a:latin typeface="Microsoft Sans Serif"/>
                <a:cs typeface="Microsoft Sans Serif"/>
              </a:rPr>
              <a:t>–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pairwise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526CAF"/>
                </a:solidFill>
                <a:latin typeface="Microsoft Sans Serif"/>
                <a:cs typeface="Microsoft Sans Serif"/>
              </a:rPr>
              <a:t>differences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between a constant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and the intensity </a:t>
            </a:r>
            <a:r>
              <a:rPr sz="2000" dirty="0">
                <a:latin typeface="Microsoft Sans Serif"/>
                <a:cs typeface="Microsoft Sans Serif"/>
              </a:rPr>
              <a:t>of every </a:t>
            </a:r>
            <a:r>
              <a:rPr sz="2000" spc="-5" dirty="0">
                <a:latin typeface="Microsoft Sans Serif"/>
                <a:cs typeface="Microsoft Sans Serif"/>
              </a:rPr>
              <a:t>pixel </a:t>
            </a:r>
            <a:r>
              <a:rPr sz="2000" spc="-10" dirty="0">
                <a:latin typeface="Microsoft Sans Serif"/>
                <a:cs typeface="Microsoft Sans Serif"/>
              </a:rPr>
              <a:t>in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0050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D1282D"/>
                </a:solidFill>
              </a:rPr>
              <a:t>COMPLEMENT </a:t>
            </a:r>
            <a:r>
              <a:rPr sz="3200" spc="-50" dirty="0">
                <a:solidFill>
                  <a:srgbClr val="D1282D"/>
                </a:solidFill>
              </a:rPr>
              <a:t> </a:t>
            </a:r>
            <a:r>
              <a:rPr sz="3200" spc="-80" dirty="0">
                <a:solidFill>
                  <a:srgbClr val="D1282D"/>
                </a:solidFill>
              </a:rPr>
              <a:t>OPERATION</a:t>
            </a:r>
            <a:r>
              <a:rPr sz="3200" spc="-180" dirty="0">
                <a:solidFill>
                  <a:srgbClr val="D1282D"/>
                </a:solidFill>
              </a:rPr>
              <a:t> </a:t>
            </a:r>
            <a:r>
              <a:rPr sz="3200" spc="-45" dirty="0">
                <a:solidFill>
                  <a:srgbClr val="D1282D"/>
                </a:solidFill>
              </a:rPr>
              <a:t>FOR</a:t>
            </a:r>
            <a:r>
              <a:rPr sz="3200" spc="-145" dirty="0">
                <a:solidFill>
                  <a:srgbClr val="D1282D"/>
                </a:solidFill>
              </a:rPr>
              <a:t> </a:t>
            </a:r>
            <a:r>
              <a:rPr sz="3200" spc="-114" dirty="0">
                <a:solidFill>
                  <a:srgbClr val="D1282D"/>
                </a:solidFill>
              </a:rPr>
              <a:t>GRAY </a:t>
            </a:r>
            <a:r>
              <a:rPr sz="3200" spc="-1050" dirty="0">
                <a:solidFill>
                  <a:srgbClr val="D1282D"/>
                </a:solidFill>
              </a:rPr>
              <a:t> </a:t>
            </a:r>
            <a:r>
              <a:rPr sz="3200" spc="-50" dirty="0">
                <a:solidFill>
                  <a:srgbClr val="D1282D"/>
                </a:solidFill>
              </a:rPr>
              <a:t>SCALE</a:t>
            </a:r>
            <a:r>
              <a:rPr sz="3200" spc="-150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IMAGE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53232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  <a:tab pos="355600" algn="l"/>
                <a:tab pos="4365625" algn="l"/>
                <a:tab pos="468439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Elements</a:t>
            </a:r>
            <a:r>
              <a:rPr sz="2000" spc="4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3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409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gray</a:t>
            </a:r>
            <a:r>
              <a:rPr sz="2000" spc="39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scale</a:t>
            </a:r>
            <a:r>
              <a:rPr sz="2000" spc="409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	</a:t>
            </a:r>
            <a:r>
              <a:rPr sz="2000" dirty="0">
                <a:latin typeface="Microsoft Sans Serif"/>
                <a:cs typeface="Microsoft Sans Serif"/>
              </a:rPr>
              <a:t>-	set</a:t>
            </a:r>
            <a:r>
              <a:rPr sz="2000" spc="30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triplets</a:t>
            </a:r>
            <a:r>
              <a:rPr sz="2000" b="1" spc="-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form</a:t>
            </a:r>
            <a:r>
              <a:rPr sz="2000" b="1" spc="-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(</a:t>
            </a:r>
            <a:r>
              <a:rPr sz="2000" b="1" i="1" dirty="0">
                <a:solidFill>
                  <a:srgbClr val="526CAF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2000" b="1" spc="-4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526CAF"/>
                </a:solidFill>
                <a:latin typeface="Arial"/>
                <a:cs typeface="Arial"/>
              </a:rPr>
              <a:t>y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2000" b="1" spc="-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526CAF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)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6757" y="1778254"/>
            <a:ext cx="1943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0835" algn="l"/>
              </a:tabLst>
            </a:pPr>
            <a:r>
              <a:rPr sz="2000" i="1" dirty="0">
                <a:latin typeface="Arial"/>
                <a:cs typeface="Arial"/>
              </a:rPr>
              <a:t>-	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elements</a:t>
            </a:r>
            <a:r>
              <a:rPr sz="2000" b="1" spc="28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525395"/>
            <a:ext cx="7463155" cy="1382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icrosoft Sans Serif"/>
                <a:cs typeface="Microsoft Sans Serif"/>
              </a:rPr>
              <a:t>where</a:t>
            </a:r>
            <a:r>
              <a:rPr sz="2000" spc="36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x</a:t>
            </a:r>
            <a:r>
              <a:rPr sz="2000" i="1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and</a:t>
            </a:r>
            <a:r>
              <a:rPr sz="2000" spc="34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y</a:t>
            </a:r>
            <a:r>
              <a:rPr sz="2000" i="1" spc="34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350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spatial</a:t>
            </a:r>
            <a:r>
              <a:rPr sz="2000" b="1" spc="3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coordinates</a:t>
            </a:r>
            <a:r>
              <a:rPr sz="2000" dirty="0">
                <a:latin typeface="Microsoft Sans Serif"/>
                <a:cs typeface="Microsoft Sans Serif"/>
              </a:rPr>
              <a:t>,</a:t>
            </a:r>
            <a:r>
              <a:rPr sz="2000" spc="3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34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z</a:t>
            </a:r>
            <a:r>
              <a:rPr sz="2000" i="1" spc="335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denotes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intensity</a:t>
            </a:r>
            <a:r>
              <a:rPr sz="2000" b="1" spc="-6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526CAF"/>
                </a:solidFill>
                <a:latin typeface="Arial"/>
                <a:cs typeface="Arial"/>
              </a:rPr>
              <a:t>Complement</a:t>
            </a:r>
            <a:r>
              <a:rPr sz="2000" i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of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i="1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2000" i="1" spc="-8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whose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intensities</a:t>
            </a:r>
            <a:r>
              <a:rPr sz="2000" spc="1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have</a:t>
            </a:r>
            <a:r>
              <a:rPr sz="2000" spc="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been</a:t>
            </a:r>
            <a:r>
              <a:rPr sz="2000" spc="1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subtracted</a:t>
            </a:r>
            <a:r>
              <a:rPr sz="2000" spc="-1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from a</a:t>
            </a:r>
            <a:r>
              <a:rPr sz="2000" spc="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constant </a:t>
            </a:r>
            <a:r>
              <a:rPr sz="2000" i="1" spc="-5" dirty="0">
                <a:solidFill>
                  <a:srgbClr val="526CAF"/>
                </a:solidFill>
                <a:latin typeface="Arial"/>
                <a:cs typeface="Arial"/>
              </a:rPr>
              <a:t>K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540" y="4903089"/>
            <a:ext cx="73361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80365" algn="l"/>
                <a:tab pos="38100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This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constant</a:t>
            </a:r>
            <a:r>
              <a:rPr sz="2000" spc="-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is</a:t>
            </a:r>
            <a:r>
              <a:rPr sz="2000" spc="3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equal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to</a:t>
            </a:r>
            <a:r>
              <a:rPr sz="2000" spc="1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maximum intensity</a:t>
            </a:r>
            <a:r>
              <a:rPr sz="2000" spc="2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value</a:t>
            </a:r>
            <a:r>
              <a:rPr sz="2000" spc="25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in</a:t>
            </a:r>
            <a:r>
              <a:rPr sz="2000" spc="30" dirty="0">
                <a:solidFill>
                  <a:srgbClr val="526CA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the </a:t>
            </a:r>
            <a:r>
              <a:rPr sz="2000" dirty="0">
                <a:solidFill>
                  <a:srgbClr val="526CAF"/>
                </a:solidFill>
                <a:latin typeface="Microsoft Sans Serif"/>
                <a:cs typeface="Microsoft Sans Serif"/>
              </a:rPr>
              <a:t> image</a:t>
            </a:r>
            <a:r>
              <a:rPr sz="2000" dirty="0">
                <a:latin typeface="Microsoft Sans Serif"/>
                <a:cs typeface="Microsoft Sans Serif"/>
              </a:rPr>
              <a:t>, </a:t>
            </a:r>
            <a:r>
              <a:rPr sz="2000" spc="5" dirty="0">
                <a:latin typeface="Microsoft Sans Serif"/>
                <a:cs typeface="Microsoft Sans Serif"/>
              </a:rPr>
              <a:t>2</a:t>
            </a:r>
            <a:r>
              <a:rPr sz="1950" i="1" spc="7" baseline="25641" dirty="0">
                <a:latin typeface="Arial"/>
                <a:cs typeface="Arial"/>
              </a:rPr>
              <a:t>k</a:t>
            </a:r>
            <a:r>
              <a:rPr sz="1950" i="1" spc="270" baseline="25641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−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1,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where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k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bits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represent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z</a:t>
            </a:r>
            <a:r>
              <a:rPr sz="200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82" y="4303500"/>
            <a:ext cx="4292671" cy="418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0"/>
            <a:ext cx="526923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84500" algn="l"/>
              </a:tabLst>
            </a:pPr>
            <a:r>
              <a:rPr sz="3200" spc="-55" dirty="0">
                <a:solidFill>
                  <a:srgbClr val="D1282D"/>
                </a:solidFill>
              </a:rPr>
              <a:t>COMPLEMENT </a:t>
            </a:r>
            <a:r>
              <a:rPr sz="3200" spc="-50" dirty="0">
                <a:solidFill>
                  <a:srgbClr val="D1282D"/>
                </a:solidFill>
              </a:rPr>
              <a:t> </a:t>
            </a:r>
            <a:r>
              <a:rPr sz="3200" spc="-65" dirty="0">
                <a:solidFill>
                  <a:srgbClr val="D1282D"/>
                </a:solidFill>
              </a:rPr>
              <a:t>O</a:t>
            </a:r>
            <a:r>
              <a:rPr sz="3200" spc="-60" dirty="0">
                <a:solidFill>
                  <a:srgbClr val="D1282D"/>
                </a:solidFill>
              </a:rPr>
              <a:t>PER</a:t>
            </a:r>
            <a:r>
              <a:rPr sz="3200" spc="-275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TI</a:t>
            </a:r>
            <a:r>
              <a:rPr sz="3200" spc="-65" dirty="0">
                <a:solidFill>
                  <a:srgbClr val="D1282D"/>
                </a:solidFill>
              </a:rPr>
              <a:t>ON</a:t>
            </a:r>
            <a:r>
              <a:rPr sz="3200" dirty="0">
                <a:solidFill>
                  <a:srgbClr val="D1282D"/>
                </a:solidFill>
              </a:rPr>
              <a:t>-	</a:t>
            </a:r>
            <a:r>
              <a:rPr sz="3200" spc="-65" dirty="0">
                <a:solidFill>
                  <a:srgbClr val="D1282D"/>
                </a:solidFill>
              </a:rPr>
              <a:t>N</a:t>
            </a:r>
            <a:r>
              <a:rPr sz="3200" spc="-60" dirty="0">
                <a:solidFill>
                  <a:srgbClr val="D1282D"/>
                </a:solidFill>
              </a:rPr>
              <a:t>E</a:t>
            </a:r>
            <a:r>
              <a:rPr sz="3200" spc="-65" dirty="0">
                <a:solidFill>
                  <a:srgbClr val="D1282D"/>
                </a:solidFill>
              </a:rPr>
              <a:t>G</a:t>
            </a:r>
            <a:r>
              <a:rPr sz="3200" spc="-275" dirty="0">
                <a:solidFill>
                  <a:srgbClr val="D1282D"/>
                </a:solidFill>
              </a:rPr>
              <a:t>A</a:t>
            </a:r>
            <a:r>
              <a:rPr sz="3200" spc="-60" dirty="0">
                <a:solidFill>
                  <a:srgbClr val="D1282D"/>
                </a:solidFill>
              </a:rPr>
              <a:t>TIV</a:t>
            </a:r>
            <a:r>
              <a:rPr sz="3200" dirty="0">
                <a:solidFill>
                  <a:srgbClr val="D1282D"/>
                </a:solidFill>
              </a:rPr>
              <a:t>E  </a:t>
            </a:r>
            <a:r>
              <a:rPr sz="3200" spc="-30" dirty="0">
                <a:solidFill>
                  <a:srgbClr val="D1282D"/>
                </a:solidFill>
              </a:rPr>
              <a:t>OF</a:t>
            </a:r>
            <a:r>
              <a:rPr sz="3200" spc="-125" dirty="0">
                <a:solidFill>
                  <a:srgbClr val="D1282D"/>
                </a:solidFill>
              </a:rPr>
              <a:t> </a:t>
            </a:r>
            <a:r>
              <a:rPr sz="3200" spc="-40" dirty="0">
                <a:solidFill>
                  <a:srgbClr val="D1282D"/>
                </a:solidFill>
              </a:rPr>
              <a:t>THE</a:t>
            </a:r>
            <a:r>
              <a:rPr sz="3200" spc="-150" dirty="0">
                <a:solidFill>
                  <a:srgbClr val="D1282D"/>
                </a:solidFill>
              </a:rPr>
              <a:t> </a:t>
            </a:r>
            <a:r>
              <a:rPr sz="3200" spc="-60" dirty="0">
                <a:solidFill>
                  <a:srgbClr val="D1282D"/>
                </a:solidFill>
              </a:rPr>
              <a:t>IMAGE</a:t>
            </a:r>
            <a:endParaRPr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523240" y="1641790"/>
                <a:ext cx="7514590" cy="909955"/>
              </a:xfrm>
              <a:prstGeom prst="rect">
                <a:avLst/>
              </a:prstGeom>
            </p:spPr>
            <p:txBody>
              <a:bodyPr vert="horz" wrap="square" lIns="0" tIns="149225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175"/>
                  </a:spcBef>
                </a:pPr>
                <a:r>
                  <a:rPr sz="2000" dirty="0">
                    <a:latin typeface="Microsoft Sans Serif"/>
                    <a:cs typeface="Microsoft Sans Serif"/>
                  </a:rPr>
                  <a:t>The</a:t>
                </a:r>
                <a:r>
                  <a:rPr sz="2000" spc="10" dirty="0">
                    <a:latin typeface="Microsoft Sans Serif"/>
                    <a:cs typeface="Microsoft Sans Serif"/>
                  </a:rPr>
                  <a:t> </a:t>
                </a:r>
                <a:r>
                  <a:rPr sz="2000" b="1" spc="-5" dirty="0">
                    <a:solidFill>
                      <a:srgbClr val="526CAF"/>
                    </a:solidFill>
                    <a:latin typeface="Arial"/>
                    <a:cs typeface="Arial"/>
                  </a:rPr>
                  <a:t>negative</a:t>
                </a:r>
                <a:r>
                  <a:rPr sz="2000" b="1" spc="5" dirty="0">
                    <a:solidFill>
                      <a:srgbClr val="526CAF"/>
                    </a:solidFill>
                    <a:latin typeface="Arial"/>
                    <a:cs typeface="Arial"/>
                  </a:rPr>
                  <a:t> </a:t>
                </a:r>
                <a:r>
                  <a:rPr sz="2000" b="1" spc="-5" dirty="0">
                    <a:solidFill>
                      <a:srgbClr val="526CAF"/>
                    </a:solidFill>
                    <a:latin typeface="Arial"/>
                    <a:cs typeface="Arial"/>
                  </a:rPr>
                  <a:t>is</a:t>
                </a:r>
                <a:r>
                  <a:rPr sz="2000" b="1" spc="5" dirty="0">
                    <a:solidFill>
                      <a:srgbClr val="526CAF"/>
                    </a:solidFill>
                    <a:latin typeface="Arial"/>
                    <a:cs typeface="Arial"/>
                  </a:rPr>
                  <a:t> </a:t>
                </a:r>
                <a:r>
                  <a:rPr sz="2000" b="1" dirty="0">
                    <a:solidFill>
                      <a:srgbClr val="526CAF"/>
                    </a:solidFill>
                    <a:latin typeface="Arial"/>
                    <a:cs typeface="Arial"/>
                  </a:rPr>
                  <a:t>the</a:t>
                </a:r>
                <a:r>
                  <a:rPr sz="2000" b="1" spc="-20" dirty="0">
                    <a:solidFill>
                      <a:srgbClr val="526CAF"/>
                    </a:solidFill>
                    <a:latin typeface="Arial"/>
                    <a:cs typeface="Arial"/>
                  </a:rPr>
                  <a:t> </a:t>
                </a:r>
                <a:r>
                  <a:rPr sz="2000" b="1" dirty="0">
                    <a:solidFill>
                      <a:srgbClr val="526CAF"/>
                    </a:solidFill>
                    <a:latin typeface="Arial"/>
                    <a:cs typeface="Arial"/>
                  </a:rPr>
                  <a:t>set</a:t>
                </a:r>
                <a:r>
                  <a:rPr sz="2000" b="1" spc="-10" dirty="0">
                    <a:solidFill>
                      <a:srgbClr val="526CAF"/>
                    </a:solidFill>
                    <a:latin typeface="Arial"/>
                    <a:cs typeface="Arial"/>
                  </a:rPr>
                  <a:t> </a:t>
                </a:r>
                <a:r>
                  <a:rPr sz="2000" b="1" dirty="0">
                    <a:solidFill>
                      <a:srgbClr val="526CAF"/>
                    </a:solidFill>
                    <a:latin typeface="Arial"/>
                    <a:cs typeface="Arial"/>
                  </a:rPr>
                  <a:t>complement</a:t>
                </a:r>
                <a:r>
                  <a:rPr sz="2000" dirty="0">
                    <a:latin typeface="Microsoft Sans Serif"/>
                    <a:cs typeface="Microsoft Sans Serif"/>
                  </a:rPr>
                  <a:t>,</a:t>
                </a:r>
                <a:r>
                  <a:rPr sz="2000" spc="-10" dirty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for </a:t>
                </a:r>
                <a:r>
                  <a:rPr sz="2000" spc="-5" dirty="0">
                    <a:latin typeface="Microsoft Sans Serif"/>
                    <a:cs typeface="Microsoft Sans Serif"/>
                  </a:rPr>
                  <a:t>8-bit</a:t>
                </a:r>
                <a:r>
                  <a:rPr sz="2000" spc="5" dirty="0">
                    <a:latin typeface="Microsoft Sans Serif"/>
                    <a:cs typeface="Microsoft Sans Serif"/>
                  </a:rPr>
                  <a:t> </a:t>
                </a:r>
                <a:r>
                  <a:rPr sz="2000" spc="-5" dirty="0">
                    <a:latin typeface="Microsoft Sans Serif"/>
                    <a:cs typeface="Microsoft Sans Serif"/>
                  </a:rPr>
                  <a:t>image,</a:t>
                </a:r>
                <a:r>
                  <a:rPr sz="2000" spc="5" dirty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set</a:t>
                </a:r>
                <a:r>
                  <a:rPr sz="2000" spc="10" dirty="0">
                    <a:latin typeface="Microsoft Sans Serif"/>
                    <a:cs typeface="Microsoft Sans Serif"/>
                  </a:rPr>
                  <a:t> </a:t>
                </a:r>
                <a:r>
                  <a:rPr sz="2000" i="1" dirty="0">
                    <a:latin typeface="Arial"/>
                    <a:cs typeface="Arial"/>
                  </a:rPr>
                  <a:t>K</a:t>
                </a:r>
                <a:r>
                  <a:rPr sz="2000" i="1" spc="-10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=</a:t>
                </a:r>
                <a:r>
                  <a:rPr sz="2000" spc="15" dirty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255</a:t>
                </a:r>
              </a:p>
              <a:p>
                <a:pPr marL="25400">
                  <a:lnSpc>
                    <a:spcPct val="100000"/>
                  </a:lnSpc>
                  <a:spcBef>
                    <a:spcPts val="1085"/>
                  </a:spcBef>
                  <a:tabLst>
                    <a:tab pos="3228975" algn="l"/>
                  </a:tabLst>
                </a:pPr>
                <a:r>
                  <a:rPr sz="2000" i="1" spc="5" dirty="0">
                    <a:latin typeface="Arial"/>
                    <a:cs typeface="Arial"/>
                  </a:rPr>
                  <a:t>A</a:t>
                </a:r>
                <a:r>
                  <a:rPr sz="1950" i="1" spc="7" baseline="-21367" dirty="0">
                    <a:latin typeface="Arial"/>
                    <a:cs typeface="Arial"/>
                  </a:rPr>
                  <a:t>c</a:t>
                </a:r>
                <a:r>
                  <a:rPr sz="1950" i="1" spc="277" baseline="-21367" dirty="0">
                    <a:latin typeface="Arial"/>
                    <a:cs typeface="Arial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=</a:t>
                </a:r>
                <a:r>
                  <a:rPr sz="2000" spc="15" dirty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{(</a:t>
                </a:r>
                <a:r>
                  <a:rPr sz="2000" i="1" dirty="0">
                    <a:latin typeface="Arial"/>
                    <a:cs typeface="Arial"/>
                  </a:rPr>
                  <a:t>x</a:t>
                </a:r>
                <a:r>
                  <a:rPr sz="2000" dirty="0">
                    <a:latin typeface="Microsoft Sans Serif"/>
                    <a:cs typeface="Microsoft Sans Serif"/>
                  </a:rPr>
                  <a:t>,</a:t>
                </a:r>
                <a:r>
                  <a:rPr sz="2000" spc="-5" dirty="0">
                    <a:latin typeface="Microsoft Sans Serif"/>
                    <a:cs typeface="Microsoft Sans Serif"/>
                  </a:rPr>
                  <a:t> </a:t>
                </a:r>
                <a:r>
                  <a:rPr sz="2000" i="1" dirty="0">
                    <a:latin typeface="Arial"/>
                    <a:cs typeface="Arial"/>
                  </a:rPr>
                  <a:t>y</a:t>
                </a:r>
                <a:r>
                  <a:rPr sz="2000" dirty="0">
                    <a:latin typeface="Microsoft Sans Serif"/>
                    <a:cs typeface="Microsoft Sans Serif"/>
                  </a:rPr>
                  <a:t>, 255</a:t>
                </a:r>
                <a:r>
                  <a:rPr sz="2000" spc="10" dirty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−</a:t>
                </a:r>
                <a:r>
                  <a:rPr sz="2000" spc="5" dirty="0">
                    <a:latin typeface="Microsoft Sans Serif"/>
                    <a:cs typeface="Microsoft Sans Serif"/>
                  </a:rPr>
                  <a:t> </a:t>
                </a:r>
                <a:r>
                  <a:rPr sz="2000" i="1" dirty="0">
                    <a:latin typeface="Arial"/>
                    <a:cs typeface="Arial"/>
                  </a:rPr>
                  <a:t>z</a:t>
                </a:r>
                <a:r>
                  <a:rPr sz="2000" dirty="0" smtClean="0">
                    <a:latin typeface="Microsoft Sans Serif"/>
                    <a:cs typeface="Microsoft Sans Serif"/>
                  </a:rPr>
                  <a:t>)</a:t>
                </a:r>
                <a:r>
                  <a:rPr lang="en-IN" sz="2000" dirty="0" smtClean="0">
                    <a:latin typeface="Microsoft Sans Serif"/>
                    <a:cs typeface="Microsoft Sans Serif"/>
                  </a:rPr>
                  <a:t> |</a:t>
                </a:r>
                <a:r>
                  <a:rPr sz="2000" spc="15" dirty="0" smtClean="0">
                    <a:latin typeface="Microsoft Sans Serif"/>
                    <a:cs typeface="Microsoft Sans Serif"/>
                  </a:rPr>
                  <a:t> </a:t>
                </a:r>
                <a:r>
                  <a:rPr sz="2000" dirty="0">
                    <a:latin typeface="Microsoft Sans Serif"/>
                    <a:cs typeface="Microsoft Sans Serif"/>
                  </a:rPr>
                  <a:t>(</a:t>
                </a:r>
                <a:r>
                  <a:rPr sz="2000" i="1" dirty="0">
                    <a:latin typeface="Arial"/>
                    <a:cs typeface="Arial"/>
                  </a:rPr>
                  <a:t>x</a:t>
                </a:r>
                <a:r>
                  <a:rPr sz="2000" dirty="0">
                    <a:latin typeface="Microsoft Sans Serif"/>
                    <a:cs typeface="Microsoft Sans Serif"/>
                  </a:rPr>
                  <a:t>,</a:t>
                </a:r>
                <a:r>
                  <a:rPr sz="2000" spc="-5" dirty="0">
                    <a:latin typeface="Microsoft Sans Serif"/>
                    <a:cs typeface="Microsoft Sans Serif"/>
                  </a:rPr>
                  <a:t> </a:t>
                </a:r>
                <a:r>
                  <a:rPr sz="2000" i="1" dirty="0">
                    <a:latin typeface="Arial"/>
                    <a:cs typeface="Arial"/>
                  </a:rPr>
                  <a:t>y</a:t>
                </a:r>
                <a:r>
                  <a:rPr sz="2000" dirty="0">
                    <a:latin typeface="Microsoft Sans Serif"/>
                    <a:cs typeface="Microsoft Sans Serif"/>
                  </a:rPr>
                  <a:t>,</a:t>
                </a:r>
                <a:r>
                  <a:rPr sz="2000" spc="5" dirty="0">
                    <a:latin typeface="Microsoft Sans Serif"/>
                    <a:cs typeface="Microsoft Sans Serif"/>
                  </a:rPr>
                  <a:t> </a:t>
                </a:r>
                <a:r>
                  <a:rPr sz="2000" i="1" dirty="0">
                    <a:latin typeface="Arial"/>
                    <a:cs typeface="Arial"/>
                  </a:rPr>
                  <a:t>z</a:t>
                </a:r>
                <a:r>
                  <a:rPr sz="2000" dirty="0">
                    <a:latin typeface="Microsoft Sans Serif"/>
                    <a:cs typeface="Microsoft Sans Serif"/>
                  </a:rPr>
                  <a:t>)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Microsoft Sans Serif"/>
                      </a:rPr>
                      <m:t>∈</m:t>
                    </m:r>
                  </m:oMath>
                </a14:m>
                <a:r>
                  <a:rPr lang="en-IN" sz="2000" dirty="0" smtClean="0">
                    <a:latin typeface="Microsoft Sans Serif"/>
                    <a:cs typeface="Microsoft Sans Serif"/>
                  </a:rPr>
                  <a:t> </a:t>
                </a:r>
                <a:r>
                  <a:rPr sz="2000" i="1" spc="-5" dirty="0" smtClean="0">
                    <a:latin typeface="Arial"/>
                    <a:cs typeface="Arial"/>
                  </a:rPr>
                  <a:t>A</a:t>
                </a:r>
                <a:r>
                  <a:rPr sz="2000" spc="-5" dirty="0">
                    <a:latin typeface="Microsoft Sans Serif"/>
                    <a:cs typeface="Microsoft Sans Serif"/>
                  </a:rPr>
                  <a:t>}</a:t>
                </a:r>
                <a:endParaRPr sz="2000" dirty="0">
                  <a:latin typeface="Microsoft Sans Serif"/>
                  <a:cs typeface="Microsoft Sans Serif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" y="1641790"/>
                <a:ext cx="7514590" cy="909955"/>
              </a:xfrm>
              <a:prstGeom prst="rect">
                <a:avLst/>
              </a:prstGeom>
              <a:blipFill rotWithShape="1">
                <a:blip r:embed="rId2"/>
                <a:stretch>
                  <a:fillRect l="-1784" r="-1298" b="-1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882167" y="2780957"/>
            <a:ext cx="3185795" cy="3282315"/>
            <a:chOff x="882167" y="2780957"/>
            <a:chExt cx="3185795" cy="32823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5883" y="4177665"/>
              <a:ext cx="142875" cy="76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167" y="2780957"/>
              <a:ext cx="3185795" cy="32820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6554" y="3290620"/>
            <a:ext cx="2178351" cy="1928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76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D1282D"/>
                </a:solidFill>
              </a:rPr>
              <a:t>UNION</a:t>
            </a:r>
            <a:r>
              <a:rPr sz="3600" spc="-170" dirty="0">
                <a:solidFill>
                  <a:srgbClr val="D1282D"/>
                </a:solidFill>
              </a:rPr>
              <a:t> </a:t>
            </a:r>
            <a:r>
              <a:rPr sz="3600" spc="-85" dirty="0">
                <a:solidFill>
                  <a:srgbClr val="D1282D"/>
                </a:solidFill>
              </a:rPr>
              <a:t>OPERATION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78254"/>
            <a:ext cx="71970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union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two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gray scale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i="1" dirty="0">
                <a:latin typeface="Arial"/>
                <a:cs typeface="Arial"/>
              </a:rPr>
              <a:t>B</a:t>
            </a:r>
            <a:r>
              <a:rPr sz="2000" i="1" spc="5" dirty="0"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same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number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elements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defined</a:t>
            </a:r>
            <a:r>
              <a:rPr sz="2000" dirty="0">
                <a:latin typeface="Microsoft Sans Serif"/>
                <a:cs typeface="Microsoft Sans Serif"/>
              </a:rPr>
              <a:t> as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09315"/>
            <a:ext cx="72047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985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Microsoft Sans Serif"/>
                <a:cs typeface="Microsoft Sans Serif"/>
              </a:rPr>
              <a:t>If </a:t>
            </a:r>
            <a:r>
              <a:rPr sz="2000" i="1" dirty="0">
                <a:latin typeface="Arial"/>
                <a:cs typeface="Arial"/>
              </a:rPr>
              <a:t>A </a:t>
            </a:r>
            <a:r>
              <a:rPr sz="2000" dirty="0">
                <a:latin typeface="Microsoft Sans Serif"/>
                <a:cs typeface="Microsoft Sans Serif"/>
              </a:rPr>
              <a:t>and </a:t>
            </a:r>
            <a:r>
              <a:rPr sz="2000" i="1" dirty="0">
                <a:latin typeface="Arial"/>
                <a:cs typeface="Arial"/>
              </a:rPr>
              <a:t>B </a:t>
            </a:r>
            <a:r>
              <a:rPr sz="2000" dirty="0">
                <a:latin typeface="Microsoft Sans Serif"/>
                <a:cs typeface="Microsoft Sans Serif"/>
              </a:rPr>
              <a:t>are gray scale images of the same size, the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union </a:t>
            </a:r>
            <a:r>
              <a:rPr sz="2000" b="1" spc="-5" dirty="0">
                <a:solidFill>
                  <a:srgbClr val="526CAF"/>
                </a:solidFill>
                <a:latin typeface="Arial"/>
                <a:cs typeface="Arial"/>
              </a:rPr>
              <a:t>is </a:t>
            </a:r>
            <a:r>
              <a:rPr sz="2000" b="1" spc="-55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an array formed from the maximum intensity between pairs </a:t>
            </a:r>
            <a:r>
              <a:rPr sz="2000" b="1" spc="-54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spatially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corresponding</a:t>
            </a:r>
            <a:r>
              <a:rPr sz="2000" b="1" spc="-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26CAF"/>
                </a:solidFill>
                <a:latin typeface="Arial"/>
                <a:cs typeface="Arial"/>
              </a:rPr>
              <a:t>elements.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317" y="2614389"/>
            <a:ext cx="3437367" cy="50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4766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D1282D"/>
                </a:solidFill>
              </a:rPr>
              <a:t>UNION</a:t>
            </a:r>
            <a:r>
              <a:rPr sz="3600" spc="-170" dirty="0">
                <a:solidFill>
                  <a:srgbClr val="D1282D"/>
                </a:solidFill>
              </a:rPr>
              <a:t> </a:t>
            </a:r>
            <a:r>
              <a:rPr sz="3600" spc="-85" dirty="0">
                <a:solidFill>
                  <a:srgbClr val="D1282D"/>
                </a:solidFill>
              </a:rPr>
              <a:t>OPERATION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36" y="2996945"/>
            <a:ext cx="1627173" cy="30393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472" y="3044394"/>
            <a:ext cx="1554770" cy="299434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138926" y="3573017"/>
            <a:ext cx="1411605" cy="681990"/>
            <a:chOff x="6138926" y="3573017"/>
            <a:chExt cx="1411605" cy="6819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0704" y="3573017"/>
              <a:ext cx="1409700" cy="552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8926" y="4102099"/>
              <a:ext cx="514350" cy="1524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1178" y="4869154"/>
            <a:ext cx="1285875" cy="1066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8267" y="1604263"/>
            <a:ext cx="82143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8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original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  <a:p>
            <a:pPr marL="12700" marR="15240">
              <a:lnSpc>
                <a:spcPct val="100000"/>
              </a:lnSpc>
            </a:pP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(B)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-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denote</a:t>
            </a:r>
            <a:r>
              <a:rPr sz="16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rectangular</a:t>
            </a:r>
            <a:r>
              <a:rPr sz="1600" b="1" spc="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array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1600" b="1" spc="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16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same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size as</a:t>
            </a:r>
            <a:r>
              <a:rPr sz="1600" b="1" spc="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but</a:t>
            </a:r>
            <a:r>
              <a:rPr sz="16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in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526CAF"/>
                </a:solidFill>
                <a:latin typeface="Arial"/>
                <a:cs typeface="Arial"/>
              </a:rPr>
              <a:t>which</a:t>
            </a:r>
            <a:r>
              <a:rPr sz="1600" b="1" spc="-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all</a:t>
            </a:r>
            <a:r>
              <a:rPr sz="16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values</a:t>
            </a:r>
            <a:r>
              <a:rPr sz="1600" b="1" spc="5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16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526CAF"/>
                </a:solidFill>
                <a:latin typeface="Arial"/>
                <a:cs typeface="Arial"/>
              </a:rPr>
              <a:t>z</a:t>
            </a:r>
            <a:r>
              <a:rPr sz="1600" b="1" i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are </a:t>
            </a:r>
            <a:r>
              <a:rPr sz="1600" b="1" spc="-43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equal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to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3 times</a:t>
            </a:r>
            <a:r>
              <a:rPr sz="1600" b="1" spc="3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mean</a:t>
            </a:r>
            <a:r>
              <a:rPr sz="1600" b="1" spc="1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26CAF"/>
                </a:solidFill>
                <a:latin typeface="Arial"/>
                <a:cs typeface="Arial"/>
              </a:rPr>
              <a:t>intensity,</a:t>
            </a:r>
            <a:r>
              <a:rPr sz="1600" b="1" spc="8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526CAF"/>
                </a:solidFill>
                <a:latin typeface="Arial"/>
                <a:cs typeface="Arial"/>
              </a:rPr>
              <a:t>z</a:t>
            </a:r>
            <a:r>
              <a:rPr sz="1600" b="1" dirty="0">
                <a:solidFill>
                  <a:srgbClr val="526CAF"/>
                </a:solidFill>
                <a:latin typeface="Arial"/>
                <a:cs typeface="Arial"/>
              </a:rPr>
              <a:t>,</a:t>
            </a:r>
            <a:r>
              <a:rPr sz="1600" b="1" spc="1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6CAF"/>
                </a:solidFill>
                <a:latin typeface="Arial"/>
                <a:cs typeface="Arial"/>
              </a:rPr>
              <a:t>the</a:t>
            </a:r>
            <a:r>
              <a:rPr sz="16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elements</a:t>
            </a:r>
            <a:r>
              <a:rPr sz="1600" b="1" spc="20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of</a:t>
            </a:r>
            <a:r>
              <a:rPr sz="1600" b="1" spc="25" dirty="0">
                <a:solidFill>
                  <a:srgbClr val="526CAF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526CAF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526CA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Union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operation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result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performing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union,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exceeding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10" dirty="0">
                <a:latin typeface="Microsoft Sans Serif"/>
                <a:cs typeface="Microsoft Sans Serif"/>
              </a:rPr>
              <a:t>3</a:t>
            </a:r>
            <a:r>
              <a:rPr sz="1600" i="1" spc="10" dirty="0">
                <a:latin typeface="Arial"/>
                <a:cs typeface="Arial"/>
              </a:rPr>
              <a:t>z </a:t>
            </a:r>
            <a:r>
              <a:rPr sz="1600" i="1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i="1" spc="-5" dirty="0">
                <a:latin typeface="Arial"/>
                <a:cs typeface="Arial"/>
              </a:rPr>
              <a:t>A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pixels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3</a:t>
            </a:r>
            <a:r>
              <a:rPr sz="1600" i="1" spc="-15" dirty="0">
                <a:latin typeface="Arial"/>
                <a:cs typeface="Arial"/>
              </a:rPr>
              <a:t>z</a:t>
            </a:r>
            <a:r>
              <a:rPr sz="1600" spc="-15" dirty="0">
                <a:latin typeface="Microsoft Sans Serif"/>
                <a:cs typeface="Microsoft Sans Serif"/>
              </a:rPr>
              <a:t>,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mid-gray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4063" y="613603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(a)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6311" y="613603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(c)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88619"/>
            <a:ext cx="562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D1282D"/>
                </a:solidFill>
              </a:rPr>
              <a:t>LOGICAL</a:t>
            </a:r>
            <a:r>
              <a:rPr sz="3600" spc="-190" dirty="0">
                <a:solidFill>
                  <a:srgbClr val="D1282D"/>
                </a:solidFill>
              </a:rPr>
              <a:t> </a:t>
            </a:r>
            <a:r>
              <a:rPr sz="3600" spc="-80" dirty="0">
                <a:solidFill>
                  <a:srgbClr val="D1282D"/>
                </a:solidFill>
              </a:rPr>
              <a:t>OPERATIONS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29485"/>
            <a:ext cx="7463790" cy="89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979930" algn="l"/>
                <a:tab pos="4176395" algn="l"/>
                <a:tab pos="5316855" algn="l"/>
                <a:tab pos="6412230" algn="l"/>
              </a:tabLst>
            </a:pPr>
            <a:r>
              <a:rPr sz="3000" spc="-5" dirty="0">
                <a:latin typeface="Microsoft Sans Serif"/>
                <a:cs typeface="Microsoft Sans Serif"/>
              </a:rPr>
              <a:t>Lo</a:t>
            </a:r>
            <a:r>
              <a:rPr sz="3000" spc="-20" dirty="0">
                <a:latin typeface="Microsoft Sans Serif"/>
                <a:cs typeface="Microsoft Sans Serif"/>
              </a:rPr>
              <a:t>g</a:t>
            </a:r>
            <a:r>
              <a:rPr sz="3000" spc="-10" dirty="0">
                <a:latin typeface="Microsoft Sans Serif"/>
                <a:cs typeface="Microsoft Sans Serif"/>
              </a:rPr>
              <a:t>ical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opera</a:t>
            </a:r>
            <a:r>
              <a:rPr sz="3000" spc="-15" dirty="0">
                <a:latin typeface="Microsoft Sans Serif"/>
                <a:cs typeface="Microsoft Sans Serif"/>
              </a:rPr>
              <a:t>t</a:t>
            </a:r>
            <a:r>
              <a:rPr sz="3000" spc="-5" dirty="0">
                <a:latin typeface="Microsoft Sans Serif"/>
                <a:cs typeface="Microsoft Sans Serif"/>
              </a:rPr>
              <a:t>ions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deal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with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b="1" spc="-5" dirty="0">
                <a:solidFill>
                  <a:srgbClr val="526CAF"/>
                </a:solidFill>
                <a:latin typeface="Arial"/>
                <a:cs typeface="Arial"/>
              </a:rPr>
              <a:t>T</a:t>
            </a:r>
            <a:r>
              <a:rPr sz="3000" b="1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3000" b="1" spc="-5" dirty="0">
                <a:solidFill>
                  <a:srgbClr val="526CAF"/>
                </a:solidFill>
                <a:latin typeface="Arial"/>
                <a:cs typeface="Arial"/>
              </a:rPr>
              <a:t>UE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ts val="3420"/>
              </a:lnSpc>
              <a:tabLst>
                <a:tab pos="2161540" algn="l"/>
              </a:tabLst>
            </a:pPr>
            <a:r>
              <a:rPr sz="3000" spc="-10" dirty="0">
                <a:latin typeface="Microsoft Sans Serif"/>
                <a:cs typeface="Microsoft Sans Serif"/>
              </a:rPr>
              <a:t>(</a:t>
            </a:r>
            <a:r>
              <a:rPr sz="3000" spc="-10" dirty="0">
                <a:solidFill>
                  <a:srgbClr val="D1282D"/>
                </a:solidFill>
                <a:latin typeface="Microsoft Sans Serif"/>
                <a:cs typeface="Microsoft Sans Serif"/>
              </a:rPr>
              <a:t>typically	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denoted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7722" y="2141041"/>
            <a:ext cx="3612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407160" algn="l"/>
                <a:tab pos="2370455" algn="l"/>
              </a:tabLst>
            </a:pP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b</a:t>
            </a:r>
            <a:r>
              <a:rPr sz="3000" dirty="0">
                <a:solidFill>
                  <a:srgbClr val="D1282D"/>
                </a:solidFill>
                <a:latin typeface="Microsoft Sans Serif"/>
                <a:cs typeface="Microsoft Sans Serif"/>
              </a:rPr>
              <a:t>y	</a:t>
            </a:r>
            <a:r>
              <a:rPr sz="3000" spc="10" dirty="0">
                <a:solidFill>
                  <a:srgbClr val="D1282D"/>
                </a:solidFill>
                <a:latin typeface="Microsoft Sans Serif"/>
                <a:cs typeface="Microsoft Sans Serif"/>
              </a:rPr>
              <a:t>1</a:t>
            </a:r>
            <a:r>
              <a:rPr sz="3000" dirty="0">
                <a:latin typeface="Microsoft Sans Serif"/>
                <a:cs typeface="Microsoft Sans Serif"/>
              </a:rPr>
              <a:t>)	</a:t>
            </a:r>
            <a:r>
              <a:rPr sz="3000" spc="-5" dirty="0">
                <a:latin typeface="Microsoft Sans Serif"/>
                <a:cs typeface="Microsoft Sans Serif"/>
              </a:rPr>
              <a:t>an</a:t>
            </a:r>
            <a:r>
              <a:rPr sz="3000" dirty="0">
                <a:latin typeface="Microsoft Sans Serif"/>
                <a:cs typeface="Microsoft Sans Serif"/>
              </a:rPr>
              <a:t>d	</a:t>
            </a:r>
            <a:r>
              <a:rPr sz="3000" b="1" spc="-165" dirty="0">
                <a:solidFill>
                  <a:srgbClr val="526CAF"/>
                </a:solidFill>
                <a:latin typeface="Arial"/>
                <a:cs typeface="Arial"/>
              </a:rPr>
              <a:t>F</a:t>
            </a:r>
            <a:r>
              <a:rPr sz="3000" b="1" dirty="0">
                <a:solidFill>
                  <a:srgbClr val="526CAF"/>
                </a:solidFill>
                <a:latin typeface="Arial"/>
                <a:cs typeface="Arial"/>
              </a:rPr>
              <a:t>ALSE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2552827"/>
            <a:ext cx="4426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0855" algn="l"/>
                <a:tab pos="3403600" algn="l"/>
                <a:tab pos="4074160" algn="l"/>
              </a:tabLst>
            </a:pPr>
            <a:r>
              <a:rPr sz="3000" spc="-5" dirty="0">
                <a:latin typeface="Microsoft Sans Serif"/>
                <a:cs typeface="Microsoft Sans Serif"/>
              </a:rPr>
              <a:t>(</a:t>
            </a:r>
            <a:r>
              <a:rPr sz="3000" spc="-10" dirty="0">
                <a:solidFill>
                  <a:srgbClr val="D1282D"/>
                </a:solidFill>
                <a:latin typeface="Microsoft Sans Serif"/>
                <a:cs typeface="Microsoft Sans Serif"/>
              </a:rPr>
              <a:t>typically</a:t>
            </a:r>
            <a:r>
              <a:rPr sz="3000" dirty="0">
                <a:solidFill>
                  <a:srgbClr val="D1282D"/>
                </a:solidFill>
                <a:latin typeface="Microsoft Sans Serif"/>
                <a:cs typeface="Microsoft Sans Serif"/>
              </a:rPr>
              <a:t>	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denot</a:t>
            </a:r>
            <a:r>
              <a:rPr sz="3000" spc="-25" dirty="0">
                <a:solidFill>
                  <a:srgbClr val="D1282D"/>
                </a:solidFill>
                <a:latin typeface="Microsoft Sans Serif"/>
                <a:cs typeface="Microsoft Sans Serif"/>
              </a:rPr>
              <a:t>e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d</a:t>
            </a:r>
            <a:r>
              <a:rPr sz="3000" dirty="0">
                <a:solidFill>
                  <a:srgbClr val="D1282D"/>
                </a:solidFill>
                <a:latin typeface="Microsoft Sans Serif"/>
                <a:cs typeface="Microsoft Sans Serif"/>
              </a:rPr>
              <a:t>	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by</a:t>
            </a:r>
            <a:r>
              <a:rPr sz="3000" dirty="0">
                <a:solidFill>
                  <a:srgbClr val="D1282D"/>
                </a:solidFill>
                <a:latin typeface="Microsoft Sans Serif"/>
                <a:cs typeface="Microsoft Sans Serif"/>
              </a:rPr>
              <a:t>	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0</a:t>
            </a:r>
            <a:r>
              <a:rPr sz="3000" dirty="0">
                <a:latin typeface="Microsoft Sans Serif"/>
                <a:cs typeface="Microsoft Sans Serif"/>
              </a:rPr>
              <a:t>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740" y="2552827"/>
            <a:ext cx="2452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3400" algn="l"/>
              </a:tabLst>
            </a:pPr>
            <a:r>
              <a:rPr sz="3000" spc="-10" dirty="0">
                <a:latin typeface="Microsoft Sans Serif"/>
                <a:cs typeface="Microsoft Sans Serif"/>
              </a:rPr>
              <a:t>variab</a:t>
            </a:r>
            <a:r>
              <a:rPr sz="3000" spc="-20" dirty="0">
                <a:latin typeface="Microsoft Sans Serif"/>
                <a:cs typeface="Microsoft Sans Serif"/>
              </a:rPr>
              <a:t>l</a:t>
            </a:r>
            <a:r>
              <a:rPr sz="3000" spc="-5" dirty="0">
                <a:latin typeface="Microsoft Sans Serif"/>
                <a:cs typeface="Microsoft Sans Serif"/>
              </a:rPr>
              <a:t>es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and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39" y="2964307"/>
            <a:ext cx="2164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Microsoft Sans Serif"/>
                <a:cs typeface="Microsoft Sans Serif"/>
              </a:rPr>
              <a:t>expressions.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4122801"/>
            <a:ext cx="3427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235" algn="l"/>
                <a:tab pos="2186305" algn="l"/>
              </a:tabLst>
            </a:pP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Binary</a:t>
            </a:r>
            <a:r>
              <a:rPr sz="3000" dirty="0">
                <a:solidFill>
                  <a:srgbClr val="D1282D"/>
                </a:solidFill>
                <a:latin typeface="Microsoft Sans Serif"/>
                <a:cs typeface="Microsoft Sans Serif"/>
              </a:rPr>
              <a:t>	</a:t>
            </a:r>
            <a:r>
              <a:rPr sz="3000" spc="-5" dirty="0">
                <a:solidFill>
                  <a:srgbClr val="D1282D"/>
                </a:solidFill>
                <a:latin typeface="Microsoft Sans Serif"/>
                <a:cs typeface="Microsoft Sans Serif"/>
              </a:rPr>
              <a:t>images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8198" y="4122801"/>
            <a:ext cx="2851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9680" algn="l"/>
              </a:tabLst>
            </a:pPr>
            <a:r>
              <a:rPr sz="3000" spc="-5" dirty="0">
                <a:latin typeface="Microsoft Sans Serif"/>
                <a:cs typeface="Microsoft Sans Serif"/>
              </a:rPr>
              <a:t>compo</a:t>
            </a:r>
            <a:r>
              <a:rPr sz="3000" spc="-20" dirty="0">
                <a:latin typeface="Microsoft Sans Serif"/>
                <a:cs typeface="Microsoft Sans Serif"/>
              </a:rPr>
              <a:t>se</a:t>
            </a:r>
            <a:r>
              <a:rPr sz="3000" spc="-5" dirty="0">
                <a:latin typeface="Microsoft Sans Serif"/>
                <a:cs typeface="Microsoft Sans Serif"/>
              </a:rPr>
              <a:t>d</a:t>
            </a:r>
            <a:r>
              <a:rPr sz="3000" dirty="0">
                <a:latin typeface="Microsoft Sans Serif"/>
                <a:cs typeface="Microsoft Sans Serif"/>
              </a:rPr>
              <a:t>	of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6294" y="4534280"/>
            <a:ext cx="6160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1855" algn="l"/>
                <a:tab pos="4142740" algn="l"/>
                <a:tab pos="5511800" algn="l"/>
              </a:tabLst>
            </a:pPr>
            <a:r>
              <a:rPr sz="3000" i="1" spc="-5" dirty="0">
                <a:solidFill>
                  <a:srgbClr val="526CAF"/>
                </a:solidFill>
                <a:latin typeface="Arial"/>
                <a:cs typeface="Arial"/>
              </a:rPr>
              <a:t>fo</a:t>
            </a:r>
            <a:r>
              <a:rPr sz="3000" i="1" spc="-15" dirty="0">
                <a:solidFill>
                  <a:srgbClr val="526CAF"/>
                </a:solidFill>
                <a:latin typeface="Arial"/>
                <a:cs typeface="Arial"/>
              </a:rPr>
              <a:t>r</a:t>
            </a:r>
            <a:r>
              <a:rPr sz="3000" i="1" spc="-5" dirty="0">
                <a:solidFill>
                  <a:srgbClr val="526CAF"/>
                </a:solidFill>
                <a:latin typeface="Arial"/>
                <a:cs typeface="Arial"/>
              </a:rPr>
              <a:t>egro</a:t>
            </a:r>
            <a:r>
              <a:rPr sz="3000" i="1" spc="-20" dirty="0">
                <a:solidFill>
                  <a:srgbClr val="526CAF"/>
                </a:solidFill>
                <a:latin typeface="Arial"/>
                <a:cs typeface="Arial"/>
              </a:rPr>
              <a:t>u</a:t>
            </a:r>
            <a:r>
              <a:rPr sz="3000" i="1" spc="-5" dirty="0">
                <a:solidFill>
                  <a:srgbClr val="526CAF"/>
                </a:solidFill>
                <a:latin typeface="Arial"/>
                <a:cs typeface="Arial"/>
              </a:rPr>
              <a:t>nd</a:t>
            </a:r>
            <a:r>
              <a:rPr sz="3000" i="1" dirty="0">
                <a:solidFill>
                  <a:srgbClr val="526CAF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(1-valu</a:t>
            </a:r>
            <a:r>
              <a:rPr sz="3000" spc="-25" dirty="0">
                <a:solidFill>
                  <a:srgbClr val="526CAF"/>
                </a:solidFill>
                <a:latin typeface="Microsoft Sans Serif"/>
                <a:cs typeface="Microsoft Sans Serif"/>
              </a:rPr>
              <a:t>e</a:t>
            </a:r>
            <a:r>
              <a:rPr sz="3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d)</a:t>
            </a:r>
            <a:r>
              <a:rPr sz="3000" dirty="0">
                <a:solidFill>
                  <a:srgbClr val="526CAF"/>
                </a:solidFill>
                <a:latin typeface="Microsoft Sans Serif"/>
                <a:cs typeface="Microsoft Sans Serif"/>
              </a:rPr>
              <a:t>	</a:t>
            </a:r>
            <a:r>
              <a:rPr sz="3000" spc="-10" dirty="0">
                <a:latin typeface="Microsoft Sans Serif"/>
                <a:cs typeface="Microsoft Sans Serif"/>
              </a:rPr>
              <a:t>pixels,</a:t>
            </a:r>
            <a:r>
              <a:rPr sz="3000" dirty="0">
                <a:latin typeface="Microsoft Sans Serif"/>
                <a:cs typeface="Microsoft Sans Serif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and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0969" y="4534280"/>
            <a:ext cx="23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Microsoft Sans Serif"/>
                <a:cs typeface="Microsoft Sans Serif"/>
              </a:rPr>
              <a:t>a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6294" y="4945760"/>
            <a:ext cx="6660515" cy="8947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5"/>
              </a:spcBef>
              <a:tabLst>
                <a:tab pos="2371725" algn="l"/>
                <a:tab pos="4496435" algn="l"/>
                <a:tab pos="5186680" algn="l"/>
              </a:tabLst>
            </a:pPr>
            <a:r>
              <a:rPr sz="3000" i="1" spc="-5" dirty="0">
                <a:solidFill>
                  <a:srgbClr val="526CAF"/>
                </a:solidFill>
                <a:latin typeface="Arial"/>
                <a:cs typeface="Arial"/>
              </a:rPr>
              <a:t>backg</a:t>
            </a:r>
            <a:r>
              <a:rPr sz="3000" i="1" spc="-20" dirty="0">
                <a:solidFill>
                  <a:srgbClr val="526CAF"/>
                </a:solidFill>
                <a:latin typeface="Arial"/>
                <a:cs typeface="Arial"/>
              </a:rPr>
              <a:t>ro</a:t>
            </a:r>
            <a:r>
              <a:rPr sz="3000" i="1" spc="-5" dirty="0">
                <a:solidFill>
                  <a:srgbClr val="526CAF"/>
                </a:solidFill>
                <a:latin typeface="Arial"/>
                <a:cs typeface="Arial"/>
              </a:rPr>
              <a:t>und</a:t>
            </a:r>
            <a:r>
              <a:rPr sz="3000" i="1" dirty="0">
                <a:solidFill>
                  <a:srgbClr val="526CAF"/>
                </a:solidFill>
                <a:latin typeface="Arial"/>
                <a:cs typeface="Arial"/>
              </a:rPr>
              <a:t>	</a:t>
            </a:r>
            <a:r>
              <a:rPr sz="3000" spc="-5" dirty="0">
                <a:latin typeface="Microsoft Sans Serif"/>
                <a:cs typeface="Microsoft Sans Serif"/>
              </a:rPr>
              <a:t>c</a:t>
            </a:r>
            <a:r>
              <a:rPr sz="3000" spc="-20" dirty="0">
                <a:latin typeface="Microsoft Sans Serif"/>
                <a:cs typeface="Microsoft Sans Serif"/>
              </a:rPr>
              <a:t>o</a:t>
            </a:r>
            <a:r>
              <a:rPr sz="3000" spc="-5" dirty="0">
                <a:latin typeface="Microsoft Sans Serif"/>
                <a:cs typeface="Microsoft Sans Serif"/>
              </a:rPr>
              <a:t>mpos</a:t>
            </a:r>
            <a:r>
              <a:rPr sz="3000" spc="-20" dirty="0">
                <a:latin typeface="Microsoft Sans Serif"/>
                <a:cs typeface="Microsoft Sans Serif"/>
              </a:rPr>
              <a:t>e</a:t>
            </a:r>
            <a:r>
              <a:rPr sz="3000" spc="-5" dirty="0">
                <a:latin typeface="Microsoft Sans Serif"/>
                <a:cs typeface="Microsoft Sans Serif"/>
              </a:rPr>
              <a:t>d</a:t>
            </a:r>
            <a:r>
              <a:rPr sz="3000" dirty="0">
                <a:latin typeface="Microsoft Sans Serif"/>
                <a:cs typeface="Microsoft Sans Serif"/>
              </a:rPr>
              <a:t>	of	</a:t>
            </a:r>
            <a:r>
              <a:rPr sz="3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0</a:t>
            </a:r>
            <a:r>
              <a:rPr sz="3000" spc="5" dirty="0">
                <a:solidFill>
                  <a:srgbClr val="526CAF"/>
                </a:solidFill>
                <a:latin typeface="Microsoft Sans Serif"/>
                <a:cs typeface="Microsoft Sans Serif"/>
              </a:rPr>
              <a:t>-</a:t>
            </a:r>
            <a:r>
              <a:rPr sz="3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valu</a:t>
            </a:r>
            <a:r>
              <a:rPr sz="3000" spc="-25" dirty="0">
                <a:solidFill>
                  <a:srgbClr val="526CAF"/>
                </a:solidFill>
                <a:latin typeface="Microsoft Sans Serif"/>
                <a:cs typeface="Microsoft Sans Serif"/>
              </a:rPr>
              <a:t>e</a:t>
            </a:r>
            <a:r>
              <a:rPr sz="3000" spc="-5" dirty="0">
                <a:solidFill>
                  <a:srgbClr val="526CAF"/>
                </a:solidFill>
                <a:latin typeface="Microsoft Sans Serif"/>
                <a:cs typeface="Microsoft Sans Serif"/>
              </a:rPr>
              <a:t>d  pixels</a:t>
            </a:r>
            <a:r>
              <a:rPr sz="3000" spc="-5" dirty="0"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38E0F3-AD08-47D0-94D0-66883342624E}"/>
</file>

<file path=customXml/itemProps2.xml><?xml version="1.0" encoding="utf-8"?>
<ds:datastoreItem xmlns:ds="http://schemas.openxmlformats.org/officeDocument/2006/customXml" ds:itemID="{9D67A015-5AF1-4167-9242-DCD45033CC45}"/>
</file>

<file path=customXml/itemProps3.xml><?xml version="1.0" encoding="utf-8"?>
<ds:datastoreItem xmlns:ds="http://schemas.openxmlformats.org/officeDocument/2006/customXml" ds:itemID="{3C57B679-E1B9-4FB3-8962-9FE603C000A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902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SET AND LOGICAL  OPERATORS</vt:lpstr>
      <vt:lpstr>SET OPERATIONS- UNION, INTERSECTION, MINUS,  COMPLEMENT</vt:lpstr>
      <vt:lpstr>SET OPERATIONS -  VENN DIAGRAM  REPRESENTATION</vt:lpstr>
      <vt:lpstr>SET OPERATIONS FOR  GRAY SCALE IMAGE</vt:lpstr>
      <vt:lpstr>COMPLEMENT  OPERATION FOR GRAY  SCALE IMAGE</vt:lpstr>
      <vt:lpstr>COMPLEMENT  OPERATION- NEGATIVE  OF THE IMAGE</vt:lpstr>
      <vt:lpstr>UNION OPERATION</vt:lpstr>
      <vt:lpstr>UNION OPERATION</vt:lpstr>
      <vt:lpstr>LOGICAL OPERATIONS</vt:lpstr>
      <vt:lpstr>SET AND LOGICAL OPERATORS -  APPROACHES ON  BINARY IMAGES</vt:lpstr>
      <vt:lpstr>APPROACHES ON  BINARY IMAGES  (CONTD.)</vt:lpstr>
      <vt:lpstr>APPROACHES ON  BINARY IMAGES  (CONTD.)</vt:lpstr>
      <vt:lpstr>LOGICAL OPERATIONS-  TRUTH TABLE</vt:lpstr>
      <vt:lpstr>LOGICAL OPERATIONS</vt:lpstr>
      <vt:lpstr>PowerPoint Presentation</vt:lpstr>
      <vt:lpstr>LOGICAL OPERATIONS –  RESULTS BY FIRST  APPROACH</vt:lpstr>
      <vt:lpstr>ARITHMETIC AND  LOGIC OPERATIONS</vt:lpstr>
      <vt:lpstr>ARITHMETIC AND  LOGIC OPERATIONS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admin</dc:creator>
  <cp:lastModifiedBy>Admin</cp:lastModifiedBy>
  <cp:revision>2</cp:revision>
  <dcterms:created xsi:type="dcterms:W3CDTF">2023-01-04T14:02:45Z</dcterms:created>
  <dcterms:modified xsi:type="dcterms:W3CDTF">2023-01-05T04:40:36Z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2023-01-04T00:00:00Z</vt:filetime>
  </property>
  <property fmtid="{D5CDD505-2E9C-101B-9397-08002B2CF9AE}" pid="5" name="ContentTypeId">
    <vt:lpwstr>0x010100439A427E9303B54DBFBBE113110CA6DF</vt:lpwstr>
  </property>
</Properties>
</file>