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57" y="2031815"/>
            <a:ext cx="7601980" cy="45027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888619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036" y="3530921"/>
            <a:ext cx="7815852" cy="27175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068" y="1688084"/>
            <a:ext cx="154940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779778"/>
            <a:ext cx="761238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536022"/>
            <a:ext cx="157797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1125" y="0"/>
            <a:ext cx="142875" cy="6858000"/>
            <a:chOff x="9001125" y="0"/>
            <a:chExt cx="142875" cy="6858000"/>
          </a:xfrm>
        </p:grpSpPr>
        <p:sp>
          <p:nvSpPr>
            <p:cNvPr id="3" name="object 3"/>
            <p:cNvSpPr/>
            <p:nvPr/>
          </p:nvSpPr>
          <p:spPr>
            <a:xfrm>
              <a:off x="9001125" y="4846320"/>
              <a:ext cx="142875" cy="2011680"/>
            </a:xfrm>
            <a:custGeom>
              <a:avLst/>
              <a:gdLst/>
              <a:ahLst/>
              <a:cxnLst/>
              <a:rect l="l" t="t" r="r" b="b"/>
              <a:pathLst>
                <a:path w="142875" h="2011679">
                  <a:moveTo>
                    <a:pt x="142875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142875" y="201168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D12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5" y="0"/>
              <a:ext cx="142875" cy="4846320"/>
            </a:xfrm>
            <a:custGeom>
              <a:avLst/>
              <a:gdLst/>
              <a:ahLst/>
              <a:cxnLst/>
              <a:rect l="l" t="t" r="r" b="b"/>
              <a:pathLst>
                <a:path w="142875" h="4846320">
                  <a:moveTo>
                    <a:pt x="142875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42875" y="484632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4297" y="1538985"/>
            <a:ext cx="54679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0">
              <a:lnSpc>
                <a:spcPct val="100000"/>
              </a:lnSpc>
              <a:spcBef>
                <a:spcPts val="100"/>
              </a:spcBef>
            </a:pPr>
            <a:r>
              <a:rPr sz="6000" spc="-204" dirty="0">
                <a:latin typeface="Arial Black"/>
                <a:cs typeface="Arial Black"/>
              </a:rPr>
              <a:t>SPATIAL </a:t>
            </a:r>
            <a:r>
              <a:rPr sz="6000" spc="-200" dirty="0">
                <a:latin typeface="Arial Black"/>
                <a:cs typeface="Arial Black"/>
              </a:rPr>
              <a:t> 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85" dirty="0">
                <a:latin typeface="Arial Black"/>
                <a:cs typeface="Arial Black"/>
              </a:rPr>
              <a:t>PER</a:t>
            </a:r>
            <a:r>
              <a:rPr sz="6000" spc="-495" dirty="0">
                <a:latin typeface="Arial Black"/>
                <a:cs typeface="Arial Black"/>
              </a:rPr>
              <a:t>A</a:t>
            </a:r>
            <a:r>
              <a:rPr sz="6000" spc="-85" dirty="0">
                <a:latin typeface="Arial Black"/>
                <a:cs typeface="Arial Black"/>
              </a:rPr>
              <a:t>T</a:t>
            </a:r>
            <a:r>
              <a:rPr sz="6000" spc="-80" dirty="0">
                <a:latin typeface="Arial Black"/>
                <a:cs typeface="Arial Black"/>
              </a:rPr>
              <a:t>ION</a:t>
            </a:r>
            <a:r>
              <a:rPr sz="6000" dirty="0">
                <a:latin typeface="Arial Black"/>
                <a:cs typeface="Arial Black"/>
              </a:rPr>
              <a:t>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4235" y="1422152"/>
            <a:ext cx="5913120" cy="17604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31265" algn="l"/>
              </a:tabLst>
            </a:pPr>
            <a:r>
              <a:rPr dirty="0"/>
              <a:t>255	138	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8068" y="2053844"/>
            <a:ext cx="170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31265" algn="l"/>
              </a:tabLst>
            </a:pPr>
            <a:r>
              <a:rPr sz="2400" dirty="0">
                <a:latin typeface="Times New Roman"/>
                <a:cs typeface="Times New Roman"/>
              </a:rPr>
              <a:t>65	12	201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1665" algn="l"/>
                <a:tab pos="1208405" algn="l"/>
              </a:tabLst>
            </a:pPr>
            <a:r>
              <a:rPr sz="2400" dirty="0">
                <a:latin typeface="Times New Roman"/>
                <a:cs typeface="Times New Roman"/>
              </a:rPr>
              <a:t>180	</a:t>
            </a:r>
            <a:r>
              <a:rPr sz="2400" spc="-60" dirty="0">
                <a:latin typeface="Times New Roman"/>
                <a:cs typeface="Times New Roman"/>
              </a:rPr>
              <a:t>111	</a:t>
            </a:r>
            <a:r>
              <a:rPr sz="2400" dirty="0">
                <a:latin typeface="Times New Roman"/>
                <a:cs typeface="Times New Roman"/>
              </a:rPr>
              <a:t>85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9522" y="3288538"/>
            <a:ext cx="48260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255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138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65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201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183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latin typeface="Times New Roman"/>
                <a:cs typeface="Times New Roman"/>
              </a:rPr>
              <a:t>111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85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5475" y="2961258"/>
            <a:ext cx="4267200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400"/>
              </a:lnSpc>
              <a:spcBef>
                <a:spcPts val="105"/>
              </a:spcBef>
              <a:tabLst>
                <a:tab pos="3691254" algn="l"/>
              </a:tabLst>
            </a:pPr>
            <a:r>
              <a:rPr sz="3000" baseline="-5555" dirty="0">
                <a:latin typeface="Times New Roman"/>
                <a:cs typeface="Times New Roman"/>
              </a:rPr>
              <a:t>LSB	</a:t>
            </a:r>
            <a:r>
              <a:rPr sz="2000" dirty="0">
                <a:latin typeface="Times New Roman"/>
                <a:cs typeface="Times New Roman"/>
              </a:rPr>
              <a:t>MSB</a:t>
            </a:r>
            <a:endParaRPr sz="20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7395" algn="l"/>
                <a:tab pos="1280795" algn="l"/>
                <a:tab pos="1814195" algn="l"/>
                <a:tab pos="2347595" algn="l"/>
                <a:tab pos="2880995" algn="l"/>
                <a:tab pos="3414395" algn="l"/>
                <a:tab pos="3947795" algn="l"/>
              </a:tabLst>
            </a:pPr>
            <a:r>
              <a:rPr sz="2400" dirty="0">
                <a:latin typeface="Times New Roman"/>
                <a:cs typeface="Times New Roman"/>
              </a:rPr>
              <a:t>1	1	1	1	1	1	1	1</a:t>
            </a:r>
            <a:endParaRPr sz="24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7395" algn="l"/>
                <a:tab pos="1280795" algn="l"/>
                <a:tab pos="1814195" algn="l"/>
                <a:tab pos="2347595" algn="l"/>
                <a:tab pos="2880995" algn="l"/>
                <a:tab pos="3414395" algn="l"/>
                <a:tab pos="3947795" algn="l"/>
              </a:tabLst>
            </a:pPr>
            <a:r>
              <a:rPr sz="2400" dirty="0">
                <a:latin typeface="Times New Roman"/>
                <a:cs typeface="Times New Roman"/>
              </a:rPr>
              <a:t>0	1	0	1	0	0	0	1</a:t>
            </a:r>
            <a:endParaRPr sz="24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7395" algn="l"/>
                <a:tab pos="1280795" algn="l"/>
                <a:tab pos="1814195" algn="l"/>
                <a:tab pos="2347595" algn="l"/>
                <a:tab pos="2880995" algn="l"/>
                <a:tab pos="3414395" algn="l"/>
                <a:tab pos="3947795" algn="l"/>
              </a:tabLst>
            </a:pPr>
            <a:r>
              <a:rPr sz="2400" dirty="0">
                <a:latin typeface="Times New Roman"/>
                <a:cs typeface="Times New Roman"/>
              </a:rPr>
              <a:t>1	1	1	1	1	0	0	0</a:t>
            </a:r>
            <a:endParaRPr sz="24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6760" algn="l"/>
                <a:tab pos="1280160" algn="l"/>
                <a:tab pos="1813560" algn="l"/>
                <a:tab pos="2346325" algn="l"/>
                <a:tab pos="2879725" algn="l"/>
                <a:tab pos="3413125" algn="l"/>
                <a:tab pos="3946525" algn="l"/>
              </a:tabLst>
            </a:pPr>
            <a:r>
              <a:rPr sz="2400" dirty="0">
                <a:latin typeface="Times New Roman"/>
                <a:cs typeface="Times New Roman"/>
              </a:rPr>
              <a:t>1	0	0	0	0	0	1	0</a:t>
            </a:r>
            <a:endParaRPr sz="24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7395" algn="l"/>
                <a:tab pos="1280795" algn="l"/>
                <a:tab pos="1814195" algn="l"/>
                <a:tab pos="2347595" algn="l"/>
                <a:tab pos="2880995" algn="l"/>
                <a:tab pos="3414395" algn="l"/>
                <a:tab pos="3947795" algn="l"/>
              </a:tabLst>
            </a:pPr>
            <a:r>
              <a:rPr sz="2400" dirty="0">
                <a:latin typeface="Times New Roman"/>
                <a:cs typeface="Times New Roman"/>
              </a:rPr>
              <a:t>0	0	1	1	0	0	0	0</a:t>
            </a:r>
            <a:endParaRPr sz="24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7395" algn="l"/>
                <a:tab pos="1280795" algn="l"/>
                <a:tab pos="1814195" algn="l"/>
                <a:tab pos="2347595" algn="l"/>
                <a:tab pos="2880995" algn="l"/>
                <a:tab pos="3414395" algn="l"/>
                <a:tab pos="3947795" algn="l"/>
              </a:tabLst>
            </a:pPr>
            <a:r>
              <a:rPr sz="2400" dirty="0">
                <a:latin typeface="Times New Roman"/>
                <a:cs typeface="Times New Roman"/>
              </a:rPr>
              <a:t>1	0	0	1	0	0	1	1</a:t>
            </a:r>
            <a:endParaRPr sz="24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7395" algn="l"/>
                <a:tab pos="1280795" algn="l"/>
                <a:tab pos="1814195" algn="l"/>
                <a:tab pos="2347595" algn="l"/>
                <a:tab pos="2880995" algn="l"/>
                <a:tab pos="3414395" algn="l"/>
                <a:tab pos="3947795" algn="l"/>
              </a:tabLst>
            </a:pPr>
            <a:r>
              <a:rPr sz="2400" dirty="0">
                <a:latin typeface="Times New Roman"/>
                <a:cs typeface="Times New Roman"/>
              </a:rPr>
              <a:t>1	1	1	0	1	1	0	1</a:t>
            </a:r>
            <a:endParaRPr sz="24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6760" algn="l"/>
                <a:tab pos="1280160" algn="l"/>
                <a:tab pos="1813560" algn="l"/>
                <a:tab pos="2346325" algn="l"/>
                <a:tab pos="2879725" algn="l"/>
                <a:tab pos="3413125" algn="l"/>
                <a:tab pos="3946525" algn="l"/>
              </a:tabLst>
            </a:pPr>
            <a:r>
              <a:rPr sz="2400" dirty="0">
                <a:latin typeface="Times New Roman"/>
                <a:cs typeface="Times New Roman"/>
              </a:rPr>
              <a:t>1	1	1	1	0	1	1	0</a:t>
            </a:r>
            <a:endParaRPr sz="24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tabLst>
                <a:tab pos="747395" algn="l"/>
                <a:tab pos="1280795" algn="l"/>
                <a:tab pos="1814195" algn="l"/>
                <a:tab pos="2347595" algn="l"/>
                <a:tab pos="2880995" algn="l"/>
                <a:tab pos="3414395" algn="l"/>
                <a:tab pos="3947795" algn="l"/>
              </a:tabLst>
            </a:pPr>
            <a:r>
              <a:rPr sz="2400" dirty="0">
                <a:latin typeface="Times New Roman"/>
                <a:cs typeface="Times New Roman"/>
              </a:rPr>
              <a:t>1	0	1	0	1	0	1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7751" y="3259201"/>
            <a:ext cx="0" cy="3389629"/>
          </a:xfrm>
          <a:custGeom>
            <a:avLst/>
            <a:gdLst/>
            <a:ahLst/>
            <a:cxnLst/>
            <a:rect l="l" t="t" r="r" b="b"/>
            <a:pathLst>
              <a:path h="3389629">
                <a:moveTo>
                  <a:pt x="0" y="0"/>
                </a:moveTo>
                <a:lnTo>
                  <a:pt x="0" y="33892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839" y="3328997"/>
            <a:ext cx="1419860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">
              <a:lnSpc>
                <a:spcPct val="106400"/>
              </a:lnSpc>
              <a:spcBef>
                <a:spcPts val="95"/>
              </a:spcBef>
              <a:tabLst>
                <a:tab pos="317500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MSB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	1	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6865" algn="l"/>
                <a:tab pos="621665" algn="l"/>
              </a:tabLst>
            </a:pPr>
            <a:r>
              <a:rPr sz="2400" dirty="0">
                <a:latin typeface="Times New Roman"/>
                <a:cs typeface="Times New Roman"/>
              </a:rPr>
              <a:t>0	0	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6865" algn="l"/>
                <a:tab pos="621665" algn="l"/>
              </a:tabLst>
            </a:pPr>
            <a:r>
              <a:rPr sz="2400" dirty="0">
                <a:latin typeface="Times New Roman"/>
                <a:cs typeface="Times New Roman"/>
              </a:rPr>
              <a:t>1	0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968" y="5106365"/>
            <a:ext cx="1322070" cy="148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LSB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plane</a:t>
            </a:r>
            <a:endParaRPr sz="2400">
              <a:latin typeface="Times New Roman"/>
              <a:cs typeface="Times New Roman"/>
            </a:endParaRPr>
          </a:p>
          <a:p>
            <a:pPr marL="160020">
              <a:lnSpc>
                <a:spcPts val="2865"/>
              </a:lnSpc>
              <a:tabLst>
                <a:tab pos="464820" algn="l"/>
                <a:tab pos="769620" algn="l"/>
              </a:tabLst>
            </a:pPr>
            <a:r>
              <a:rPr sz="2400" dirty="0">
                <a:latin typeface="Times New Roman"/>
                <a:cs typeface="Times New Roman"/>
              </a:rPr>
              <a:t>1	0	1</a:t>
            </a:r>
            <a:endParaRPr sz="24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  <a:spcBef>
                <a:spcPts val="5"/>
              </a:spcBef>
              <a:tabLst>
                <a:tab pos="464184" algn="l"/>
                <a:tab pos="768985" algn="l"/>
              </a:tabLst>
            </a:pPr>
            <a:r>
              <a:rPr sz="2400" dirty="0">
                <a:latin typeface="Times New Roman"/>
                <a:cs typeface="Times New Roman"/>
              </a:rPr>
              <a:t>1	0	1</a:t>
            </a:r>
            <a:endParaRPr sz="24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  <a:tabLst>
                <a:tab pos="464820" algn="l"/>
                <a:tab pos="769620" algn="l"/>
              </a:tabLst>
            </a:pPr>
            <a:r>
              <a:rPr sz="2400" dirty="0">
                <a:latin typeface="Times New Roman"/>
                <a:cs typeface="Times New Roman"/>
              </a:rPr>
              <a:t>1	1	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29870"/>
            <a:ext cx="53778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CC3300"/>
                </a:solidFill>
                <a:latin typeface="Arial Black"/>
                <a:cs typeface="Arial Black"/>
              </a:rPr>
              <a:t>BI</a:t>
            </a:r>
            <a:r>
              <a:rPr sz="2000" spc="-190" dirty="0">
                <a:solidFill>
                  <a:srgbClr val="CC3300"/>
                </a:solidFill>
                <a:latin typeface="Arial Black"/>
                <a:cs typeface="Arial Black"/>
              </a:rPr>
              <a:t>T</a:t>
            </a:r>
            <a:r>
              <a:rPr sz="2000" spc="-55" dirty="0">
                <a:solidFill>
                  <a:srgbClr val="CC3300"/>
                </a:solidFill>
                <a:latin typeface="Arial Black"/>
                <a:cs typeface="Arial Black"/>
              </a:rPr>
              <a:t>-P</a:t>
            </a:r>
            <a:r>
              <a:rPr sz="2000" spc="-65" dirty="0">
                <a:solidFill>
                  <a:srgbClr val="CC3300"/>
                </a:solidFill>
                <a:latin typeface="Arial Black"/>
                <a:cs typeface="Arial Black"/>
              </a:rPr>
              <a:t>L</a:t>
            </a:r>
            <a:r>
              <a:rPr sz="2000" spc="-60" dirty="0">
                <a:solidFill>
                  <a:srgbClr val="CC3300"/>
                </a:solidFill>
                <a:latin typeface="Arial Black"/>
                <a:cs typeface="Arial Black"/>
              </a:rPr>
              <a:t>A</a:t>
            </a:r>
            <a:r>
              <a:rPr sz="2000" spc="-75" dirty="0">
                <a:solidFill>
                  <a:srgbClr val="CC3300"/>
                </a:solidFill>
                <a:latin typeface="Arial Black"/>
                <a:cs typeface="Arial Black"/>
              </a:rPr>
              <a:t>N</a:t>
            </a:r>
            <a:r>
              <a:rPr sz="2000" dirty="0">
                <a:solidFill>
                  <a:srgbClr val="CC3300"/>
                </a:solidFill>
                <a:latin typeface="Arial Black"/>
                <a:cs typeface="Arial Black"/>
              </a:rPr>
              <a:t>E</a:t>
            </a:r>
            <a:r>
              <a:rPr sz="2000" spc="-150" dirty="0">
                <a:solidFill>
                  <a:srgbClr val="CC3300"/>
                </a:solidFill>
                <a:latin typeface="Arial Black"/>
                <a:cs typeface="Arial Black"/>
              </a:rPr>
              <a:t> </a:t>
            </a:r>
            <a:r>
              <a:rPr sz="2000" spc="-55" dirty="0">
                <a:solidFill>
                  <a:srgbClr val="CC3300"/>
                </a:solidFill>
                <a:latin typeface="Arial Black"/>
                <a:cs typeface="Arial Black"/>
              </a:rPr>
              <a:t>S</a:t>
            </a:r>
            <a:r>
              <a:rPr sz="2000" spc="-65" dirty="0">
                <a:solidFill>
                  <a:srgbClr val="CC3300"/>
                </a:solidFill>
                <a:latin typeface="Arial Black"/>
                <a:cs typeface="Arial Black"/>
              </a:rPr>
              <a:t>LI</a:t>
            </a:r>
            <a:r>
              <a:rPr sz="2000" spc="-60" dirty="0">
                <a:solidFill>
                  <a:srgbClr val="CC3300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CC3300"/>
                </a:solidFill>
                <a:latin typeface="Arial Black"/>
                <a:cs typeface="Arial Black"/>
              </a:rPr>
              <a:t>IN</a:t>
            </a:r>
            <a:r>
              <a:rPr sz="2000" dirty="0">
                <a:solidFill>
                  <a:srgbClr val="CC3300"/>
                </a:solidFill>
                <a:latin typeface="Arial Black"/>
                <a:cs typeface="Arial Black"/>
              </a:rPr>
              <a:t>G</a:t>
            </a:r>
            <a:r>
              <a:rPr sz="2000" spc="-165" dirty="0">
                <a:solidFill>
                  <a:srgbClr val="CC330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CC3300"/>
                </a:solidFill>
                <a:latin typeface="Arial Black"/>
                <a:cs typeface="Arial Black"/>
              </a:rPr>
              <a:t>-</a:t>
            </a:r>
            <a:r>
              <a:rPr sz="2000" spc="-125" dirty="0">
                <a:solidFill>
                  <a:srgbClr val="CC3300"/>
                </a:solidFill>
                <a:latin typeface="Arial Black"/>
                <a:cs typeface="Arial Black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HIGHLIGH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1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H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  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ONTR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114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17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MAD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15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2000" spc="-13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-14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2000" spc="-13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-19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spc="-15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2000" spc="-9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 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PPE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AR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16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Y</a:t>
            </a:r>
            <a:r>
              <a:rPr sz="2000" spc="-15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SPE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IFI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1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4883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D1282D"/>
                </a:solidFill>
                <a:latin typeface="Arial Black"/>
                <a:cs typeface="Arial Black"/>
              </a:rPr>
              <a:t>BIT</a:t>
            </a:r>
            <a:r>
              <a:rPr sz="3600" spc="-15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600" spc="-50" dirty="0">
                <a:solidFill>
                  <a:srgbClr val="D1282D"/>
                </a:solidFill>
                <a:latin typeface="Arial Black"/>
                <a:cs typeface="Arial Black"/>
              </a:rPr>
              <a:t>PLANE</a:t>
            </a:r>
            <a:r>
              <a:rPr sz="3600" spc="-16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SLICING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4" y="1939752"/>
            <a:ext cx="7189158" cy="3923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318199"/>
            <a:ext cx="366395" cy="330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135" dirty="0">
                <a:solidFill>
                  <a:srgbClr val="D1282D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08381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IMAGE </a:t>
            </a:r>
            <a:r>
              <a:rPr sz="3200" spc="-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RECONSTRUCTION </a:t>
            </a:r>
            <a:r>
              <a:rPr sz="3200" spc="-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50" dirty="0">
                <a:solidFill>
                  <a:srgbClr val="D1282D"/>
                </a:solidFill>
                <a:latin typeface="Arial Black"/>
                <a:cs typeface="Arial Black"/>
              </a:rPr>
              <a:t>USING</a:t>
            </a:r>
            <a:r>
              <a:rPr sz="3200" spc="-17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50" dirty="0">
                <a:solidFill>
                  <a:srgbClr val="D1282D"/>
                </a:solidFill>
                <a:latin typeface="Arial Black"/>
                <a:cs typeface="Arial Black"/>
              </a:rPr>
              <a:t>SLICED</a:t>
            </a:r>
            <a:r>
              <a:rPr sz="3200" spc="-17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50" dirty="0">
                <a:solidFill>
                  <a:srgbClr val="D1282D"/>
                </a:solidFill>
                <a:latin typeface="Arial Black"/>
                <a:cs typeface="Arial Black"/>
              </a:rPr>
              <a:t>PLANES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19200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Microsoft Sans Serif"/>
                <a:cs typeface="Microsoft Sans Serif"/>
              </a:rPr>
              <a:t>Multiply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plane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8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128,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plane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7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64,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added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two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planes. </a:t>
            </a:r>
            <a:r>
              <a:rPr sz="2000" spc="-5" dirty="0">
                <a:latin typeface="Microsoft Sans Serif"/>
                <a:cs typeface="Microsoft Sans Serif"/>
              </a:rPr>
              <a:t>Although </a:t>
            </a:r>
            <a:r>
              <a:rPr sz="2000" dirty="0">
                <a:latin typeface="Microsoft Sans Serif"/>
                <a:cs typeface="Microsoft Sans Serif"/>
              </a:rPr>
              <a:t>the main features of the </a:t>
            </a:r>
            <a:r>
              <a:rPr sz="2000" spc="-5" dirty="0">
                <a:latin typeface="Microsoft Sans Serif"/>
                <a:cs typeface="Microsoft Sans Serif"/>
              </a:rPr>
              <a:t>original </a:t>
            </a:r>
            <a:r>
              <a:rPr sz="2000" dirty="0">
                <a:latin typeface="Microsoft Sans Serif"/>
                <a:cs typeface="Microsoft Sans Serif"/>
              </a:rPr>
              <a:t>image were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restored,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reconstructed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appears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flat,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especially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background.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41" y="3410555"/>
            <a:ext cx="8397180" cy="15930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2" y="3157220"/>
            <a:ext cx="303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D1282D"/>
                </a:solidFill>
                <a:latin typeface="Arial Black"/>
                <a:cs typeface="Arial Black"/>
              </a:rPr>
              <a:t>THANK</a:t>
            </a:r>
            <a:r>
              <a:rPr sz="3600" spc="-204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600" spc="-114" dirty="0">
                <a:solidFill>
                  <a:srgbClr val="D1282D"/>
                </a:solidFill>
                <a:latin typeface="Arial Black"/>
                <a:cs typeface="Arial Black"/>
              </a:rPr>
              <a:t>YOU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59073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 smtClean="0">
                <a:solidFill>
                  <a:srgbClr val="D1282D"/>
                </a:solidFill>
                <a:latin typeface="Arial"/>
                <a:cs typeface="Arial"/>
              </a:rPr>
              <a:t>1</a:t>
            </a:r>
            <a:r>
              <a:rPr lang="en-IN" sz="2400" b="1" spc="-5" dirty="0" smtClean="0">
                <a:solidFill>
                  <a:srgbClr val="D1282D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9148" y="1670685"/>
            <a:ext cx="1227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877" y="2475357"/>
            <a:ext cx="1500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Contrast </a:t>
            </a:r>
            <a:r>
              <a:rPr sz="2400" b="1" dirty="0">
                <a:latin typeface="Arial"/>
                <a:cs typeface="Arial"/>
              </a:rPr>
              <a:t> stretching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2546" y="2618359"/>
            <a:ext cx="1955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Thresholding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0"/>
            <a:ext cx="3411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CC3300"/>
                </a:solidFill>
                <a:latin typeface="Arial Black"/>
                <a:cs typeface="Arial Black"/>
              </a:rPr>
              <a:t>P</a:t>
            </a:r>
            <a:r>
              <a:rPr sz="2400" spc="-60" dirty="0">
                <a:solidFill>
                  <a:srgbClr val="CC3300"/>
                </a:solidFill>
                <a:latin typeface="Arial Black"/>
                <a:cs typeface="Arial Black"/>
              </a:rPr>
              <a:t>OIN</a:t>
            </a:r>
            <a:r>
              <a:rPr sz="2400" dirty="0">
                <a:solidFill>
                  <a:srgbClr val="CC3300"/>
                </a:solidFill>
                <a:latin typeface="Arial Black"/>
                <a:cs typeface="Arial Black"/>
              </a:rPr>
              <a:t>T</a:t>
            </a:r>
            <a:r>
              <a:rPr sz="2400" spc="-110" dirty="0">
                <a:solidFill>
                  <a:srgbClr val="CC330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CC3300"/>
                </a:solidFill>
                <a:latin typeface="Arial Black"/>
                <a:cs typeface="Arial Black"/>
              </a:rPr>
              <a:t>P</a:t>
            </a:r>
            <a:r>
              <a:rPr sz="2400" spc="-95" dirty="0">
                <a:solidFill>
                  <a:srgbClr val="CC3300"/>
                </a:solidFill>
                <a:latin typeface="Arial Black"/>
                <a:cs typeface="Arial Black"/>
              </a:rPr>
              <a:t>R</a:t>
            </a:r>
            <a:r>
              <a:rPr sz="2400" spc="-60" dirty="0">
                <a:solidFill>
                  <a:srgbClr val="CC3300"/>
                </a:solidFill>
                <a:latin typeface="Arial Black"/>
                <a:cs typeface="Arial Black"/>
              </a:rPr>
              <a:t>O</a:t>
            </a:r>
            <a:r>
              <a:rPr sz="2400" spc="-55" dirty="0">
                <a:solidFill>
                  <a:srgbClr val="CC3300"/>
                </a:solidFill>
                <a:latin typeface="Arial Black"/>
                <a:cs typeface="Arial Black"/>
              </a:rPr>
              <a:t>C</a:t>
            </a:r>
            <a:r>
              <a:rPr sz="2400" spc="-70" dirty="0">
                <a:solidFill>
                  <a:srgbClr val="CC3300"/>
                </a:solidFill>
                <a:latin typeface="Arial Black"/>
                <a:cs typeface="Arial Black"/>
              </a:rPr>
              <a:t>ESS</a:t>
            </a:r>
            <a:r>
              <a:rPr sz="2400" spc="-60" dirty="0">
                <a:solidFill>
                  <a:srgbClr val="CC3300"/>
                </a:solidFill>
                <a:latin typeface="Arial Black"/>
                <a:cs typeface="Arial Black"/>
              </a:rPr>
              <a:t>IN</a:t>
            </a:r>
            <a:r>
              <a:rPr sz="2400" spc="-20" dirty="0">
                <a:solidFill>
                  <a:srgbClr val="CC3300"/>
                </a:solidFill>
                <a:latin typeface="Arial Black"/>
                <a:cs typeface="Arial Black"/>
              </a:rPr>
              <a:t>G</a:t>
            </a:r>
            <a:r>
              <a:rPr sz="2400" dirty="0">
                <a:solidFill>
                  <a:srgbClr val="CC3300"/>
                </a:solidFill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348437"/>
            <a:ext cx="525653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CC3300"/>
                </a:solidFill>
                <a:latin typeface="Arial Black"/>
                <a:cs typeface="Arial Black"/>
              </a:rPr>
              <a:t>GR</a:t>
            </a:r>
            <a:r>
              <a:rPr spc="-265" dirty="0">
                <a:solidFill>
                  <a:srgbClr val="CC3300"/>
                </a:solidFill>
                <a:latin typeface="Arial Black"/>
                <a:cs typeface="Arial Black"/>
              </a:rPr>
              <a:t>A</a:t>
            </a:r>
            <a:r>
              <a:rPr spc="-260" dirty="0">
                <a:solidFill>
                  <a:srgbClr val="CC3300"/>
                </a:solidFill>
                <a:latin typeface="Arial Black"/>
                <a:cs typeface="Arial Black"/>
              </a:rPr>
              <a:t>Y</a:t>
            </a:r>
            <a:r>
              <a:rPr spc="-60" dirty="0">
                <a:solidFill>
                  <a:srgbClr val="CC3300"/>
                </a:solidFill>
                <a:latin typeface="Arial Black"/>
                <a:cs typeface="Arial Black"/>
              </a:rPr>
              <a:t>-</a:t>
            </a:r>
            <a:r>
              <a:rPr spc="-70" dirty="0">
                <a:solidFill>
                  <a:srgbClr val="CC3300"/>
                </a:solidFill>
                <a:latin typeface="Arial Black"/>
                <a:cs typeface="Arial Black"/>
              </a:rPr>
              <a:t>LE</a:t>
            </a:r>
            <a:r>
              <a:rPr spc="-60" dirty="0">
                <a:solidFill>
                  <a:srgbClr val="CC3300"/>
                </a:solidFill>
                <a:latin typeface="Arial Black"/>
                <a:cs typeface="Arial Black"/>
              </a:rPr>
              <a:t>V</a:t>
            </a:r>
            <a:r>
              <a:rPr spc="-70" dirty="0">
                <a:solidFill>
                  <a:srgbClr val="CC3300"/>
                </a:solidFill>
                <a:latin typeface="Arial Black"/>
                <a:cs typeface="Arial Black"/>
              </a:rPr>
              <a:t>E</a:t>
            </a:r>
            <a:r>
              <a:rPr dirty="0">
                <a:solidFill>
                  <a:srgbClr val="CC3300"/>
                </a:solidFill>
                <a:latin typeface="Arial Black"/>
                <a:cs typeface="Arial Black"/>
              </a:rPr>
              <a:t>L</a:t>
            </a:r>
            <a:r>
              <a:rPr spc="-150" dirty="0">
                <a:solidFill>
                  <a:srgbClr val="CC3300"/>
                </a:solidFill>
                <a:latin typeface="Arial Black"/>
                <a:cs typeface="Arial Black"/>
              </a:rPr>
              <a:t> </a:t>
            </a:r>
            <a:r>
              <a:rPr spc="-70" dirty="0">
                <a:solidFill>
                  <a:srgbClr val="CC3300"/>
                </a:solidFill>
                <a:latin typeface="Arial Black"/>
                <a:cs typeface="Arial Black"/>
              </a:rPr>
              <a:t>T</a:t>
            </a:r>
            <a:r>
              <a:rPr spc="-60" dirty="0">
                <a:solidFill>
                  <a:srgbClr val="CC3300"/>
                </a:solidFill>
                <a:latin typeface="Arial Black"/>
                <a:cs typeface="Arial Black"/>
              </a:rPr>
              <a:t>RAN</a:t>
            </a:r>
            <a:r>
              <a:rPr spc="-70" dirty="0">
                <a:solidFill>
                  <a:srgbClr val="CC3300"/>
                </a:solidFill>
                <a:latin typeface="Arial Black"/>
                <a:cs typeface="Arial Black"/>
              </a:rPr>
              <a:t>SF</a:t>
            </a:r>
            <a:r>
              <a:rPr spc="-60" dirty="0">
                <a:solidFill>
                  <a:srgbClr val="CC3300"/>
                </a:solidFill>
                <a:latin typeface="Arial Black"/>
                <a:cs typeface="Arial Black"/>
              </a:rPr>
              <a:t>ORM</a:t>
            </a:r>
            <a:r>
              <a:rPr spc="-229" dirty="0">
                <a:solidFill>
                  <a:srgbClr val="CC3300"/>
                </a:solidFill>
                <a:latin typeface="Arial Black"/>
                <a:cs typeface="Arial Black"/>
              </a:rPr>
              <a:t>A</a:t>
            </a:r>
            <a:r>
              <a:rPr spc="-70" dirty="0">
                <a:solidFill>
                  <a:srgbClr val="CC3300"/>
                </a:solidFill>
                <a:latin typeface="Arial Black"/>
                <a:cs typeface="Arial Black"/>
              </a:rPr>
              <a:t>T</a:t>
            </a:r>
            <a:r>
              <a:rPr spc="-60" dirty="0">
                <a:solidFill>
                  <a:srgbClr val="CC3300"/>
                </a:solidFill>
                <a:latin typeface="Arial Black"/>
                <a:cs typeface="Arial Black"/>
              </a:rPr>
              <a:t>IO</a:t>
            </a:r>
            <a:r>
              <a:rPr dirty="0">
                <a:solidFill>
                  <a:srgbClr val="CC3300"/>
                </a:solidFill>
                <a:latin typeface="Arial Black"/>
                <a:cs typeface="Arial Black"/>
              </a:rPr>
              <a:t>N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5" dirty="0">
                <a:solidFill>
                  <a:srgbClr val="CC3300"/>
                </a:solidFill>
                <a:latin typeface="Arial Black"/>
                <a:cs typeface="Arial Black"/>
              </a:rPr>
              <a:t>FUNCTION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86512" y="3558730"/>
          <a:ext cx="19812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3619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120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200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100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85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90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12700" marR="5080">
              <a:lnSpc>
                <a:spcPct val="100000"/>
              </a:lnSpc>
            </a:pPr>
            <a:r>
              <a:rPr b="0" spc="-5" dirty="0">
                <a:latin typeface="Microsoft Sans Serif"/>
                <a:cs typeface="Microsoft Sans Serif"/>
              </a:rPr>
              <a:t>the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5" dirty="0">
                <a:latin typeface="Microsoft Sans Serif"/>
                <a:cs typeface="Microsoft Sans Serif"/>
              </a:rPr>
              <a:t>following</a:t>
            </a:r>
            <a:r>
              <a:rPr b="0" spc="8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matrix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represents</a:t>
            </a:r>
            <a:r>
              <a:rPr b="0" spc="4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the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pixels</a:t>
            </a:r>
            <a:r>
              <a:rPr b="0" spc="5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values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of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a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8-bit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image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(r)</a:t>
            </a:r>
            <a:r>
              <a:rPr b="0" spc="3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,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apply </a:t>
            </a:r>
            <a:r>
              <a:rPr b="0" spc="-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thresholding</a:t>
            </a:r>
            <a:r>
              <a:rPr b="0" spc="4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transform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assuming</a:t>
            </a:r>
            <a:r>
              <a:rPr b="0" spc="4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that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the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threshold</a:t>
            </a:r>
            <a:r>
              <a:rPr b="0" spc="4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m=95,</a:t>
            </a:r>
            <a:r>
              <a:rPr b="0" spc="1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find</a:t>
            </a:r>
            <a:r>
              <a:rPr b="0" spc="2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the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resulting </a:t>
            </a:r>
            <a:r>
              <a:rPr b="0" spc="-459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image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pixel</a:t>
            </a:r>
            <a:r>
              <a:rPr b="0" spc="3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values.</a:t>
            </a:r>
          </a:p>
          <a:p>
            <a:pPr marR="1438910" algn="r">
              <a:lnSpc>
                <a:spcPct val="100000"/>
              </a:lnSpc>
              <a:spcBef>
                <a:spcPts val="180"/>
              </a:spcBef>
            </a:pPr>
            <a:r>
              <a:rPr sz="1000" b="0" dirty="0">
                <a:latin typeface="Microsoft Sans Serif"/>
                <a:cs typeface="Microsoft Sans Serif"/>
              </a:rPr>
              <a:t>Image</a:t>
            </a:r>
            <a:r>
              <a:rPr sz="1000" b="0" spc="-60" dirty="0">
                <a:latin typeface="Microsoft Sans Serif"/>
                <a:cs typeface="Microsoft Sans Serif"/>
              </a:rPr>
              <a:t> </a:t>
            </a:r>
            <a:r>
              <a:rPr sz="1000" b="0" spc="-5" dirty="0">
                <a:latin typeface="Microsoft Sans Serif"/>
                <a:cs typeface="Microsoft Sans Serif"/>
              </a:rPr>
              <a:t>(r)</a:t>
            </a:r>
            <a:endParaRPr sz="10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780"/>
              </a:spcBef>
            </a:pPr>
            <a:r>
              <a:rPr dirty="0"/>
              <a:t>solution: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8375" y="3917060"/>
            <a:ext cx="559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I</a:t>
            </a:r>
            <a:r>
              <a:rPr sz="1000" spc="15" dirty="0">
                <a:latin typeface="Microsoft Sans Serif"/>
                <a:cs typeface="Microsoft Sans Serif"/>
              </a:rPr>
              <a:t>m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-10" dirty="0">
                <a:latin typeface="Microsoft Sans Serif"/>
                <a:cs typeface="Microsoft Sans Serif"/>
              </a:rPr>
              <a:t>g</a:t>
            </a:r>
            <a:r>
              <a:rPr sz="1000" spc="-5" dirty="0">
                <a:latin typeface="Microsoft Sans Serif"/>
                <a:cs typeface="Microsoft Sans Serif"/>
              </a:rPr>
              <a:t>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</a:t>
            </a:r>
            <a:r>
              <a:rPr sz="1000" dirty="0">
                <a:latin typeface="Microsoft Sans Serif"/>
                <a:cs typeface="Microsoft Sans Serif"/>
              </a:rPr>
              <a:t>s</a:t>
            </a:r>
            <a:r>
              <a:rPr sz="1000" spc="-5" dirty="0"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90912" y="4252912"/>
          <a:ext cx="1905000" cy="140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5499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PROBLEM</a:t>
            </a:r>
            <a:r>
              <a:rPr sz="3200" spc="-17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30" dirty="0">
                <a:solidFill>
                  <a:srgbClr val="D1282D"/>
                </a:solidFill>
                <a:latin typeface="Arial Black"/>
                <a:cs typeface="Arial Black"/>
              </a:rPr>
              <a:t>ON</a:t>
            </a:r>
            <a:r>
              <a:rPr sz="3200" spc="-16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55" dirty="0">
                <a:solidFill>
                  <a:srgbClr val="D1282D"/>
                </a:solidFill>
                <a:latin typeface="Arial Black"/>
                <a:cs typeface="Arial Black"/>
              </a:rPr>
              <a:t>CONTRAST </a:t>
            </a:r>
            <a:r>
              <a:rPr sz="3200" spc="-105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65" dirty="0">
                <a:solidFill>
                  <a:srgbClr val="D1282D"/>
                </a:solidFill>
                <a:latin typeface="Arial Black"/>
                <a:cs typeface="Arial Black"/>
              </a:rPr>
              <a:t>STRETCHING </a:t>
            </a:r>
            <a:r>
              <a:rPr sz="3200" spc="-40" dirty="0">
                <a:solidFill>
                  <a:srgbClr val="D1282D"/>
                </a:solidFill>
                <a:latin typeface="Arial Black"/>
                <a:cs typeface="Arial Black"/>
              </a:rPr>
              <a:t>AND </a:t>
            </a:r>
            <a:r>
              <a:rPr sz="3200" spc="-3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55" dirty="0">
                <a:solidFill>
                  <a:srgbClr val="D1282D"/>
                </a:solidFill>
                <a:latin typeface="Arial Black"/>
                <a:cs typeface="Arial Black"/>
              </a:rPr>
              <a:t>TRESHOLDING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2494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D1282D"/>
                </a:solidFill>
                <a:latin typeface="Arial Black"/>
                <a:cs typeface="Arial Black"/>
              </a:rPr>
              <a:t>PIECEWISE</a:t>
            </a:r>
            <a:r>
              <a:rPr sz="3200" spc="-21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50" dirty="0">
                <a:solidFill>
                  <a:srgbClr val="D1282D"/>
                </a:solidFill>
                <a:latin typeface="Arial Black"/>
                <a:cs typeface="Arial Black"/>
              </a:rPr>
              <a:t>LINEAR </a:t>
            </a:r>
            <a:r>
              <a:rPr sz="3200" spc="-10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70" dirty="0">
                <a:solidFill>
                  <a:srgbClr val="D1282D"/>
                </a:solidFill>
                <a:latin typeface="Arial Black"/>
                <a:cs typeface="Arial Black"/>
              </a:rPr>
              <a:t>TRANSFORMATION </a:t>
            </a:r>
            <a:r>
              <a:rPr sz="3200" spc="-106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55" dirty="0">
                <a:solidFill>
                  <a:srgbClr val="D1282D"/>
                </a:solidFill>
                <a:latin typeface="Arial Black"/>
                <a:cs typeface="Arial Black"/>
              </a:rPr>
              <a:t>FUNCTIONS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1790"/>
            <a:ext cx="3063240" cy="32569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175"/>
              </a:spcBef>
              <a:buSzPct val="95000"/>
              <a:buFont typeface="Microsoft Sans Serif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Advantage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Arbitrarily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complex</a:t>
            </a:r>
            <a:endParaRPr sz="2000">
              <a:latin typeface="Microsoft Sans Serif"/>
              <a:cs typeface="Microsoft Sans Serif"/>
            </a:endParaRPr>
          </a:p>
          <a:p>
            <a:pPr marL="102235" indent="-90170">
              <a:lnSpc>
                <a:spcPct val="100000"/>
              </a:lnSpc>
              <a:spcBef>
                <a:spcPts val="480"/>
              </a:spcBef>
              <a:buSzPct val="95000"/>
              <a:buFont typeface="Microsoft Sans Serif"/>
              <a:buChar char="•"/>
              <a:tabLst>
                <a:tab pos="102870" algn="l"/>
              </a:tabLst>
            </a:pPr>
            <a:r>
              <a:rPr sz="2000" b="1" dirty="0">
                <a:latin typeface="Arial"/>
                <a:cs typeface="Arial"/>
              </a:rPr>
              <a:t>Disadvantage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108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input</a:t>
            </a:r>
            <a:endParaRPr sz="2000">
              <a:latin typeface="Microsoft Sans Serif"/>
              <a:cs typeface="Microsoft Sans Serif"/>
            </a:endParaRPr>
          </a:p>
          <a:p>
            <a:pPr marL="102235" indent="-90170">
              <a:lnSpc>
                <a:spcPct val="100000"/>
              </a:lnSpc>
              <a:spcBef>
                <a:spcPts val="480"/>
              </a:spcBef>
              <a:buSzPct val="95000"/>
              <a:buFont typeface="Microsoft Sans Serif"/>
              <a:buChar char="•"/>
              <a:tabLst>
                <a:tab pos="102870" algn="l"/>
              </a:tabLst>
            </a:pPr>
            <a:r>
              <a:rPr sz="2000" b="1" spc="-45" dirty="0">
                <a:latin typeface="Arial"/>
                <a:cs typeface="Arial"/>
              </a:rPr>
              <a:t>Type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Transformations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108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Contrast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stretching</a:t>
            </a:r>
            <a:endParaRPr sz="2000">
              <a:latin typeface="Microsoft Sans Serif"/>
              <a:cs typeface="Microsoft Sans Serif"/>
            </a:endParaRPr>
          </a:p>
          <a:p>
            <a:pPr marL="469900" lvl="1" indent="-183515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Gray-level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slicing</a:t>
            </a:r>
            <a:endParaRPr sz="2000">
              <a:latin typeface="Microsoft Sans Serif"/>
              <a:cs typeface="Microsoft Sans Serif"/>
            </a:endParaRPr>
          </a:p>
          <a:p>
            <a:pPr marL="469900" lvl="1" indent="-183515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Bit-plane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slicing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296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CONTRAST 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 ST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3600" spc="-18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HIN</a:t>
            </a:r>
            <a:r>
              <a:rPr sz="3600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48" y="2514980"/>
            <a:ext cx="2762250" cy="2724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6021" y="2088260"/>
            <a:ext cx="47593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locations of </a:t>
            </a:r>
            <a:r>
              <a:rPr sz="1800" spc="-10" dirty="0">
                <a:latin typeface="Microsoft Sans Serif"/>
                <a:cs typeface="Microsoft Sans Serif"/>
              </a:rPr>
              <a:t>points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i="1" dirty="0">
                <a:latin typeface="Arial"/>
                <a:cs typeface="Arial"/>
              </a:rPr>
              <a:t>r1 </a:t>
            </a:r>
            <a:r>
              <a:rPr sz="1800" dirty="0">
                <a:latin typeface="Microsoft Sans Serif"/>
                <a:cs typeface="Microsoft Sans Serif"/>
              </a:rPr>
              <a:t>, </a:t>
            </a:r>
            <a:r>
              <a:rPr sz="1800" i="1" dirty="0">
                <a:latin typeface="Arial"/>
                <a:cs typeface="Arial"/>
              </a:rPr>
              <a:t>s </a:t>
            </a:r>
            <a:r>
              <a:rPr sz="1800" i="1" spc="-5" dirty="0">
                <a:latin typeface="Arial"/>
                <a:cs typeface="Arial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)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 (</a:t>
            </a:r>
            <a:r>
              <a:rPr sz="1800" i="1" spc="-5" dirty="0">
                <a:latin typeface="Arial"/>
                <a:cs typeface="Arial"/>
              </a:rPr>
              <a:t>r2 </a:t>
            </a:r>
            <a:r>
              <a:rPr sz="1800" dirty="0">
                <a:latin typeface="Microsoft Sans Serif"/>
                <a:cs typeface="Microsoft Sans Serif"/>
              </a:rPr>
              <a:t>, </a:t>
            </a:r>
            <a:r>
              <a:rPr sz="1800" i="1" dirty="0">
                <a:latin typeface="Arial"/>
                <a:cs typeface="Arial"/>
              </a:rPr>
              <a:t>s2 </a:t>
            </a:r>
            <a:r>
              <a:rPr sz="1800" dirty="0">
                <a:latin typeface="Microsoft Sans Serif"/>
                <a:cs typeface="Microsoft Sans Serif"/>
              </a:rPr>
              <a:t>)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</a:t>
            </a:r>
            <a:r>
              <a:rPr sz="1800" dirty="0">
                <a:latin typeface="Microsoft Sans Serif"/>
                <a:cs typeface="Microsoft Sans Serif"/>
              </a:rPr>
              <a:t> 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dirty="0">
                <a:latin typeface="Microsoft Sans Serif"/>
                <a:cs typeface="Microsoft Sans Serif"/>
              </a:rPr>
              <a:t> 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transformation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function.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If </a:t>
            </a:r>
            <a:r>
              <a:rPr sz="1800" i="1" spc="-5" dirty="0">
                <a:latin typeface="Arial"/>
                <a:cs typeface="Arial"/>
              </a:rPr>
              <a:t>r1 =s1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 </a:t>
            </a:r>
            <a:r>
              <a:rPr sz="1800" i="1" spc="-5" dirty="0">
                <a:latin typeface="Arial"/>
                <a:cs typeface="Arial"/>
              </a:rPr>
              <a:t>r2= </a:t>
            </a:r>
            <a:r>
              <a:rPr sz="1800" i="1" dirty="0">
                <a:latin typeface="Arial"/>
                <a:cs typeface="Arial"/>
              </a:rPr>
              <a:t>s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transformation is </a:t>
            </a:r>
            <a:r>
              <a:rPr sz="1800" dirty="0">
                <a:latin typeface="Microsoft Sans Serif"/>
                <a:cs typeface="Microsoft Sans Serif"/>
              </a:rPr>
              <a:t>a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linear</a:t>
            </a:r>
            <a:r>
              <a:rPr sz="1800" spc="-5" dirty="0">
                <a:latin typeface="Microsoft Sans Serif"/>
                <a:cs typeface="Microsoft Sans Serif"/>
              </a:rPr>
              <a:t> function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produces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changes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in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intensity.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021" y="4283202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  <a:tab pos="1040765" algn="l"/>
                <a:tab pos="1285240" algn="l"/>
                <a:tab pos="1705610" algn="l"/>
                <a:tab pos="2019935" algn="l"/>
                <a:tab pos="2390140" algn="l"/>
              </a:tabLst>
            </a:pPr>
            <a:r>
              <a:rPr sz="1800" dirty="0">
                <a:latin typeface="Microsoft Sans Serif"/>
                <a:cs typeface="Microsoft Sans Serif"/>
              </a:rPr>
              <a:t>If	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-25" dirty="0">
                <a:latin typeface="Arial"/>
                <a:cs typeface="Arial"/>
              </a:rPr>
              <a:t>1</a:t>
            </a:r>
            <a:r>
              <a:rPr sz="1800" i="1" dirty="0">
                <a:latin typeface="Arial"/>
                <a:cs typeface="Arial"/>
              </a:rPr>
              <a:t>=r</a:t>
            </a:r>
            <a:r>
              <a:rPr sz="1800" i="1" spc="-5" dirty="0">
                <a:latin typeface="Arial"/>
                <a:cs typeface="Arial"/>
              </a:rPr>
              <a:t>2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,	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spc="-5" dirty="0">
                <a:latin typeface="Microsoft Sans Serif"/>
                <a:cs typeface="Microsoft Sans Serif"/>
              </a:rPr>
              <a:t>1</a:t>
            </a:r>
            <a:r>
              <a:rPr sz="1800" dirty="0">
                <a:latin typeface="Microsoft Sans Serif"/>
                <a:cs typeface="Microsoft Sans Serif"/>
              </a:rPr>
              <a:t>	=	</a:t>
            </a:r>
            <a:r>
              <a:rPr sz="1800" spc="-10" dirty="0">
                <a:latin typeface="Microsoft Sans Serif"/>
                <a:cs typeface="Microsoft Sans Serif"/>
              </a:rPr>
              <a:t>0</a:t>
            </a:r>
            <a:r>
              <a:rPr sz="1800" dirty="0">
                <a:latin typeface="Microsoft Sans Serif"/>
                <a:cs typeface="Microsoft Sans Serif"/>
              </a:rPr>
              <a:t>,	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021" y="4557521"/>
            <a:ext cx="273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705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tra</a:t>
            </a:r>
            <a:r>
              <a:rPr sz="1800" spc="-15" dirty="0">
                <a:latin typeface="Microsoft Sans Serif"/>
                <a:cs typeface="Microsoft Sans Serif"/>
              </a:rPr>
              <a:t>n</a:t>
            </a:r>
            <a:r>
              <a:rPr sz="1800" spc="-5" dirty="0">
                <a:latin typeface="Microsoft Sans Serif"/>
                <a:cs typeface="Microsoft Sans Serif"/>
              </a:rPr>
              <a:t>sformati</a:t>
            </a:r>
            <a:r>
              <a:rPr sz="1800" spc="-15" dirty="0">
                <a:latin typeface="Microsoft Sans Serif"/>
                <a:cs typeface="Microsoft Sans Serif"/>
              </a:rPr>
              <a:t>o</a:t>
            </a:r>
            <a:r>
              <a:rPr sz="1800" spc="-5" dirty="0">
                <a:latin typeface="Microsoft Sans Serif"/>
                <a:cs typeface="Microsoft Sans Serif"/>
              </a:rPr>
              <a:t>n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" dirty="0">
                <a:latin typeface="Microsoft Sans Serif"/>
                <a:cs typeface="Microsoft Sans Serif"/>
              </a:rPr>
              <a:t>b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com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547" y="4283202"/>
            <a:ext cx="18186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  <a:tabLst>
                <a:tab pos="434975" algn="l"/>
                <a:tab pos="561340" algn="l"/>
                <a:tab pos="867410" algn="l"/>
                <a:tab pos="1181735" algn="l"/>
                <a:tab pos="1487805" algn="l"/>
              </a:tabLst>
            </a:pP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-5" dirty="0">
                <a:latin typeface="Arial"/>
                <a:cs typeface="Arial"/>
              </a:rPr>
              <a:t>2	</a:t>
            </a:r>
            <a:r>
              <a:rPr sz="1800" spc="-5" dirty="0">
                <a:latin typeface="Microsoft Sans Serif"/>
                <a:cs typeface="Microsoft Sans Serif"/>
              </a:rPr>
              <a:t>=L	−	1	the  a		</a:t>
            </a:r>
            <a:r>
              <a:rPr sz="1800" i="1" spc="-5" dirty="0">
                <a:latin typeface="Arial"/>
                <a:cs typeface="Arial"/>
              </a:rPr>
              <a:t>thr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sh</a:t>
            </a:r>
            <a:r>
              <a:rPr sz="1800" i="1" spc="-15" dirty="0">
                <a:latin typeface="Arial"/>
                <a:cs typeface="Arial"/>
              </a:rPr>
              <a:t>o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15" dirty="0">
                <a:latin typeface="Arial"/>
                <a:cs typeface="Arial"/>
              </a:rPr>
              <a:t>d</a:t>
            </a:r>
            <a:r>
              <a:rPr sz="1800" i="1" spc="-5" dirty="0">
                <a:latin typeface="Arial"/>
                <a:cs typeface="Arial"/>
              </a:rPr>
              <a:t>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6021" y="4831791"/>
            <a:ext cx="47548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function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creates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binary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Intermediate</a:t>
            </a:r>
            <a:r>
              <a:rPr sz="1800" spc="1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values</a:t>
            </a:r>
            <a:r>
              <a:rPr sz="1800" spc="18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1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170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s1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)</a:t>
            </a:r>
            <a:r>
              <a:rPr sz="1800" spc="1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2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170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r2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6021" y="5655055"/>
            <a:ext cx="475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984250" algn="l"/>
                <a:tab pos="1882139" algn="l"/>
                <a:tab pos="2866390" algn="l"/>
                <a:tab pos="3218815" algn="l"/>
                <a:tab pos="4075429" algn="l"/>
                <a:tab pos="441198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pr</a:t>
            </a:r>
            <a:r>
              <a:rPr sz="1800" spc="-15" dirty="0">
                <a:latin typeface="Microsoft Sans Serif"/>
                <a:cs typeface="Microsoft Sans Serif"/>
              </a:rPr>
              <a:t>o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-15" dirty="0">
                <a:latin typeface="Microsoft Sans Serif"/>
                <a:cs typeface="Microsoft Sans Serif"/>
              </a:rPr>
              <a:t>u</a:t>
            </a:r>
            <a:r>
              <a:rPr sz="1800" spc="10" dirty="0">
                <a:latin typeface="Microsoft Sans Serif"/>
                <a:cs typeface="Microsoft Sans Serif"/>
              </a:rPr>
              <a:t>c</a:t>
            </a:r>
            <a:r>
              <a:rPr sz="1800" spc="-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" dirty="0">
                <a:latin typeface="Microsoft Sans Serif"/>
                <a:cs typeface="Microsoft Sans Serif"/>
              </a:rPr>
              <a:t>vari</a:t>
            </a:r>
            <a:r>
              <a:rPr sz="1800" dirty="0">
                <a:latin typeface="Microsoft Sans Serif"/>
                <a:cs typeface="Microsoft Sans Serif"/>
              </a:rPr>
              <a:t>o</a:t>
            </a:r>
            <a:r>
              <a:rPr sz="1800" spc="-5" dirty="0">
                <a:latin typeface="Microsoft Sans Serif"/>
                <a:cs typeface="Microsoft Sans Serif"/>
              </a:rPr>
              <a:t>us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	</a:t>
            </a:r>
            <a:r>
              <a:rPr sz="1800" spc="5" dirty="0">
                <a:latin typeface="Microsoft Sans Serif"/>
                <a:cs typeface="Microsoft Sans Serif"/>
              </a:rPr>
              <a:t>o</a:t>
            </a:r>
            <a:r>
              <a:rPr sz="1800" dirty="0">
                <a:latin typeface="Microsoft Sans Serif"/>
                <a:cs typeface="Microsoft Sans Serif"/>
              </a:rPr>
              <a:t>f	</a:t>
            </a:r>
            <a:r>
              <a:rPr sz="1800" spc="-5" dirty="0">
                <a:latin typeface="Microsoft Sans Serif"/>
                <a:cs typeface="Microsoft Sans Serif"/>
              </a:rPr>
              <a:t>spr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ad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10" dirty="0">
                <a:latin typeface="Microsoft Sans Serif"/>
                <a:cs typeface="Microsoft Sans Serif"/>
              </a:rPr>
              <a:t>t</a:t>
            </a:r>
            <a:r>
              <a:rPr sz="1800" spc="-5" dirty="0">
                <a:latin typeface="Microsoft Sans Serif"/>
                <a:cs typeface="Microsoft Sans Serif"/>
              </a:rPr>
              <a:t>he</a:t>
            </a:r>
            <a:endParaRPr sz="1800">
              <a:latin typeface="Microsoft Sans Serif"/>
              <a:cs typeface="Microsoft Sans Serif"/>
            </a:endParaRPr>
          </a:p>
          <a:p>
            <a:pPr marR="6985" algn="r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thus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6021" y="5929376"/>
            <a:ext cx="4148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4255" algn="l"/>
                <a:tab pos="1784985" algn="l"/>
                <a:tab pos="2150745" algn="l"/>
                <a:tab pos="2642870" algn="l"/>
                <a:tab pos="345122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i</a:t>
            </a:r>
            <a:r>
              <a:rPr sz="1800" spc="-20" dirty="0">
                <a:latin typeface="Microsoft Sans Serif"/>
                <a:cs typeface="Microsoft Sans Serif"/>
              </a:rPr>
              <a:t>n</a:t>
            </a:r>
            <a:r>
              <a:rPr sz="1800" spc="-5" dirty="0">
                <a:latin typeface="Microsoft Sans Serif"/>
                <a:cs typeface="Microsoft Sans Serif"/>
              </a:rPr>
              <a:t>te</a:t>
            </a:r>
            <a:r>
              <a:rPr sz="1800" spc="-15" dirty="0">
                <a:latin typeface="Microsoft Sans Serif"/>
                <a:cs typeface="Microsoft Sans Serif"/>
              </a:rPr>
              <a:t>n</a:t>
            </a:r>
            <a:r>
              <a:rPr sz="1800" spc="-5" dirty="0">
                <a:latin typeface="Microsoft Sans Serif"/>
                <a:cs typeface="Microsoft Sans Serif"/>
              </a:rPr>
              <a:t>si</a:t>
            </a:r>
            <a:r>
              <a:rPr sz="1800" spc="5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y	</a:t>
            </a:r>
            <a:r>
              <a:rPr sz="1800" spc="-5" dirty="0">
                <a:latin typeface="Microsoft Sans Serif"/>
                <a:cs typeface="Microsoft Sans Serif"/>
              </a:rPr>
              <a:t>l</a:t>
            </a:r>
            <a:r>
              <a:rPr sz="1800" spc="-20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v</a:t>
            </a:r>
            <a:r>
              <a:rPr sz="1800" spc="-5" dirty="0">
                <a:latin typeface="Microsoft Sans Serif"/>
                <a:cs typeface="Microsoft Sans Serif"/>
              </a:rPr>
              <a:t>els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" dirty="0">
                <a:latin typeface="Microsoft Sans Serif"/>
                <a:cs typeface="Microsoft Sans Serif"/>
              </a:rPr>
              <a:t>o</a:t>
            </a:r>
            <a:r>
              <a:rPr sz="1800" dirty="0">
                <a:latin typeface="Microsoft Sans Serif"/>
                <a:cs typeface="Microsoft Sans Serif"/>
              </a:rPr>
              <a:t>f	the	</a:t>
            </a:r>
            <a:r>
              <a:rPr sz="1800" spc="-5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u</a:t>
            </a:r>
            <a:r>
              <a:rPr sz="1800" spc="-10" dirty="0">
                <a:latin typeface="Microsoft Sans Serif"/>
                <a:cs typeface="Microsoft Sans Serif"/>
              </a:rPr>
              <a:t>t</a:t>
            </a:r>
            <a:r>
              <a:rPr sz="1800" spc="-5" dirty="0">
                <a:latin typeface="Microsoft Sans Serif"/>
                <a:cs typeface="Microsoft Sans Serif"/>
              </a:rPr>
              <a:t>p</a:t>
            </a:r>
            <a:r>
              <a:rPr sz="1800" spc="-15" dirty="0">
                <a:latin typeface="Microsoft Sans Serif"/>
                <a:cs typeface="Microsoft Sans Serif"/>
              </a:rPr>
              <a:t>u</a:t>
            </a:r>
            <a:r>
              <a:rPr sz="1800" dirty="0">
                <a:latin typeface="Microsoft Sans Serif"/>
                <a:cs typeface="Microsoft Sans Serif"/>
              </a:rPr>
              <a:t>t	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2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,  </a:t>
            </a:r>
            <a:r>
              <a:rPr sz="1800" spc="-10" dirty="0">
                <a:latin typeface="Microsoft Sans Serif"/>
                <a:cs typeface="Microsoft Sans Serif"/>
              </a:rPr>
              <a:t>affecting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contrast.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6417" y="2046611"/>
            <a:ext cx="5691611" cy="45543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267" y="1546605"/>
            <a:ext cx="8451850" cy="515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Objective</a:t>
            </a:r>
            <a:r>
              <a:rPr sz="2400" dirty="0">
                <a:latin typeface="Microsoft Sans Serif"/>
                <a:cs typeface="Microsoft Sans Serif"/>
              </a:rPr>
              <a:t>: </a:t>
            </a:r>
            <a:r>
              <a:rPr sz="2400" spc="-5" dirty="0">
                <a:latin typeface="Microsoft Sans Serif"/>
                <a:cs typeface="Microsoft Sans Serif"/>
              </a:rPr>
              <a:t>Increase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dynamic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range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gray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levels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</a:pPr>
            <a:r>
              <a:rPr sz="2000" b="1" dirty="0">
                <a:latin typeface="Arial"/>
                <a:cs typeface="Arial"/>
              </a:rPr>
              <a:t>Causes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image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-Poor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illumination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Microsoft Sans Serif"/>
                <a:cs typeface="Microsoft Sans Serif"/>
              </a:rPr>
              <a:t>-Wrong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lens </a:t>
            </a:r>
            <a:r>
              <a:rPr sz="2000" dirty="0">
                <a:latin typeface="Microsoft Sans Serif"/>
                <a:cs typeface="Microsoft Sans Serif"/>
              </a:rPr>
              <a:t>aperture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-Wrong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shutter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speed</a:t>
            </a:r>
          </a:p>
          <a:p>
            <a:pPr marL="12700" marR="579247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-Lack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dynamic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range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imaging</a:t>
            </a:r>
            <a:r>
              <a:rPr sz="2000" dirty="0">
                <a:latin typeface="Microsoft Sans Serif"/>
                <a:cs typeface="Microsoft Sans Serif"/>
              </a:rPr>
              <a:t> sensor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r-c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[b-a/d-c]+a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 marR="7733665" algn="just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s1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s2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 = r1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 smtClean="0">
                <a:latin typeface="Microsoft Sans Serif"/>
                <a:cs typeface="Microsoft Sans Serif"/>
              </a:rPr>
              <a:t>r2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296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CONTRAST 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 ST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3600" spc="-18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HIN</a:t>
            </a:r>
            <a:r>
              <a:rPr sz="3600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296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CONTRAST 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 ST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3600" spc="-18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HIN</a:t>
            </a:r>
            <a:r>
              <a:rPr sz="3600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480" y="1913918"/>
            <a:ext cx="3709393" cy="37934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8598" y="1916772"/>
            <a:ext cx="1438989" cy="39716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8494" y="1783461"/>
            <a:ext cx="1840230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89584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Fig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(c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contrast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stretching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(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r1,s1)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min,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0)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(r2,s2)=(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rmax,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L-1)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 marR="93345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r</a:t>
            </a:r>
            <a:r>
              <a:rPr sz="1400" spc="-5" dirty="0">
                <a:latin typeface="Microsoft Sans Serif"/>
                <a:cs typeface="Microsoft Sans Serif"/>
              </a:rPr>
              <a:t>min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i="1" spc="-5" dirty="0">
                <a:latin typeface="Arial"/>
                <a:cs typeface="Arial"/>
              </a:rPr>
              <a:t>r</a:t>
            </a:r>
            <a:r>
              <a:rPr sz="1400" spc="-5" dirty="0">
                <a:latin typeface="Microsoft Sans Serif"/>
                <a:cs typeface="Microsoft Sans Serif"/>
              </a:rPr>
              <a:t>max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denote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minimum </a:t>
            </a:r>
            <a:r>
              <a:rPr sz="1400" dirty="0">
                <a:latin typeface="Microsoft Sans Serif"/>
                <a:cs typeface="Microsoft Sans Serif"/>
              </a:rPr>
              <a:t>and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maximum intensity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levels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dirty="0">
                <a:latin typeface="Microsoft Sans Serif"/>
                <a:cs typeface="Microsoft Sans Serif"/>
              </a:rPr>
              <a:t> 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input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Fig(d)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Thresholding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(r1,s1)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(m,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0)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(r2,s2)=(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m, L-1)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i="1" dirty="0">
                <a:latin typeface="Arial"/>
                <a:cs typeface="Arial"/>
              </a:rPr>
              <a:t>m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mean</a:t>
            </a:r>
            <a:endParaRPr sz="1400">
              <a:latin typeface="Microsoft Sans Serif"/>
              <a:cs typeface="Microsoft Sans Serif"/>
            </a:endParaRPr>
          </a:p>
          <a:p>
            <a:pPr marL="12700" marR="2705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intensity </a:t>
            </a:r>
            <a:r>
              <a:rPr sz="1400" spc="-10" dirty="0">
                <a:latin typeface="Microsoft Sans Serif"/>
                <a:cs typeface="Microsoft Sans Serif"/>
              </a:rPr>
              <a:t>level </a:t>
            </a:r>
            <a:r>
              <a:rPr sz="1400" spc="-5" dirty="0">
                <a:latin typeface="Microsoft Sans Serif"/>
                <a:cs typeface="Microsoft Sans Serif"/>
              </a:rPr>
              <a:t>in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1637157"/>
            <a:ext cx="80175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Objective: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Highlighting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specific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range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gray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levels</a:t>
            </a:r>
            <a:r>
              <a:rPr sz="2000" b="1" dirty="0">
                <a:latin typeface="Arial"/>
                <a:cs typeface="Arial"/>
              </a:rPr>
              <a:t> 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image.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88619"/>
            <a:ext cx="5345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D1282D"/>
                </a:solidFill>
                <a:latin typeface="Arial Black"/>
                <a:cs typeface="Arial Black"/>
              </a:rPr>
              <a:t>GRAY</a:t>
            </a:r>
            <a:r>
              <a:rPr sz="3600" spc="-1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600" spc="-50" dirty="0">
                <a:solidFill>
                  <a:srgbClr val="D1282D"/>
                </a:solidFill>
                <a:latin typeface="Arial Black"/>
                <a:cs typeface="Arial Black"/>
              </a:rPr>
              <a:t>LEVEL</a:t>
            </a:r>
            <a:r>
              <a:rPr sz="3600" spc="-1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SLICING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5345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D1282D"/>
                </a:solidFill>
                <a:latin typeface="Arial Black"/>
                <a:cs typeface="Arial Black"/>
              </a:rPr>
              <a:t>GRAY</a:t>
            </a:r>
            <a:r>
              <a:rPr sz="3600" spc="-1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600" spc="-50" dirty="0">
                <a:solidFill>
                  <a:srgbClr val="D1282D"/>
                </a:solidFill>
                <a:latin typeface="Arial Black"/>
                <a:cs typeface="Arial Black"/>
              </a:rPr>
              <a:t>LEVEL</a:t>
            </a:r>
            <a:r>
              <a:rPr sz="3600" spc="-15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600" spc="-55" dirty="0">
                <a:solidFill>
                  <a:srgbClr val="D1282D"/>
                </a:solidFill>
                <a:latin typeface="Arial Black"/>
                <a:cs typeface="Arial Black"/>
              </a:rPr>
              <a:t>SLICING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830" y="2060790"/>
            <a:ext cx="7369604" cy="3946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761152-15CA-4397-9A7D-64DAFD8C9C79}"/>
</file>

<file path=customXml/itemProps2.xml><?xml version="1.0" encoding="utf-8"?>
<ds:datastoreItem xmlns:ds="http://schemas.openxmlformats.org/officeDocument/2006/customXml" ds:itemID="{B8E183B0-6EA2-4C97-93EA-6137AC55A00A}"/>
</file>

<file path=customXml/itemProps3.xml><?xml version="1.0" encoding="utf-8"?>
<ds:datastoreItem xmlns:ds="http://schemas.openxmlformats.org/officeDocument/2006/customXml" ds:itemID="{E9D92126-3E30-4CFB-A07A-D861207D4D6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420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SPATIAL  OPERATIONS</vt:lpstr>
      <vt:lpstr>GRAY-LEVEL TRANSFORMATION FUNCTION</vt:lpstr>
      <vt:lpstr>PROBLEM ON CONTRAST  STRETCHING AND  TRESHOLDING</vt:lpstr>
      <vt:lpstr>PIECEWISE LINEAR  TRANSFORMATION  FUNCTIONS</vt:lpstr>
      <vt:lpstr>CONTRAST  STRETCHING</vt:lpstr>
      <vt:lpstr>CONTRAST  STRETCHING</vt:lpstr>
      <vt:lpstr>CONTRAST  STRETCHING</vt:lpstr>
      <vt:lpstr>PowerPoint Presentation</vt:lpstr>
      <vt:lpstr>GRAY LEVEL SLICING</vt:lpstr>
      <vt:lpstr>255 138 30</vt:lpstr>
      <vt:lpstr>BIT PLANE SLICING</vt:lpstr>
      <vt:lpstr>IMAGE  RECONSTRUCTION  USING SLICED PLANES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admin</dc:creator>
  <cp:lastModifiedBy>Admin</cp:lastModifiedBy>
  <cp:revision>1</cp:revision>
  <dcterms:created xsi:type="dcterms:W3CDTF">2023-01-05T16:24:19Z</dcterms:created>
  <dcterms:modified xsi:type="dcterms:W3CDTF">2023-01-05T16:29:31Z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2023-01-05T00:00:00Z</vt:filetime>
  </property>
  <property fmtid="{D5CDD505-2E9C-101B-9397-08002B2CF9AE}" pid="5" name="ContentTypeId">
    <vt:lpwstr>0x010100439A427E9303B54DBFBBE113110CA6DF</vt:lpwstr>
  </property>
</Properties>
</file>