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5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6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99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CC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75" y="3219450"/>
            <a:ext cx="6124575" cy="2038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4014" y="641045"/>
            <a:ext cx="77959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Hanan</a:t>
            </a:r>
            <a:r>
              <a:rPr spc="-55" dirty="0"/>
              <a:t> </a:t>
            </a:r>
            <a:r>
              <a:rPr spc="-5" dirty="0"/>
              <a:t>Hardan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Hanan</a:t>
            </a:r>
            <a:r>
              <a:rPr spc="-55" dirty="0"/>
              <a:t> </a:t>
            </a:r>
            <a:r>
              <a:rPr spc="-5" dirty="0"/>
              <a:t>Hardan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Hanan</a:t>
            </a:r>
            <a:r>
              <a:rPr spc="-55" dirty="0"/>
              <a:t> </a:t>
            </a:r>
            <a:r>
              <a:rPr spc="-5" dirty="0"/>
              <a:t>Hardan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Hanan</a:t>
            </a:r>
            <a:r>
              <a:rPr spc="-55" dirty="0"/>
              <a:t> </a:t>
            </a:r>
            <a:r>
              <a:rPr spc="-5" dirty="0"/>
              <a:t>Hardan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Hanan</a:t>
            </a:r>
            <a:r>
              <a:rPr spc="-55" dirty="0"/>
              <a:t> </a:t>
            </a:r>
            <a:r>
              <a:rPr spc="-5" dirty="0"/>
              <a:t>Hardan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99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CC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440" y="643255"/>
            <a:ext cx="78371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063" y="1784350"/>
            <a:ext cx="7558405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02100" y="6281959"/>
            <a:ext cx="938529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Hanan</a:t>
            </a:r>
            <a:r>
              <a:rPr spc="-55" dirty="0"/>
              <a:t> </a:t>
            </a:r>
            <a:r>
              <a:rPr spc="-5" dirty="0"/>
              <a:t>Hardan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052" y="6291573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889313"/>
            <a:ext cx="8610600" cy="201930"/>
            <a:chOff x="228600" y="2889313"/>
            <a:chExt cx="8610600" cy="201930"/>
          </a:xfrm>
        </p:grpSpPr>
        <p:sp>
          <p:nvSpPr>
            <p:cNvPr id="3" name="object 3"/>
            <p:cNvSpPr/>
            <p:nvPr/>
          </p:nvSpPr>
          <p:spPr>
            <a:xfrm>
              <a:off x="228600" y="2889313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98800" y="2889313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9000" y="2889313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99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8161" y="1811477"/>
            <a:ext cx="503428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25" dirty="0"/>
              <a:t>Image</a:t>
            </a:r>
            <a:r>
              <a:rPr sz="5800" spc="-40" dirty="0"/>
              <a:t> </a:t>
            </a:r>
            <a:r>
              <a:rPr sz="5800" spc="-110" dirty="0"/>
              <a:t>Processing</a:t>
            </a:r>
            <a:endParaRPr sz="5800"/>
          </a:p>
        </p:txBody>
      </p:sp>
      <p:sp>
        <p:nvSpPr>
          <p:cNvPr id="10" name="object 10"/>
          <p:cNvSpPr txBox="1"/>
          <p:nvPr/>
        </p:nvSpPr>
        <p:spPr>
          <a:xfrm>
            <a:off x="8487156" y="629157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Microsoft Sans Serif"/>
                <a:cs typeface="Microsoft Sans Serif"/>
              </a:rPr>
              <a:t>1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3215703"/>
            <a:ext cx="6938009" cy="102848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3000" spc="-5" dirty="0" smtClean="0">
                <a:latin typeface="Verdana"/>
                <a:cs typeface="Verdana"/>
              </a:rPr>
              <a:t>Intensity </a:t>
            </a:r>
            <a:r>
              <a:rPr sz="3000" spc="-5" dirty="0">
                <a:latin typeface="Verdana"/>
                <a:cs typeface="Verdana"/>
              </a:rPr>
              <a:t>Transformation </a:t>
            </a:r>
            <a:r>
              <a:rPr sz="3000" dirty="0">
                <a:latin typeface="Verdana"/>
                <a:cs typeface="Verdana"/>
              </a:rPr>
              <a:t>and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spatial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filters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6231"/>
            <a:ext cx="3485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Identity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 Function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3663" y="1479549"/>
            <a:ext cx="7836534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9590" algn="just">
              <a:lnSpc>
                <a:spcPct val="100000"/>
              </a:lnSpc>
              <a:spcBef>
                <a:spcPts val="95"/>
              </a:spcBef>
              <a:buChar char="-"/>
              <a:tabLst>
                <a:tab pos="301625" algn="l"/>
              </a:tabLst>
            </a:pPr>
            <a:r>
              <a:rPr sz="2800" spc="-10" dirty="0">
                <a:latin typeface="Verdana"/>
                <a:cs typeface="Verdana"/>
              </a:rPr>
              <a:t>Output intensities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identical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input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intensities</a:t>
            </a:r>
            <a:endParaRPr sz="2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301625" algn="l"/>
              </a:tabLst>
            </a:pPr>
            <a:r>
              <a:rPr sz="2800" spc="-10" dirty="0">
                <a:latin typeface="Verdana"/>
                <a:cs typeface="Verdana"/>
              </a:rPr>
              <a:t>This function </a:t>
            </a:r>
            <a:r>
              <a:rPr sz="2800" dirty="0">
                <a:latin typeface="Verdana"/>
                <a:cs typeface="Verdana"/>
              </a:rPr>
              <a:t>doesn’t </a:t>
            </a:r>
            <a:r>
              <a:rPr sz="2800" spc="-20" dirty="0">
                <a:latin typeface="Verdana"/>
                <a:cs typeface="Verdana"/>
              </a:rPr>
              <a:t>have </a:t>
            </a:r>
            <a:r>
              <a:rPr sz="2800" spc="-5" dirty="0">
                <a:latin typeface="Verdana"/>
                <a:cs typeface="Verdana"/>
              </a:rPr>
              <a:t>an effect on an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image, 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was </a:t>
            </a:r>
            <a:r>
              <a:rPr sz="2800" spc="-5" dirty="0">
                <a:latin typeface="Verdana"/>
                <a:cs typeface="Verdana"/>
              </a:rPr>
              <a:t>included in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graph </a:t>
            </a:r>
            <a:r>
              <a:rPr sz="2800" spc="-10" dirty="0">
                <a:latin typeface="Verdana"/>
                <a:cs typeface="Verdana"/>
              </a:rPr>
              <a:t>only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completeness</a:t>
            </a:r>
            <a:endParaRPr sz="2800">
              <a:latin typeface="Verdana"/>
              <a:cs typeface="Verdana"/>
            </a:endParaRPr>
          </a:p>
          <a:p>
            <a:pPr marL="300990" indent="-288925" algn="just">
              <a:lnSpc>
                <a:spcPct val="100000"/>
              </a:lnSpc>
              <a:buChar char="-"/>
              <a:tabLst>
                <a:tab pos="301625" algn="l"/>
              </a:tabLst>
            </a:pPr>
            <a:r>
              <a:rPr sz="2800" spc="-5" dirty="0">
                <a:latin typeface="Verdana"/>
                <a:cs typeface="Verdana"/>
              </a:rPr>
              <a:t>Its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expression:</a:t>
            </a:r>
            <a:endParaRPr sz="2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711"/>
            <a:ext cx="764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Negatives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 (Negative</a:t>
            </a:r>
            <a:r>
              <a:rPr sz="2400" b="1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39" y="1447800"/>
            <a:ext cx="825817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The negative</a:t>
            </a:r>
            <a:r>
              <a:rPr sz="2400" dirty="0">
                <a:latin typeface="Verdana"/>
                <a:cs typeface="Verdana"/>
              </a:rPr>
              <a:t> of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-5" dirty="0">
                <a:latin typeface="Verdana"/>
                <a:cs typeface="Verdana"/>
              </a:rPr>
              <a:t>image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with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gray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level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range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[0, </a:t>
            </a:r>
            <a:r>
              <a:rPr sz="2400" spc="-45" dirty="0">
                <a:latin typeface="Verdana"/>
                <a:cs typeface="Verdana"/>
              </a:rPr>
              <a:t>L-1],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where</a:t>
            </a:r>
            <a:r>
              <a:rPr sz="2400" dirty="0">
                <a:latin typeface="Verdana"/>
                <a:cs typeface="Verdana"/>
              </a:rPr>
              <a:t> 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5" dirty="0">
                <a:latin typeface="Verdana"/>
                <a:cs typeface="Verdana"/>
              </a:rPr>
              <a:t> Largest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value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-5" dirty="0">
                <a:latin typeface="Verdana"/>
                <a:cs typeface="Verdana"/>
              </a:rPr>
              <a:t>image,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 obtained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by</a:t>
            </a:r>
            <a:r>
              <a:rPr sz="2400" dirty="0">
                <a:latin typeface="Verdana"/>
                <a:cs typeface="Verdana"/>
              </a:rPr>
              <a:t> using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negative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transformation’s </a:t>
            </a:r>
            <a:r>
              <a:rPr sz="2400" spc="-5" dirty="0">
                <a:latin typeface="Verdana"/>
                <a:cs typeface="Verdana"/>
              </a:rPr>
              <a:t> expression:</a:t>
            </a:r>
            <a:endParaRPr sz="2400" dirty="0">
              <a:latin typeface="Verdana"/>
              <a:cs typeface="Verdana"/>
            </a:endParaRPr>
          </a:p>
          <a:p>
            <a:pPr marL="3213735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4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1 –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endParaRPr sz="2400" dirty="0">
              <a:latin typeface="Verdana"/>
              <a:cs typeface="Verdana"/>
            </a:endParaRPr>
          </a:p>
          <a:p>
            <a:pPr marL="12700" marR="260350" indent="4572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Which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reverses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 intensity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levels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input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5" dirty="0">
                <a:latin typeface="Verdana"/>
                <a:cs typeface="Verdana"/>
              </a:rPr>
              <a:t> in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this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manner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produces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equivalent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photographic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negative.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Verdana"/>
              <a:cs typeface="Verdana"/>
            </a:endParaRPr>
          </a:p>
          <a:p>
            <a:pPr marL="12700" marR="17145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The negative transformation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suitable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for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enhancing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white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gray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detail</a:t>
            </a:r>
            <a:r>
              <a:rPr sz="2400" dirty="0">
                <a:latin typeface="Verdana"/>
                <a:cs typeface="Verdana"/>
              </a:rPr>
              <a:t> embedded </a:t>
            </a:r>
            <a:r>
              <a:rPr sz="2400" spc="-5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dark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regions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image, especially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when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black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area</a:t>
            </a:r>
            <a:r>
              <a:rPr sz="2400" dirty="0">
                <a:latin typeface="Verdana"/>
                <a:cs typeface="Verdana"/>
              </a:rPr>
              <a:t> are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dominant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size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360" y="859662"/>
            <a:ext cx="6549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0000"/>
                </a:solidFill>
                <a:latin typeface="Arial"/>
                <a:cs typeface="Arial"/>
              </a:rPr>
              <a:t>Image</a:t>
            </a:r>
            <a:r>
              <a:rPr sz="25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Arial"/>
                <a:cs typeface="Arial"/>
              </a:rPr>
              <a:t>Negatives</a:t>
            </a:r>
            <a:r>
              <a:rPr sz="25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Arial"/>
                <a:cs typeface="Arial"/>
              </a:rPr>
              <a:t>(Negative</a:t>
            </a:r>
            <a:r>
              <a:rPr sz="2500" b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000000"/>
                </a:solidFill>
                <a:latin typeface="Arial"/>
                <a:cs typeface="Arial"/>
              </a:rPr>
              <a:t>Transformation)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2830" y="2392172"/>
            <a:ext cx="3489325" cy="3248660"/>
            <a:chOff x="1152830" y="2392172"/>
            <a:chExt cx="3489325" cy="3248660"/>
          </a:xfrm>
        </p:grpSpPr>
        <p:sp>
          <p:nvSpPr>
            <p:cNvPr id="4" name="object 4"/>
            <p:cNvSpPr/>
            <p:nvPr/>
          </p:nvSpPr>
          <p:spPr>
            <a:xfrm>
              <a:off x="1152829" y="2392171"/>
              <a:ext cx="3489325" cy="3248660"/>
            </a:xfrm>
            <a:custGeom>
              <a:avLst/>
              <a:gdLst/>
              <a:ahLst/>
              <a:cxnLst/>
              <a:rect l="l" t="t" r="r" b="b"/>
              <a:pathLst>
                <a:path w="3489325" h="3248660">
                  <a:moveTo>
                    <a:pt x="3489020" y="3110103"/>
                  </a:moveTo>
                  <a:lnTo>
                    <a:pt x="3412820" y="3072003"/>
                  </a:lnTo>
                  <a:lnTo>
                    <a:pt x="3260420" y="2995803"/>
                  </a:lnTo>
                  <a:lnTo>
                    <a:pt x="3260420" y="3072003"/>
                  </a:lnTo>
                  <a:lnTo>
                    <a:pt x="209245" y="3072003"/>
                  </a:lnTo>
                  <a:lnTo>
                    <a:pt x="209245" y="216585"/>
                  </a:lnTo>
                  <a:lnTo>
                    <a:pt x="271602" y="323469"/>
                  </a:lnTo>
                  <a:lnTo>
                    <a:pt x="281622" y="334759"/>
                  </a:lnTo>
                  <a:lnTo>
                    <a:pt x="294779" y="341096"/>
                  </a:lnTo>
                  <a:lnTo>
                    <a:pt x="309346" y="342049"/>
                  </a:lnTo>
                  <a:lnTo>
                    <a:pt x="323672" y="337185"/>
                  </a:lnTo>
                  <a:lnTo>
                    <a:pt x="334975" y="327088"/>
                  </a:lnTo>
                  <a:lnTo>
                    <a:pt x="341337" y="313905"/>
                  </a:lnTo>
                  <a:lnTo>
                    <a:pt x="342290" y="299313"/>
                  </a:lnTo>
                  <a:lnTo>
                    <a:pt x="337388" y="284988"/>
                  </a:lnTo>
                  <a:lnTo>
                    <a:pt x="215214" y="75565"/>
                  </a:lnTo>
                  <a:lnTo>
                    <a:pt x="171145" y="0"/>
                  </a:lnTo>
                  <a:lnTo>
                    <a:pt x="4889" y="284988"/>
                  </a:lnTo>
                  <a:lnTo>
                    <a:pt x="0" y="299313"/>
                  </a:lnTo>
                  <a:lnTo>
                    <a:pt x="939" y="313905"/>
                  </a:lnTo>
                  <a:lnTo>
                    <a:pt x="7289" y="327088"/>
                  </a:lnTo>
                  <a:lnTo>
                    <a:pt x="18592" y="337185"/>
                  </a:lnTo>
                  <a:lnTo>
                    <a:pt x="32905" y="342049"/>
                  </a:lnTo>
                  <a:lnTo>
                    <a:pt x="47485" y="341096"/>
                  </a:lnTo>
                  <a:lnTo>
                    <a:pt x="60642" y="334759"/>
                  </a:lnTo>
                  <a:lnTo>
                    <a:pt x="70700" y="323469"/>
                  </a:lnTo>
                  <a:lnTo>
                    <a:pt x="133045" y="216585"/>
                  </a:lnTo>
                  <a:lnTo>
                    <a:pt x="133045" y="3072003"/>
                  </a:lnTo>
                  <a:lnTo>
                    <a:pt x="33032" y="3072003"/>
                  </a:lnTo>
                  <a:lnTo>
                    <a:pt x="33032" y="3148203"/>
                  </a:lnTo>
                  <a:lnTo>
                    <a:pt x="133045" y="3148203"/>
                  </a:lnTo>
                  <a:lnTo>
                    <a:pt x="133045" y="3248215"/>
                  </a:lnTo>
                  <a:lnTo>
                    <a:pt x="209245" y="3248215"/>
                  </a:lnTo>
                  <a:lnTo>
                    <a:pt x="209245" y="3148203"/>
                  </a:lnTo>
                  <a:lnTo>
                    <a:pt x="3260420" y="3148203"/>
                  </a:lnTo>
                  <a:lnTo>
                    <a:pt x="3260420" y="3224403"/>
                  </a:lnTo>
                  <a:lnTo>
                    <a:pt x="3412820" y="3148203"/>
                  </a:lnTo>
                  <a:lnTo>
                    <a:pt x="3489020" y="3110103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300" y="2460625"/>
              <a:ext cx="2971800" cy="2973705"/>
            </a:xfrm>
            <a:custGeom>
              <a:avLst/>
              <a:gdLst/>
              <a:ahLst/>
              <a:cxnLst/>
              <a:rect l="l" t="t" r="r" b="b"/>
              <a:pathLst>
                <a:path w="2971800" h="2973704">
                  <a:moveTo>
                    <a:pt x="0" y="0"/>
                  </a:moveTo>
                  <a:lnTo>
                    <a:pt x="2971800" y="2973451"/>
                  </a:lnTo>
                </a:path>
              </a:pathLst>
            </a:custGeom>
            <a:ln w="762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14601" y="5572125"/>
            <a:ext cx="1914525" cy="414655"/>
          </a:xfrm>
          <a:prstGeom prst="rect">
            <a:avLst/>
          </a:prstGeom>
          <a:solidFill>
            <a:srgbClr val="CC99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9"/>
              </a:spcBef>
            </a:pPr>
            <a:r>
              <a:rPr sz="2200" spc="-5" dirty="0">
                <a:latin typeface="Times New Roman"/>
                <a:cs typeface="Times New Roman"/>
              </a:rPr>
              <a:t>Input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937" y="2876423"/>
            <a:ext cx="415925" cy="2164080"/>
          </a:xfrm>
          <a:custGeom>
            <a:avLst/>
            <a:gdLst/>
            <a:ahLst/>
            <a:cxnLst/>
            <a:rect l="l" t="t" r="r" b="b"/>
            <a:pathLst>
              <a:path w="415925" h="2164079">
                <a:moveTo>
                  <a:pt x="415925" y="0"/>
                </a:moveTo>
                <a:lnTo>
                  <a:pt x="0" y="0"/>
                </a:lnTo>
                <a:lnTo>
                  <a:pt x="0" y="2163826"/>
                </a:lnTo>
                <a:lnTo>
                  <a:pt x="415925" y="2163826"/>
                </a:lnTo>
                <a:lnTo>
                  <a:pt x="41592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0206" y="2968782"/>
            <a:ext cx="334645" cy="197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95"/>
              </a:lnSpc>
            </a:pPr>
            <a:r>
              <a:rPr sz="2200" spc="-5" dirty="0">
                <a:latin typeface="Times New Roman"/>
                <a:cs typeface="Times New Roman"/>
              </a:rPr>
              <a:t>Output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25925" y="1977925"/>
            <a:ext cx="4474210" cy="4526280"/>
            <a:chOff x="4225925" y="1977925"/>
            <a:chExt cx="4474210" cy="45262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5925" y="1977925"/>
              <a:ext cx="2814836" cy="21065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4798" y="4397275"/>
              <a:ext cx="2814836" cy="210650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25801" y="2927730"/>
            <a:ext cx="157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268"/>
            <a:ext cx="7735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0" dirty="0">
                <a:latin typeface="Times New Roman"/>
                <a:cs typeface="Times New Roman"/>
              </a:rPr>
              <a:t>Image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Negatives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(Negative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Transformation)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81301"/>
            <a:ext cx="995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Image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(r</a:t>
            </a:r>
            <a:r>
              <a:rPr sz="1600" spc="-10" dirty="0">
                <a:latin typeface="Microsoft Sans Serif"/>
                <a:cs typeface="Microsoft Sans Serif"/>
              </a:rPr>
              <a:t>(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181600"/>
            <a:ext cx="6172200" cy="825500"/>
          </a:xfrm>
          <a:prstGeom prst="rect">
            <a:avLst/>
          </a:prstGeom>
          <a:solidFill>
            <a:srgbClr val="CCCC66">
              <a:alpha val="23921"/>
            </a:srgbClr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889"/>
              </a:lnSpc>
              <a:spcBef>
                <a:spcPts val="355"/>
              </a:spcBef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Advantages</a:t>
            </a:r>
            <a:r>
              <a:rPr sz="1600" u="sng" spc="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negative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312420" indent="-221615">
              <a:lnSpc>
                <a:spcPts val="1889"/>
              </a:lnSpc>
              <a:buFont typeface="Wingdings"/>
              <a:buChar char=""/>
              <a:tabLst>
                <a:tab pos="313055" algn="l"/>
              </a:tabLst>
            </a:pPr>
            <a:r>
              <a:rPr sz="1600" spc="-5" dirty="0">
                <a:latin typeface="Comic Sans MS"/>
                <a:cs typeface="Comic Sans MS"/>
              </a:rPr>
              <a:t>Produces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an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equivalent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of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photographic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negative.</a:t>
            </a:r>
            <a:endParaRPr sz="1600">
              <a:latin typeface="Comic Sans MS"/>
              <a:cs typeface="Comic Sans MS"/>
            </a:endParaRPr>
          </a:p>
          <a:p>
            <a:pPr marL="312420" indent="-221615">
              <a:lnSpc>
                <a:spcPct val="100000"/>
              </a:lnSpc>
              <a:buFont typeface="Wingdings"/>
              <a:buChar char=""/>
              <a:tabLst>
                <a:tab pos="313055" algn="l"/>
              </a:tabLst>
            </a:pPr>
            <a:r>
              <a:rPr sz="1600" spc="-5" dirty="0">
                <a:latin typeface="Comic Sans MS"/>
                <a:cs typeface="Comic Sans MS"/>
              </a:rPr>
              <a:t>Enhances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white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or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gray</a:t>
            </a:r>
            <a:r>
              <a:rPr sz="16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detail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embedded in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dark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regions.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828" y="1857501"/>
            <a:ext cx="3885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Image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Verdana"/>
                <a:cs typeface="Verdana"/>
              </a:rPr>
              <a:t>after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applying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(negative)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3373501" cy="2451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2286000"/>
            <a:ext cx="3263900" cy="24479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708150"/>
            <a:ext cx="674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Note </a:t>
            </a:r>
            <a:r>
              <a:rPr sz="1800" dirty="0">
                <a:latin typeface="Verdana"/>
                <a:cs typeface="Verdana"/>
              </a:rPr>
              <a:t>how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much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clearer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tissue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negative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4014" y="641045"/>
            <a:ext cx="764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Image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Negatives (Negative Transformation)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268"/>
            <a:ext cx="7735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0" dirty="0">
                <a:latin typeface="Times New Roman"/>
                <a:cs typeface="Times New Roman"/>
              </a:rPr>
              <a:t>Image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Negatives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(Negative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Transformation)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55750"/>
            <a:ext cx="5938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Example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1:</a:t>
            </a:r>
            <a:endParaRPr sz="1800">
              <a:latin typeface="Verdana"/>
              <a:cs typeface="Verdana"/>
            </a:endParaRPr>
          </a:p>
          <a:p>
            <a:pPr marL="13970" marR="508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matrix </a:t>
            </a:r>
            <a:r>
              <a:rPr sz="1800" spc="-5" dirty="0">
                <a:latin typeface="Verdana"/>
                <a:cs typeface="Verdana"/>
              </a:rPr>
              <a:t>represents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pixels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</a:t>
            </a:r>
            <a:r>
              <a:rPr sz="1800" dirty="0">
                <a:latin typeface="Verdana"/>
                <a:cs typeface="Verdana"/>
              </a:rPr>
              <a:t> of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8-bit </a:t>
            </a:r>
            <a:r>
              <a:rPr sz="1800" dirty="0">
                <a:latin typeface="Verdana"/>
                <a:cs typeface="Verdana"/>
              </a:rPr>
              <a:t>image </a:t>
            </a:r>
            <a:r>
              <a:rPr sz="1800" spc="-5" dirty="0">
                <a:latin typeface="Verdana"/>
                <a:cs typeface="Verdana"/>
              </a:rPr>
              <a:t>(r) </a:t>
            </a:r>
            <a:r>
              <a:rPr sz="1800" dirty="0">
                <a:latin typeface="Verdana"/>
                <a:cs typeface="Verdana"/>
              </a:rPr>
              <a:t>, apply negative </a:t>
            </a:r>
            <a:r>
              <a:rPr sz="1800" spc="-5" dirty="0">
                <a:latin typeface="Verdana"/>
                <a:cs typeface="Verdana"/>
              </a:rPr>
              <a:t>transform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find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</a:t>
            </a:r>
            <a:r>
              <a:rPr sz="1800" spc="-5" dirty="0">
                <a:latin typeface="Verdana"/>
                <a:cs typeface="Verdana"/>
              </a:rPr>
              <a:t> pixel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2927730"/>
            <a:ext cx="1497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solution: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L=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</a:t>
            </a:r>
            <a:r>
              <a:rPr sz="1800" spc="-7" baseline="25462" dirty="0">
                <a:latin typeface="Verdana"/>
                <a:cs typeface="Verdana"/>
              </a:rPr>
              <a:t>8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256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50800" marR="415925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s=L-1-r 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=255-r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573904"/>
            <a:ext cx="35261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Apply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transform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each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pixel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find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negative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9912" y="2805112"/>
          <a:ext cx="19812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140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145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135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96112" y="4862512"/>
          <a:ext cx="2082165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596265"/>
                <a:gridCol w="495300"/>
              </a:tblGrid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155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145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157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120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170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153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150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156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algn="r">
                        <a:lnSpc>
                          <a:spcPts val="560"/>
                        </a:lnSpc>
                        <a:spcBef>
                          <a:spcPts val="50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140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39533" y="2608579"/>
            <a:ext cx="648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(r)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5733" y="4605909"/>
            <a:ext cx="660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(s)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268"/>
            <a:ext cx="7735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0" dirty="0">
                <a:latin typeface="Times New Roman"/>
                <a:cs typeface="Times New Roman"/>
              </a:rPr>
              <a:t>Image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Negatives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(Negative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Transformation)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1784350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Exercise: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063" y="2333371"/>
            <a:ext cx="6155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matrix </a:t>
            </a:r>
            <a:r>
              <a:rPr sz="1800" spc="-5" dirty="0">
                <a:latin typeface="Verdana"/>
                <a:cs typeface="Verdana"/>
              </a:rPr>
              <a:t>represents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pixels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</a:t>
            </a:r>
            <a:r>
              <a:rPr sz="1800" dirty="0">
                <a:latin typeface="Verdana"/>
                <a:cs typeface="Verdana"/>
              </a:rPr>
              <a:t> of a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5-bit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(r)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apply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negative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transform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find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resulting image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pixel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263" y="3430600"/>
            <a:ext cx="1153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solution: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9912" y="2805112"/>
          <a:ext cx="19812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533400"/>
                <a:gridCol w="457200"/>
              </a:tblGrid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90912" y="4100512"/>
          <a:ext cx="1981200" cy="150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39533" y="2624454"/>
            <a:ext cx="648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(r)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9898" y="3920109"/>
            <a:ext cx="660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(s)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72462"/>
            <a:ext cx="71354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negative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obtained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also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IPT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function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imcomplement: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Verdana"/>
                <a:cs typeface="Verdana"/>
              </a:rPr>
              <a:t>g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=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imcomplement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(f);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614" y="702309"/>
            <a:ext cx="764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Negatives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 (Negative</a:t>
            </a:r>
            <a:r>
              <a:rPr sz="2400" b="1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9487"/>
            <a:ext cx="5935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Log</a:t>
            </a:r>
            <a:r>
              <a:rPr sz="2800" b="1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Transformations</a:t>
            </a:r>
            <a:r>
              <a:rPr sz="2800" b="1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9144" y="1569694"/>
            <a:ext cx="7706359" cy="43554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general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form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5" dirty="0">
                <a:latin typeface="Verdana"/>
                <a:cs typeface="Verdana"/>
              </a:rPr>
              <a:t> 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transformation:</a:t>
            </a:r>
            <a:endParaRPr sz="2000">
              <a:latin typeface="Verdana"/>
              <a:cs typeface="Verdana"/>
            </a:endParaRPr>
          </a:p>
          <a:p>
            <a:pPr marL="149796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log</a:t>
            </a:r>
            <a:r>
              <a:rPr sz="20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(1+r)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Where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constant,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≥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  <a:tab pos="414020" algn="l"/>
                <a:tab pos="2615565" algn="l"/>
              </a:tabLst>
            </a:pPr>
            <a:r>
              <a:rPr sz="2000" dirty="0">
                <a:latin typeface="Verdana"/>
                <a:cs typeface="Verdana"/>
              </a:rPr>
              <a:t>Log curve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maps	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narrow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range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low gray-level values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input image into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wider </a:t>
            </a:r>
            <a:r>
              <a:rPr sz="2000" dirty="0">
                <a:latin typeface="Verdana"/>
                <a:cs typeface="Verdana"/>
              </a:rPr>
              <a:t>range 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output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levels.</a:t>
            </a:r>
            <a:endParaRPr sz="2000">
              <a:latin typeface="Verdana"/>
              <a:cs typeface="Verdana"/>
            </a:endParaRPr>
          </a:p>
          <a:p>
            <a:pPr marL="413384" marR="490220" indent="-287020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  <a:tab pos="414020" algn="l"/>
              </a:tabLst>
            </a:pPr>
            <a:r>
              <a:rPr sz="200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expand </a:t>
            </a:r>
            <a:r>
              <a:rPr sz="2000" spc="-5" dirty="0">
                <a:latin typeface="Verdana"/>
                <a:cs typeface="Verdana"/>
              </a:rPr>
              <a:t>the values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dark pixels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an </a:t>
            </a:r>
            <a:r>
              <a:rPr sz="2000" spc="-10" dirty="0">
                <a:latin typeface="Verdana"/>
                <a:cs typeface="Verdana"/>
              </a:rPr>
              <a:t>image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while compressing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higher-level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values.</a:t>
            </a:r>
            <a:endParaRPr sz="2000">
              <a:latin typeface="Verdana"/>
              <a:cs typeface="Verdana"/>
            </a:endParaRPr>
          </a:p>
          <a:p>
            <a:pPr marL="413384" marR="325755" indent="-287020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  <a:tab pos="414020" algn="l"/>
              </a:tabLst>
            </a:pPr>
            <a:r>
              <a:rPr sz="200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compresses the dynamic </a:t>
            </a:r>
            <a:r>
              <a:rPr sz="2000" dirty="0">
                <a:latin typeface="Verdana"/>
                <a:cs typeface="Verdana"/>
              </a:rPr>
              <a:t>range of </a:t>
            </a:r>
            <a:r>
              <a:rPr sz="2000" spc="-5" dirty="0">
                <a:latin typeface="Verdana"/>
                <a:cs typeface="Verdana"/>
              </a:rPr>
              <a:t>images with large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variations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pixel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values.</a:t>
            </a:r>
            <a:endParaRPr sz="2000">
              <a:latin typeface="Verdana"/>
              <a:cs typeface="Verdana"/>
            </a:endParaRPr>
          </a:p>
          <a:p>
            <a:pPr marL="413384" marR="48260" indent="-287020">
              <a:lnSpc>
                <a:spcPct val="100000"/>
              </a:lnSpc>
              <a:spcBef>
                <a:spcPts val="5"/>
              </a:spcBef>
              <a:buFont typeface="Wingdings"/>
              <a:buChar char=""/>
              <a:tabLst>
                <a:tab pos="414020" algn="l"/>
              </a:tabLst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Log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functions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particularly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 useful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when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input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grey </a:t>
            </a:r>
            <a:r>
              <a:rPr sz="2000" spc="-6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level values may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have an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extremely large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range of 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values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238" y="909954"/>
            <a:ext cx="4572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8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Transformations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72462"/>
            <a:ext cx="65728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  <a:tab pos="2054860" algn="l"/>
                <a:tab pos="4278630" algn="l"/>
                <a:tab pos="4894580" algn="l"/>
              </a:tabLst>
            </a:pPr>
            <a:r>
              <a:rPr sz="2000" spc="-5" dirty="0">
                <a:latin typeface="Verdana"/>
                <a:cs typeface="Verdana"/>
              </a:rPr>
              <a:t>Logarithmic	transformations	</a:t>
            </a:r>
            <a:r>
              <a:rPr sz="2000" dirty="0">
                <a:latin typeface="Verdana"/>
                <a:cs typeface="Verdana"/>
              </a:rPr>
              <a:t>are	</a:t>
            </a:r>
            <a:r>
              <a:rPr sz="2000" spc="-5" dirty="0">
                <a:latin typeface="Verdana"/>
                <a:cs typeface="Verdana"/>
              </a:rPr>
              <a:t>implemented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expression: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Verdana"/>
                <a:cs typeface="Verdana"/>
              </a:rPr>
              <a:t>g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=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*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log (1 +</a:t>
            </a:r>
            <a:r>
              <a:rPr sz="2000" b="1" spc="-5" dirty="0">
                <a:latin typeface="Verdana"/>
                <a:cs typeface="Verdana"/>
              </a:rPr>
              <a:t> double (f))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7006" y="2072462"/>
            <a:ext cx="1323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7890" algn="l"/>
              </a:tabLst>
            </a:pPr>
            <a:r>
              <a:rPr sz="2000" spc="-1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	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931291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sz="2800" b="1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Enhancement?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7156" y="629157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Microsoft Sans Serif"/>
                <a:cs typeface="Microsoft Sans Serif"/>
              </a:rPr>
              <a:t>2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8817"/>
            <a:ext cx="8056880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indent="-431800">
              <a:lnSpc>
                <a:spcPts val="3120"/>
              </a:lnSpc>
              <a:buSzPct val="145833"/>
              <a:buFont typeface="Wingdings"/>
              <a:buChar char=""/>
              <a:tabLst>
                <a:tab pos="444500" algn="l"/>
              </a:tabLst>
            </a:pPr>
            <a:r>
              <a:rPr sz="2400" b="1" u="heavy" spc="-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Enhance</a:t>
            </a:r>
            <a:r>
              <a:rPr sz="2400" b="1" u="heavy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2400" b="1" u="heavy" spc="-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en</a:t>
            </a:r>
            <a:r>
              <a:rPr sz="2400" b="1" u="heavy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lang="en-IN" sz="2400" b="1" u="heavy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b="1" dirty="0" smtClean="0">
                <a:latin typeface="Arial"/>
                <a:cs typeface="Arial"/>
              </a:rPr>
              <a:t>:</a:t>
            </a:r>
            <a:r>
              <a:rPr sz="2400" b="1" spc="17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ess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-5" dirty="0">
                <a:latin typeface="Verdana"/>
                <a:cs typeface="Verdana"/>
              </a:rPr>
              <a:t>image</a:t>
            </a:r>
            <a:endParaRPr sz="2400" dirty="0">
              <a:latin typeface="Verdana"/>
              <a:cs typeface="Verdana"/>
            </a:endParaRPr>
          </a:p>
          <a:p>
            <a:pPr marL="355600" marR="1085215">
              <a:lnSpc>
                <a:spcPts val="2590"/>
              </a:lnSpc>
              <a:spcBef>
                <a:spcPts val="225"/>
              </a:spcBef>
            </a:pPr>
            <a:r>
              <a:rPr sz="2400" dirty="0">
                <a:latin typeface="Verdana"/>
                <a:cs typeface="Verdana"/>
              </a:rPr>
              <a:t>so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result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more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suitable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than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original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 for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specific</a:t>
            </a:r>
            <a:r>
              <a:rPr sz="2400" i="1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application.</a:t>
            </a:r>
            <a:endParaRPr sz="2400" dirty="0">
              <a:latin typeface="Verdana"/>
              <a:cs typeface="Verdana"/>
            </a:endParaRPr>
          </a:p>
          <a:p>
            <a:pPr marL="355600" marR="304800" indent="-343535">
              <a:lnSpc>
                <a:spcPct val="100000"/>
              </a:lnSpc>
              <a:spcBef>
                <a:spcPts val="54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Enhancement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techniques</a:t>
            </a:r>
            <a:r>
              <a:rPr sz="2400" dirty="0">
                <a:latin typeface="Verdana"/>
                <a:cs typeface="Verdana"/>
              </a:rPr>
              <a:t> are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varied,</a:t>
            </a:r>
            <a:r>
              <a:rPr sz="2400" dirty="0">
                <a:latin typeface="Verdana"/>
                <a:cs typeface="Verdana"/>
              </a:rPr>
              <a:t> and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use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many </a:t>
            </a:r>
            <a:r>
              <a:rPr sz="2400" spc="-5" dirty="0">
                <a:latin typeface="Verdana"/>
                <a:cs typeface="Verdana"/>
              </a:rPr>
              <a:t>different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processing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approaches</a:t>
            </a:r>
            <a:endParaRPr sz="2400" dirty="0">
              <a:latin typeface="Verdana"/>
              <a:cs typeface="Verdana"/>
            </a:endParaRPr>
          </a:p>
          <a:p>
            <a:pPr marL="355600" marR="129539" indent="-343535">
              <a:lnSpc>
                <a:spcPct val="100000"/>
              </a:lnSpc>
              <a:spcBef>
                <a:spcPts val="58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The idea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behind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enhancement</a:t>
            </a:r>
            <a:r>
              <a:rPr sz="2400" spc="-5" dirty="0">
                <a:latin typeface="Verdana"/>
                <a:cs typeface="Verdana"/>
              </a:rPr>
              <a:t> techniques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to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bring</a:t>
            </a:r>
            <a:r>
              <a:rPr sz="24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out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details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that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 are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hidden</a:t>
            </a:r>
            <a:r>
              <a:rPr sz="2400" dirty="0">
                <a:latin typeface="Verdana"/>
                <a:cs typeface="Verdana"/>
              </a:rPr>
              <a:t>, or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simple</a:t>
            </a:r>
            <a:r>
              <a:rPr sz="2400" spc="-5" dirty="0">
                <a:latin typeface="Verdana"/>
                <a:cs typeface="Verdana"/>
              </a:rPr>
              <a:t> to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highlight</a:t>
            </a:r>
            <a:r>
              <a:rPr sz="24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certain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features</a:t>
            </a:r>
            <a:r>
              <a:rPr sz="24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interest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 in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an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image</a:t>
            </a:r>
            <a:r>
              <a:rPr sz="2400" dirty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238" y="909954"/>
            <a:ext cx="4572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8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Transformations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807339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But this function changes the data </a:t>
            </a:r>
            <a:r>
              <a:rPr sz="2000" dirty="0">
                <a:latin typeface="Verdana"/>
                <a:cs typeface="Verdana"/>
              </a:rPr>
              <a:t>class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image </a:t>
            </a:r>
            <a:r>
              <a:rPr sz="2000" spc="-1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 double,</a:t>
            </a:r>
            <a:r>
              <a:rPr sz="2000" dirty="0">
                <a:latin typeface="Verdana"/>
                <a:cs typeface="Verdana"/>
              </a:rPr>
              <a:t> so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another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sentence</a:t>
            </a:r>
            <a:r>
              <a:rPr sz="2000" dirty="0">
                <a:latin typeface="Verdana"/>
                <a:cs typeface="Verdana"/>
              </a:rPr>
              <a:t> to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return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it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back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7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uint8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should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 done: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00"/>
              </a:buClr>
              <a:buFont typeface="Wingdings"/>
              <a:buChar char=""/>
            </a:pPr>
            <a:endParaRPr sz="27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Verdana"/>
                <a:cs typeface="Verdana"/>
              </a:rPr>
              <a:t>gs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=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im2uint8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(mat2gray(g));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Use </a:t>
            </a:r>
            <a:r>
              <a:rPr sz="2000" spc="-5" dirty="0">
                <a:latin typeface="Verdana"/>
                <a:cs typeface="Verdana"/>
              </a:rPr>
              <a:t>of mat2gray brings the values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 range </a:t>
            </a:r>
            <a:r>
              <a:rPr sz="2000" dirty="0">
                <a:latin typeface="Verdana"/>
                <a:cs typeface="Verdana"/>
              </a:rPr>
              <a:t>[0 1]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im2uint8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brings them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range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[0 </a:t>
            </a:r>
            <a:r>
              <a:rPr sz="2000" spc="-5" dirty="0">
                <a:latin typeface="Verdana"/>
                <a:cs typeface="Verdana"/>
              </a:rPr>
              <a:t>255]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238" y="909954"/>
            <a:ext cx="4572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8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Transformations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708279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log(1 </a:t>
            </a:r>
            <a:r>
              <a:rPr sz="2000" dirty="0">
                <a:latin typeface="Verdana"/>
                <a:cs typeface="Verdana"/>
              </a:rPr>
              <a:t>+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double(f));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im2uint8(mat2gray(g));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imshow(f), figure,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(g),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figure,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imshow(gs);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3875" y="3952875"/>
            <a:ext cx="2647950" cy="1762125"/>
            <a:chOff x="523875" y="3952875"/>
            <a:chExt cx="2647950" cy="1762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962400"/>
              <a:ext cx="2628900" cy="1743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8637" y="3957637"/>
              <a:ext cx="2638425" cy="1752600"/>
            </a:xfrm>
            <a:custGeom>
              <a:avLst/>
              <a:gdLst/>
              <a:ahLst/>
              <a:cxnLst/>
              <a:rect l="l" t="t" r="r" b="b"/>
              <a:pathLst>
                <a:path w="2638425" h="1752600">
                  <a:moveTo>
                    <a:pt x="0" y="1752600"/>
                  </a:moveTo>
                  <a:lnTo>
                    <a:pt x="2638425" y="1752600"/>
                  </a:lnTo>
                  <a:lnTo>
                    <a:pt x="2638425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90836" y="3952875"/>
            <a:ext cx="2638425" cy="1781175"/>
            <a:chOff x="3390836" y="3952875"/>
            <a:chExt cx="2638425" cy="17811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0424" y="3962400"/>
              <a:ext cx="2619375" cy="17621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5598" y="3957637"/>
              <a:ext cx="2628900" cy="1771650"/>
            </a:xfrm>
            <a:custGeom>
              <a:avLst/>
              <a:gdLst/>
              <a:ahLst/>
              <a:cxnLst/>
              <a:rect l="l" t="t" r="r" b="b"/>
              <a:pathLst>
                <a:path w="2628900" h="1771650">
                  <a:moveTo>
                    <a:pt x="0" y="1771650"/>
                  </a:moveTo>
                  <a:lnTo>
                    <a:pt x="2628900" y="1771650"/>
                  </a:lnTo>
                  <a:lnTo>
                    <a:pt x="2628900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15011" y="3952875"/>
            <a:ext cx="2657475" cy="1771650"/>
            <a:chOff x="6315011" y="3952875"/>
            <a:chExt cx="2657475" cy="17716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599" y="3962400"/>
              <a:ext cx="2638425" cy="1752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19773" y="3957637"/>
              <a:ext cx="2647950" cy="1762125"/>
            </a:xfrm>
            <a:custGeom>
              <a:avLst/>
              <a:gdLst/>
              <a:ahLst/>
              <a:cxnLst/>
              <a:rect l="l" t="t" r="r" b="b"/>
              <a:pathLst>
                <a:path w="2647950" h="1762125">
                  <a:moveTo>
                    <a:pt x="0" y="1762125"/>
                  </a:moveTo>
                  <a:lnTo>
                    <a:pt x="2647950" y="1762125"/>
                  </a:lnTo>
                  <a:lnTo>
                    <a:pt x="2647950" y="0"/>
                  </a:lnTo>
                  <a:lnTo>
                    <a:pt x="0" y="0"/>
                  </a:lnTo>
                  <a:lnTo>
                    <a:pt x="0" y="1762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1600" y="5878512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4800600" y="5878512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1400" y="5878512"/>
            <a:ext cx="5334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5"/>
            <a:ext cx="8270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Times New Roman"/>
                <a:cs typeface="Times New Roman"/>
              </a:rPr>
              <a:t>Inverse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Logarithm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65" dirty="0">
                <a:latin typeface="Times New Roman"/>
                <a:cs typeface="Times New Roman"/>
              </a:rPr>
              <a:t>Transformation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478937"/>
            <a:ext cx="750062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999900"/>
              </a:buClr>
              <a:buSzPct val="74000"/>
              <a:buFont typeface="Wingdings"/>
              <a:buChar char=""/>
              <a:tabLst>
                <a:tab pos="299720" algn="l"/>
              </a:tabLst>
            </a:pPr>
            <a:r>
              <a:rPr sz="2500" spc="-5" dirty="0">
                <a:latin typeface="Verdana"/>
                <a:cs typeface="Verdana"/>
              </a:rPr>
              <a:t>Do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opposite</a:t>
            </a:r>
            <a:r>
              <a:rPr sz="2500" spc="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to </a:t>
            </a:r>
            <a:r>
              <a:rPr sz="2500" spc="-10" dirty="0">
                <a:latin typeface="Verdana"/>
                <a:cs typeface="Verdana"/>
              </a:rPr>
              <a:t>the</a:t>
            </a:r>
            <a:r>
              <a:rPr sz="2500" spc="-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log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transformations</a:t>
            </a:r>
            <a:endParaRPr sz="25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lr>
                <a:srgbClr val="999900"/>
              </a:buClr>
              <a:buSzPct val="74000"/>
              <a:buFont typeface="Wingdings"/>
              <a:buChar char=""/>
              <a:tabLst>
                <a:tab pos="299720" algn="l"/>
              </a:tabLst>
            </a:pPr>
            <a:r>
              <a:rPr sz="2500" spc="-5" dirty="0">
                <a:latin typeface="Verdana"/>
                <a:cs typeface="Verdana"/>
              </a:rPr>
              <a:t>Used to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expand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the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values</a:t>
            </a:r>
            <a:r>
              <a:rPr sz="2500" spc="-10" dirty="0">
                <a:latin typeface="Verdana"/>
                <a:cs typeface="Verdana"/>
              </a:rPr>
              <a:t> of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high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pixels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 </a:t>
            </a:r>
            <a:r>
              <a:rPr sz="2500" spc="-5" dirty="0">
                <a:latin typeface="Verdana"/>
                <a:cs typeface="Verdana"/>
              </a:rPr>
              <a:t> an </a:t>
            </a:r>
            <a:r>
              <a:rPr sz="2500" spc="-10" dirty="0">
                <a:latin typeface="Verdana"/>
                <a:cs typeface="Verdana"/>
              </a:rPr>
              <a:t>image</a:t>
            </a:r>
            <a:r>
              <a:rPr sz="2500" spc="1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while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compressing</a:t>
            </a:r>
            <a:r>
              <a:rPr sz="2500" spc="3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</a:t>
            </a:r>
            <a:r>
              <a:rPr sz="2500" spc="-5" dirty="0">
                <a:latin typeface="Verdana"/>
                <a:cs typeface="Verdana"/>
              </a:rPr>
              <a:t> darker-level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values.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598" y="959611"/>
            <a:ext cx="4516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Logarithmic</a:t>
            </a:r>
            <a:r>
              <a:rPr sz="2800" spc="-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Transformations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4648" y="4603830"/>
            <a:ext cx="2813283" cy="21414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9201" y="1838321"/>
            <a:ext cx="2813283" cy="21080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450" y="4603650"/>
            <a:ext cx="2833737" cy="210650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44751" y="2921507"/>
            <a:ext cx="1206500" cy="1544320"/>
          </a:xfrm>
          <a:custGeom>
            <a:avLst/>
            <a:gdLst/>
            <a:ahLst/>
            <a:cxnLst/>
            <a:rect l="l" t="t" r="r" b="b"/>
            <a:pathLst>
              <a:path w="1206500" h="1544320">
                <a:moveTo>
                  <a:pt x="49403" y="1293367"/>
                </a:moveTo>
                <a:lnTo>
                  <a:pt x="0" y="1544065"/>
                </a:lnTo>
                <a:lnTo>
                  <a:pt x="230250" y="1433194"/>
                </a:lnTo>
                <a:lnTo>
                  <a:pt x="209061" y="1416811"/>
                </a:lnTo>
                <a:lnTo>
                  <a:pt x="146685" y="1416811"/>
                </a:lnTo>
                <a:lnTo>
                  <a:pt x="86360" y="1370075"/>
                </a:lnTo>
                <a:lnTo>
                  <a:pt x="109658" y="1339956"/>
                </a:lnTo>
                <a:lnTo>
                  <a:pt x="49403" y="1293367"/>
                </a:lnTo>
                <a:close/>
              </a:path>
              <a:path w="1206500" h="1544320">
                <a:moveTo>
                  <a:pt x="109658" y="1339956"/>
                </a:moveTo>
                <a:lnTo>
                  <a:pt x="86360" y="1370075"/>
                </a:lnTo>
                <a:lnTo>
                  <a:pt x="146685" y="1416811"/>
                </a:lnTo>
                <a:lnTo>
                  <a:pt x="170026" y="1386630"/>
                </a:lnTo>
                <a:lnTo>
                  <a:pt x="109658" y="1339956"/>
                </a:lnTo>
                <a:close/>
              </a:path>
              <a:path w="1206500" h="1544320">
                <a:moveTo>
                  <a:pt x="170026" y="1386630"/>
                </a:moveTo>
                <a:lnTo>
                  <a:pt x="146685" y="1416811"/>
                </a:lnTo>
                <a:lnTo>
                  <a:pt x="209061" y="1416811"/>
                </a:lnTo>
                <a:lnTo>
                  <a:pt x="170026" y="1386630"/>
                </a:lnTo>
                <a:close/>
              </a:path>
              <a:path w="1206500" h="1544320">
                <a:moveTo>
                  <a:pt x="1146175" y="0"/>
                </a:moveTo>
                <a:lnTo>
                  <a:pt x="109658" y="1339956"/>
                </a:lnTo>
                <a:lnTo>
                  <a:pt x="170026" y="1386630"/>
                </a:lnTo>
                <a:lnTo>
                  <a:pt x="1206373" y="46608"/>
                </a:lnTo>
                <a:lnTo>
                  <a:pt x="114617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0035" y="2854451"/>
            <a:ext cx="1207770" cy="1681480"/>
          </a:xfrm>
          <a:custGeom>
            <a:avLst/>
            <a:gdLst/>
            <a:ahLst/>
            <a:cxnLst/>
            <a:rect l="l" t="t" r="r" b="b"/>
            <a:pathLst>
              <a:path w="1207770" h="1681479">
                <a:moveTo>
                  <a:pt x="1044162" y="1516596"/>
                </a:moveTo>
                <a:lnTo>
                  <a:pt x="981963" y="1560703"/>
                </a:lnTo>
                <a:lnTo>
                  <a:pt x="1207389" y="1680972"/>
                </a:lnTo>
                <a:lnTo>
                  <a:pt x="1186796" y="1547622"/>
                </a:lnTo>
                <a:lnTo>
                  <a:pt x="1066164" y="1547622"/>
                </a:lnTo>
                <a:lnTo>
                  <a:pt x="1044162" y="1516596"/>
                </a:lnTo>
                <a:close/>
              </a:path>
              <a:path w="1207770" h="1681479">
                <a:moveTo>
                  <a:pt x="1106281" y="1472546"/>
                </a:moveTo>
                <a:lnTo>
                  <a:pt x="1044162" y="1516596"/>
                </a:lnTo>
                <a:lnTo>
                  <a:pt x="1066164" y="1547622"/>
                </a:lnTo>
                <a:lnTo>
                  <a:pt x="1128267" y="1503553"/>
                </a:lnTo>
                <a:lnTo>
                  <a:pt x="1106281" y="1472546"/>
                </a:lnTo>
                <a:close/>
              </a:path>
              <a:path w="1207770" h="1681479">
                <a:moveTo>
                  <a:pt x="1168399" y="1428496"/>
                </a:moveTo>
                <a:lnTo>
                  <a:pt x="1106281" y="1472546"/>
                </a:lnTo>
                <a:lnTo>
                  <a:pt x="1128267" y="1503553"/>
                </a:lnTo>
                <a:lnTo>
                  <a:pt x="1066164" y="1547622"/>
                </a:lnTo>
                <a:lnTo>
                  <a:pt x="1186796" y="1547622"/>
                </a:lnTo>
                <a:lnTo>
                  <a:pt x="1168399" y="1428496"/>
                </a:lnTo>
                <a:close/>
              </a:path>
              <a:path w="1207770" h="1681479">
                <a:moveTo>
                  <a:pt x="62102" y="0"/>
                </a:moveTo>
                <a:lnTo>
                  <a:pt x="0" y="44196"/>
                </a:lnTo>
                <a:lnTo>
                  <a:pt x="1044162" y="1516596"/>
                </a:lnTo>
                <a:lnTo>
                  <a:pt x="1106281" y="1472546"/>
                </a:lnTo>
                <a:lnTo>
                  <a:pt x="62102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6542" y="3103244"/>
            <a:ext cx="849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nv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5229" y="3103244"/>
            <a:ext cx="475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68014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Power-Law</a:t>
            </a:r>
            <a:r>
              <a:rPr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Transformations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630426"/>
            <a:ext cx="7613015" cy="359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35585" indent="-343535">
              <a:lnSpc>
                <a:spcPct val="100000"/>
              </a:lnSpc>
              <a:spcBef>
                <a:spcPts val="10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3000" spc="-5" dirty="0">
                <a:latin typeface="Verdana"/>
                <a:cs typeface="Verdana"/>
              </a:rPr>
              <a:t>Power-law(Gamma)</a:t>
            </a:r>
            <a:r>
              <a:rPr sz="3000" spc="-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transformations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have the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basic </a:t>
            </a:r>
            <a:r>
              <a:rPr sz="3000" dirty="0">
                <a:latin typeface="Verdana"/>
                <a:cs typeface="Verdana"/>
              </a:rPr>
              <a:t>form</a:t>
            </a:r>
            <a:r>
              <a:rPr sz="3000" spc="-3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of:</a:t>
            </a:r>
            <a:endParaRPr sz="3000">
              <a:latin typeface="Verdana"/>
              <a:cs typeface="Verdana"/>
            </a:endParaRPr>
          </a:p>
          <a:p>
            <a:pPr marL="952500">
              <a:lnSpc>
                <a:spcPct val="100000"/>
              </a:lnSpc>
              <a:spcBef>
                <a:spcPts val="720"/>
              </a:spcBef>
            </a:pPr>
            <a:r>
              <a:rPr sz="3000" b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3000" b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000" b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30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Verdana"/>
                <a:cs typeface="Verdana"/>
              </a:rPr>
              <a:t>c.r</a:t>
            </a:r>
            <a:r>
              <a:rPr sz="3000" b="1" spc="-7" baseline="25000" dirty="0">
                <a:solidFill>
                  <a:srgbClr val="FF0000"/>
                </a:solidFill>
                <a:latin typeface="Arial"/>
                <a:cs typeface="Arial"/>
              </a:rPr>
              <a:t>ᵞ</a:t>
            </a:r>
            <a:endParaRPr sz="3000" baseline="250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latin typeface="Verdana"/>
                <a:cs typeface="Verdana"/>
              </a:rPr>
              <a:t>Where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</a:t>
            </a:r>
            <a:r>
              <a:rPr sz="3000" spc="-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and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ᵞ</a:t>
            </a:r>
            <a:r>
              <a:rPr sz="3000" spc="23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Verdana"/>
                <a:cs typeface="Verdana"/>
              </a:rPr>
              <a:t>are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positive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constants</a:t>
            </a:r>
            <a:endParaRPr sz="3000">
              <a:latin typeface="Verdana"/>
              <a:cs typeface="Verdana"/>
            </a:endParaRPr>
          </a:p>
          <a:p>
            <a:pPr marL="381000" marR="30480" indent="-343535">
              <a:lnSpc>
                <a:spcPct val="100000"/>
              </a:lnSpc>
              <a:spcBef>
                <a:spcPts val="819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3200" dirty="0">
                <a:latin typeface="Verdana"/>
                <a:cs typeface="Verdana"/>
              </a:rPr>
              <a:t>Map a narrow range of </a:t>
            </a:r>
            <a:r>
              <a:rPr sz="3200" spc="-5" dirty="0">
                <a:latin typeface="Verdana"/>
                <a:cs typeface="Verdana"/>
              </a:rPr>
              <a:t>dark input </a:t>
            </a:r>
            <a:r>
              <a:rPr sz="3200" dirty="0">
                <a:latin typeface="Verdana"/>
                <a:cs typeface="Verdana"/>
              </a:rPr>
              <a:t> values </a:t>
            </a:r>
            <a:r>
              <a:rPr sz="3200" spc="-5" dirty="0">
                <a:latin typeface="Verdana"/>
                <a:cs typeface="Verdana"/>
              </a:rPr>
              <a:t>into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wider range </a:t>
            </a:r>
            <a:r>
              <a:rPr sz="3200" dirty="0">
                <a:latin typeface="Verdana"/>
                <a:cs typeface="Verdana"/>
              </a:rPr>
              <a:t>of output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values</a:t>
            </a:r>
            <a:r>
              <a:rPr sz="3200" spc="-5" dirty="0">
                <a:latin typeface="Verdana"/>
                <a:cs typeface="Verdana"/>
              </a:rPr>
              <a:t> or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vice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versa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70051"/>
            <a:ext cx="68014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Power-Law</a:t>
            </a:r>
            <a:r>
              <a:rPr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7149465" cy="93471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5600" marR="5080" indent="-343535">
              <a:lnSpc>
                <a:spcPts val="3550"/>
              </a:lnSpc>
              <a:spcBef>
                <a:spcPts val="254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3000" dirty="0">
                <a:latin typeface="Verdana"/>
                <a:cs typeface="Verdana"/>
              </a:rPr>
              <a:t>Different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transformation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curves</a:t>
            </a:r>
            <a:r>
              <a:rPr sz="3000" spc="-3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are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obtained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by </a:t>
            </a:r>
            <a:r>
              <a:rPr sz="3000" dirty="0">
                <a:latin typeface="Verdana"/>
                <a:cs typeface="Verdana"/>
              </a:rPr>
              <a:t>varying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ᵞ</a:t>
            </a:r>
            <a:r>
              <a:rPr sz="3000" spc="23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Verdana"/>
                <a:cs typeface="Verdana"/>
              </a:rPr>
              <a:t>(gamma)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8675" y="2876550"/>
            <a:ext cx="7181850" cy="3609975"/>
            <a:chOff x="828675" y="2876550"/>
            <a:chExt cx="7181850" cy="3609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8691" y="3019654"/>
              <a:ext cx="6211894" cy="32844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3437" y="2881312"/>
              <a:ext cx="7172325" cy="3600450"/>
            </a:xfrm>
            <a:custGeom>
              <a:avLst/>
              <a:gdLst/>
              <a:ahLst/>
              <a:cxnLst/>
              <a:rect l="l" t="t" r="r" b="b"/>
              <a:pathLst>
                <a:path w="7172325" h="3600450">
                  <a:moveTo>
                    <a:pt x="0" y="3600450"/>
                  </a:moveTo>
                  <a:lnTo>
                    <a:pt x="7172325" y="3600450"/>
                  </a:lnTo>
                  <a:lnTo>
                    <a:pt x="7172325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1291"/>
            <a:ext cx="7442200" cy="345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Verdana"/>
                <a:cs typeface="Verdana"/>
              </a:rPr>
              <a:t>Power-Law</a:t>
            </a:r>
            <a:r>
              <a:rPr sz="2800" b="1" spc="-2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Transformations</a:t>
            </a:r>
            <a:endParaRPr sz="2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215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If </a:t>
            </a:r>
            <a:r>
              <a:rPr sz="2800" spc="-10" dirty="0">
                <a:latin typeface="Verdana"/>
                <a:cs typeface="Verdana"/>
              </a:rPr>
              <a:t>gamma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&lt;1</a:t>
            </a:r>
            <a:r>
              <a:rPr sz="2800" spc="-10" dirty="0">
                <a:latin typeface="Verdana"/>
                <a:cs typeface="Verdana"/>
              </a:rPr>
              <a:t> :the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mapping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</a:t>
            </a:r>
            <a:r>
              <a:rPr sz="2800" spc="-10" dirty="0">
                <a:latin typeface="Verdana"/>
                <a:cs typeface="Verdana"/>
              </a:rPr>
              <a:t> weighted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toward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brighter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output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values.</a:t>
            </a:r>
            <a:endParaRPr sz="2800">
              <a:latin typeface="Verdana"/>
              <a:cs typeface="Verdana"/>
            </a:endParaRPr>
          </a:p>
          <a:p>
            <a:pPr marL="355600" marR="189230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If </a:t>
            </a:r>
            <a:r>
              <a:rPr sz="2800" spc="-10" dirty="0">
                <a:latin typeface="Verdana"/>
                <a:cs typeface="Verdana"/>
              </a:rPr>
              <a:t>gamma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=1 </a:t>
            </a:r>
            <a:r>
              <a:rPr sz="2800" spc="-10" dirty="0">
                <a:latin typeface="Verdana"/>
                <a:cs typeface="Verdana"/>
              </a:rPr>
              <a:t>(default):the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mapping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9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linear.</a:t>
            </a:r>
            <a:endParaRPr sz="2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If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gamma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&gt;1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:the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mapping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</a:t>
            </a:r>
            <a:r>
              <a:rPr sz="2800" spc="-10" dirty="0">
                <a:latin typeface="Verdana"/>
                <a:cs typeface="Verdana"/>
              </a:rPr>
              <a:t> weighted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toward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darker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output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values.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800225"/>
            <a:ext cx="3057525" cy="4067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7701" y="792226"/>
            <a:ext cx="4093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320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Law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0226" y="1841500"/>
            <a:ext cx="3114675" cy="40481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438400"/>
            <a:ext cx="3171825" cy="320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9967" y="665226"/>
            <a:ext cx="40913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32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Law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747773"/>
            <a:ext cx="6096000" cy="3362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967" y="563321"/>
            <a:ext cx="4092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320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Law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931291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sz="2800" b="1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Enhancement?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9384"/>
            <a:ext cx="8486140" cy="4781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600" dirty="0">
                <a:latin typeface="Verdana"/>
                <a:cs typeface="Verdana"/>
              </a:rPr>
              <a:t>If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we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used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256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intensities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grayscale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then:</a:t>
            </a:r>
            <a:endParaRPr sz="26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630"/>
              </a:spcBef>
              <a:buChar char="-"/>
              <a:tabLst>
                <a:tab pos="278130" algn="l"/>
              </a:tabLst>
            </a:pPr>
            <a:r>
              <a:rPr sz="2600" dirty="0">
                <a:latin typeface="Verdana"/>
                <a:cs typeface="Verdana"/>
              </a:rPr>
              <a:t>In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dark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image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most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pixels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value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&lt;128</a:t>
            </a:r>
            <a:endParaRPr sz="2600">
              <a:latin typeface="Verdana"/>
              <a:cs typeface="Verdana"/>
            </a:endParaRPr>
          </a:p>
          <a:p>
            <a:pPr marL="12700" marR="545465">
              <a:lnSpc>
                <a:spcPct val="120000"/>
              </a:lnSpc>
              <a:buClr>
                <a:srgbClr val="666600"/>
              </a:buClr>
              <a:buSzPct val="75000"/>
              <a:buChar char="-"/>
              <a:tabLst>
                <a:tab pos="355600" algn="l"/>
                <a:tab pos="356235" algn="l"/>
              </a:tabLst>
            </a:pPr>
            <a:r>
              <a:rPr sz="2600" dirty="0">
                <a:latin typeface="Verdana"/>
                <a:cs typeface="Verdana"/>
              </a:rPr>
              <a:t>In </a:t>
            </a:r>
            <a:r>
              <a:rPr sz="2600" spc="-5" dirty="0">
                <a:latin typeface="Verdana"/>
                <a:cs typeface="Verdana"/>
              </a:rPr>
              <a:t>bright image the </a:t>
            </a:r>
            <a:r>
              <a:rPr sz="2600" dirty="0">
                <a:latin typeface="Verdana"/>
                <a:cs typeface="Verdana"/>
              </a:rPr>
              <a:t>most of </a:t>
            </a:r>
            <a:r>
              <a:rPr sz="2600" spc="-5" dirty="0">
                <a:latin typeface="Verdana"/>
                <a:cs typeface="Verdana"/>
              </a:rPr>
              <a:t>pixels </a:t>
            </a:r>
            <a:r>
              <a:rPr sz="2600" spc="5" dirty="0">
                <a:latin typeface="Verdana"/>
                <a:cs typeface="Verdana"/>
              </a:rPr>
              <a:t>value&gt;128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Let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x:old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image</a:t>
            </a:r>
            <a:endParaRPr sz="26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Verdana"/>
                <a:cs typeface="Verdana"/>
              </a:rPr>
              <a:t>S:new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image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Verdana"/>
                <a:cs typeface="Verdana"/>
              </a:rPr>
              <a:t>S=x+c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where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 is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constant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value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latin typeface="Verdana"/>
                <a:cs typeface="Verdana"/>
              </a:rPr>
              <a:t>&gt;&gt; S=imadd(x,50); </a:t>
            </a:r>
            <a:r>
              <a:rPr sz="2600" spc="-10" dirty="0">
                <a:latin typeface="Verdana"/>
                <a:cs typeface="Verdana"/>
              </a:rPr>
              <a:t>-----------------brighter </a:t>
            </a:r>
            <a:r>
              <a:rPr sz="2600" spc="-5" dirty="0">
                <a:latin typeface="Verdana"/>
                <a:cs typeface="Verdana"/>
              </a:rPr>
              <a:t>image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S=x-c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where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 </a:t>
            </a:r>
            <a:r>
              <a:rPr sz="2600" spc="-5" dirty="0">
                <a:latin typeface="Verdana"/>
                <a:cs typeface="Verdana"/>
              </a:rPr>
              <a:t>is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constant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value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latin typeface="Verdana"/>
                <a:cs typeface="Verdana"/>
              </a:rPr>
              <a:t>&gt;&gt;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S=imsubtract(x,50);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-------------darker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image</a:t>
            </a:r>
            <a:endParaRPr sz="26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666600"/>
              </a:buClr>
              <a:buSzPct val="75000"/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Verdana"/>
                <a:cs typeface="Verdana"/>
              </a:rPr>
              <a:t>We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add </a:t>
            </a:r>
            <a:r>
              <a:rPr sz="2600" dirty="0">
                <a:latin typeface="Verdana"/>
                <a:cs typeface="Verdana"/>
              </a:rPr>
              <a:t>2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image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6078423"/>
            <a:ext cx="9893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50" dirty="0">
                <a:latin typeface="Verdana"/>
                <a:cs typeface="Verdana"/>
              </a:rPr>
              <a:t>H</a:t>
            </a:r>
            <a:r>
              <a:rPr sz="3900" spc="-1507" baseline="-26709" dirty="0">
                <a:latin typeface="Verdana"/>
                <a:cs typeface="Verdana"/>
              </a:rPr>
              <a:t>y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555" dirty="0">
                <a:latin typeface="Verdana"/>
                <a:cs typeface="Verdana"/>
              </a:rPr>
              <a:t>n</a:t>
            </a:r>
            <a:r>
              <a:rPr sz="3900" spc="-1117" baseline="-26709" dirty="0">
                <a:latin typeface="Verdana"/>
                <a:cs typeface="Verdana"/>
              </a:rPr>
              <a:t>2</a:t>
            </a:r>
            <a:r>
              <a:rPr sz="1000" spc="-10" dirty="0">
                <a:latin typeface="Verdana"/>
                <a:cs typeface="Verdana"/>
              </a:rPr>
              <a:t>H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120" dirty="0">
                <a:latin typeface="Verdana"/>
                <a:cs typeface="Verdana"/>
              </a:rPr>
              <a:t>r</a:t>
            </a:r>
            <a:r>
              <a:rPr sz="3900" spc="-907" baseline="-26709" dirty="0">
                <a:latin typeface="Verdana"/>
                <a:cs typeface="Verdana"/>
              </a:rPr>
              <a:t>i</a:t>
            </a:r>
            <a:r>
              <a:rPr sz="1000" spc="-25" dirty="0">
                <a:latin typeface="Verdana"/>
                <a:cs typeface="Verdana"/>
              </a:rPr>
              <a:t>d</a:t>
            </a:r>
            <a:r>
              <a:rPr sz="3900" spc="-3772" baseline="-26709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an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6234176"/>
            <a:ext cx="81362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79315" algn="l"/>
              </a:tabLst>
            </a:pPr>
            <a:r>
              <a:rPr sz="2600" dirty="0">
                <a:latin typeface="Verdana"/>
                <a:cs typeface="Verdana"/>
              </a:rPr>
              <a:t>S=x+y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(</a:t>
            </a:r>
            <a:r>
              <a:rPr sz="2600" spc="5" dirty="0">
                <a:latin typeface="Verdana"/>
                <a:cs typeface="Verdana"/>
              </a:rPr>
              <a:t>w</a:t>
            </a:r>
            <a:r>
              <a:rPr sz="2600" dirty="0">
                <a:latin typeface="Verdana"/>
                <a:cs typeface="Verdana"/>
              </a:rPr>
              <a:t>h</a:t>
            </a:r>
            <a:r>
              <a:rPr sz="2600" spc="-1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re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x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dirty="0" smtClean="0">
                <a:latin typeface="Verdana"/>
                <a:cs typeface="Verdana"/>
              </a:rPr>
              <a:t>a</a:t>
            </a:r>
            <a:r>
              <a:rPr sz="2600" spc="-10" dirty="0" smtClean="0">
                <a:latin typeface="Verdana"/>
                <a:cs typeface="Verdana"/>
              </a:rPr>
              <a:t>n</a:t>
            </a:r>
            <a:r>
              <a:rPr sz="2600" dirty="0" smtClean="0">
                <a:latin typeface="Verdana"/>
                <a:cs typeface="Verdana"/>
              </a:rPr>
              <a:t>d	</a:t>
            </a:r>
            <a:r>
              <a:rPr sz="2600" spc="-5" dirty="0" smtClean="0">
                <a:latin typeface="Verdana"/>
                <a:cs typeface="Verdana"/>
              </a:rPr>
              <a:t>ag</a:t>
            </a:r>
            <a:r>
              <a:rPr sz="2600" dirty="0" smtClean="0">
                <a:latin typeface="Verdana"/>
                <a:cs typeface="Verdana"/>
              </a:rPr>
              <a:t>e</a:t>
            </a:r>
            <a:r>
              <a:rPr sz="2600" spc="-10" dirty="0" smtClean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</a:t>
            </a:r>
            <a:r>
              <a:rPr sz="2600" spc="-10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ve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size</a:t>
            </a:r>
            <a:r>
              <a:rPr sz="2600" spc="-655" dirty="0">
                <a:latin typeface="Verdana"/>
                <a:cs typeface="Verdana"/>
              </a:rPr>
              <a:t>)</a:t>
            </a:r>
            <a:r>
              <a:rPr sz="1500" spc="-7" baseline="69444" dirty="0">
                <a:latin typeface="Microsoft Sans Serif"/>
                <a:cs typeface="Microsoft Sans Serif"/>
              </a:rPr>
              <a:t>3</a:t>
            </a:r>
            <a:endParaRPr sz="1500" baseline="69444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1719198"/>
            <a:ext cx="6038850" cy="3419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967" y="589026"/>
            <a:ext cx="40913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32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Law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66799"/>
            <a:ext cx="429133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•The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images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right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show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magnetic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resonance</a:t>
            </a:r>
            <a:endParaRPr sz="2400">
              <a:latin typeface="Verdana"/>
              <a:cs typeface="Verdana"/>
            </a:endParaRPr>
          </a:p>
          <a:p>
            <a:pPr marL="12700" marR="2914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Verdana"/>
                <a:cs typeface="Verdana"/>
              </a:rPr>
              <a:t>(MR) image </a:t>
            </a:r>
            <a:r>
              <a:rPr sz="2400" dirty="0">
                <a:latin typeface="Verdana"/>
                <a:cs typeface="Verdana"/>
              </a:rPr>
              <a:t>of a </a:t>
            </a:r>
            <a:r>
              <a:rPr sz="2400" spc="-5" dirty="0">
                <a:latin typeface="Verdana"/>
                <a:cs typeface="Verdana"/>
              </a:rPr>
              <a:t>fractured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human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spine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Verdana"/>
                <a:cs typeface="Verdana"/>
              </a:rPr>
              <a:t>•Different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curves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highlight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different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detail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475" y="1828800"/>
            <a:ext cx="3514725" cy="388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8701" y="727075"/>
            <a:ext cx="40881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3200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Law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800" y="1924050"/>
            <a:ext cx="6410325" cy="39719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698" y="792226"/>
            <a:ext cx="40881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3200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Law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631949"/>
            <a:ext cx="820102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1635" indent="-342900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Function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imadjust</a:t>
            </a:r>
            <a:r>
              <a:rPr sz="28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basic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IPT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tool</a:t>
            </a:r>
            <a:r>
              <a:rPr sz="2800" spc="-5" dirty="0">
                <a:latin typeface="Verdana"/>
                <a:cs typeface="Verdana"/>
              </a:rPr>
              <a:t> for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intensity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transformations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 gray-scale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images.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It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has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syntax: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tabLst>
                <a:tab pos="3653154" algn="l"/>
                <a:tab pos="5942330" algn="l"/>
              </a:tabLst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22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imadjust</a:t>
            </a:r>
            <a:r>
              <a:rPr sz="22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f,</a:t>
            </a: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[low_in	high_in],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[low_out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high_out],</a:t>
            </a: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gamma)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4660"/>
            <a:ext cx="789368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0" indent="-343535">
              <a:lnSpc>
                <a:spcPct val="100000"/>
              </a:lnSpc>
              <a:spcBef>
                <a:spcPts val="10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As </a:t>
            </a:r>
            <a:r>
              <a:rPr sz="2000" spc="-5" dirty="0">
                <a:latin typeface="Verdana"/>
                <a:cs typeface="Verdana"/>
              </a:rPr>
              <a:t>illustrated in figure </a:t>
            </a:r>
            <a:r>
              <a:rPr sz="2000" dirty="0">
                <a:latin typeface="Verdana"/>
                <a:cs typeface="Verdana"/>
              </a:rPr>
              <a:t>3.2 </a:t>
            </a:r>
            <a:r>
              <a:rPr sz="2000" spc="-5" dirty="0">
                <a:latin typeface="Verdana"/>
                <a:cs typeface="Verdana"/>
              </a:rPr>
              <a:t>(above), this </a:t>
            </a:r>
            <a:r>
              <a:rPr sz="2000" dirty="0">
                <a:latin typeface="Verdana"/>
                <a:cs typeface="Verdana"/>
              </a:rPr>
              <a:t>function </a:t>
            </a:r>
            <a:r>
              <a:rPr sz="2000" spc="-5" dirty="0">
                <a:latin typeface="Verdana"/>
                <a:cs typeface="Verdana"/>
              </a:rPr>
              <a:t>maps 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intensity values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image </a:t>
            </a:r>
            <a:r>
              <a:rPr sz="2000" dirty="0">
                <a:latin typeface="Verdana"/>
                <a:cs typeface="Verdana"/>
              </a:rPr>
              <a:t>f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new </a:t>
            </a:r>
            <a:r>
              <a:rPr sz="2000" spc="-5" dirty="0">
                <a:latin typeface="Verdana"/>
                <a:cs typeface="Verdana"/>
              </a:rPr>
              <a:t>values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g, </a:t>
            </a:r>
            <a:r>
              <a:rPr sz="2000" dirty="0">
                <a:latin typeface="Verdana"/>
                <a:cs typeface="Verdana"/>
              </a:rPr>
              <a:t>such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values between </a:t>
            </a:r>
            <a:r>
              <a:rPr sz="2000" b="1" dirty="0">
                <a:latin typeface="Verdana"/>
                <a:cs typeface="Verdana"/>
              </a:rPr>
              <a:t>low_in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b="1" dirty="0">
                <a:latin typeface="Verdana"/>
                <a:cs typeface="Verdana"/>
              </a:rPr>
              <a:t>high_in </a:t>
            </a:r>
            <a:r>
              <a:rPr sz="2000" spc="-5" dirty="0">
                <a:latin typeface="Verdana"/>
                <a:cs typeface="Verdana"/>
              </a:rPr>
              <a:t>map to values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between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low_out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high_out</a:t>
            </a:r>
            <a:r>
              <a:rPr sz="200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484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Values below </a:t>
            </a:r>
            <a:r>
              <a:rPr sz="2000" b="1" dirty="0">
                <a:latin typeface="Verdana"/>
                <a:cs typeface="Verdana"/>
              </a:rPr>
              <a:t>low_in </a:t>
            </a:r>
            <a:r>
              <a:rPr sz="2000" dirty="0">
                <a:latin typeface="Verdana"/>
                <a:cs typeface="Verdana"/>
              </a:rPr>
              <a:t>and above </a:t>
            </a:r>
            <a:r>
              <a:rPr sz="2000" b="1" spc="-5" dirty="0">
                <a:latin typeface="Verdana"/>
                <a:cs typeface="Verdana"/>
              </a:rPr>
              <a:t>high_in </a:t>
            </a:r>
            <a:r>
              <a:rPr sz="200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clipped; that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values </a:t>
            </a:r>
            <a:r>
              <a:rPr sz="2000" spc="-5" dirty="0">
                <a:latin typeface="Verdana"/>
                <a:cs typeface="Verdana"/>
              </a:rPr>
              <a:t>below </a:t>
            </a:r>
            <a:r>
              <a:rPr sz="2000" b="1" dirty="0">
                <a:latin typeface="Verdana"/>
                <a:cs typeface="Verdana"/>
              </a:rPr>
              <a:t>low_in </a:t>
            </a:r>
            <a:r>
              <a:rPr sz="2000" spc="-5" dirty="0">
                <a:latin typeface="Verdana"/>
                <a:cs typeface="Verdana"/>
              </a:rPr>
              <a:t>map to </a:t>
            </a:r>
            <a:r>
              <a:rPr sz="2000" b="1" dirty="0">
                <a:latin typeface="Verdana"/>
                <a:cs typeface="Verdana"/>
              </a:rPr>
              <a:t>low_out</a:t>
            </a:r>
            <a:r>
              <a:rPr sz="2000" dirty="0">
                <a:latin typeface="Verdana"/>
                <a:cs typeface="Verdana"/>
              </a:rPr>
              <a:t>, and </a:t>
            </a:r>
            <a:r>
              <a:rPr sz="2000" spc="-5" dirty="0">
                <a:latin typeface="Verdana"/>
                <a:cs typeface="Verdana"/>
              </a:rPr>
              <a:t>those </a:t>
            </a:r>
            <a:r>
              <a:rPr sz="2000" dirty="0">
                <a:latin typeface="Verdana"/>
                <a:cs typeface="Verdana"/>
              </a:rPr>
              <a:t>above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high_in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map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b="1" dirty="0">
                <a:latin typeface="Verdana"/>
                <a:cs typeface="Verdana"/>
              </a:rPr>
              <a:t>high_out</a:t>
            </a:r>
            <a:r>
              <a:rPr sz="200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2025" y="1523936"/>
            <a:ext cx="7219950" cy="2143125"/>
            <a:chOff x="962025" y="1523936"/>
            <a:chExt cx="7219950" cy="2143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1533525"/>
              <a:ext cx="7124700" cy="2124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66787" y="1528699"/>
              <a:ext cx="7210425" cy="2133600"/>
            </a:xfrm>
            <a:custGeom>
              <a:avLst/>
              <a:gdLst/>
              <a:ahLst/>
              <a:cxnLst/>
              <a:rect l="l" t="t" r="r" b="b"/>
              <a:pathLst>
                <a:path w="7210425" h="2133600">
                  <a:moveTo>
                    <a:pt x="0" y="2133600"/>
                  </a:moveTo>
                  <a:lnTo>
                    <a:pt x="7210425" y="2133600"/>
                  </a:lnTo>
                  <a:lnTo>
                    <a:pt x="7210425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8026"/>
            <a:ext cx="7931784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7975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input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uint8,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uint16,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double,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output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same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input.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00"/>
              </a:buClr>
              <a:buFont typeface="Wingdings"/>
              <a:buChar char=""/>
            </a:pPr>
            <a:endParaRPr sz="275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All inputs to </a:t>
            </a:r>
            <a:r>
              <a:rPr sz="2000" dirty="0">
                <a:latin typeface="Verdana"/>
                <a:cs typeface="Verdana"/>
              </a:rPr>
              <a:t>function </a:t>
            </a:r>
            <a:r>
              <a:rPr sz="2000" b="1" dirty="0">
                <a:latin typeface="Verdana"/>
                <a:cs typeface="Verdana"/>
              </a:rPr>
              <a:t>imadjust</a:t>
            </a:r>
            <a:r>
              <a:rPr sz="2000" dirty="0">
                <a:latin typeface="Verdana"/>
                <a:cs typeface="Verdana"/>
              </a:rPr>
              <a:t>, other </a:t>
            </a:r>
            <a:r>
              <a:rPr sz="2000" spc="-5" dirty="0">
                <a:latin typeface="Verdana"/>
                <a:cs typeface="Verdana"/>
              </a:rPr>
              <a:t>than </a:t>
            </a:r>
            <a:r>
              <a:rPr sz="2000" b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are specified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values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between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 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regardless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.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If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 </a:t>
            </a:r>
            <a:r>
              <a:rPr sz="2000" b="1" spc="-6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of class uint8, </a:t>
            </a:r>
            <a:r>
              <a:rPr sz="2000" spc="-5" dirty="0">
                <a:latin typeface="Verdana"/>
                <a:cs typeface="Verdana"/>
              </a:rPr>
              <a:t>imadjust </a:t>
            </a:r>
            <a:r>
              <a:rPr sz="2000" spc="-10" dirty="0">
                <a:latin typeface="Verdana"/>
                <a:cs typeface="Verdana"/>
              </a:rPr>
              <a:t>multiplies </a:t>
            </a:r>
            <a:r>
              <a:rPr sz="2000" spc="-5" dirty="0">
                <a:latin typeface="Verdana"/>
                <a:cs typeface="Verdana"/>
              </a:rPr>
              <a:t>the value supplied by </a:t>
            </a:r>
            <a:r>
              <a:rPr sz="2000" dirty="0">
                <a:latin typeface="Verdana"/>
                <a:cs typeface="Verdana"/>
              </a:rPr>
              <a:t> 255 to </a:t>
            </a:r>
            <a:r>
              <a:rPr sz="2000" spc="-5" dirty="0">
                <a:latin typeface="Verdana"/>
                <a:cs typeface="Verdana"/>
              </a:rPr>
              <a:t>determine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actual </a:t>
            </a:r>
            <a:r>
              <a:rPr sz="2000" dirty="0">
                <a:latin typeface="Verdana"/>
                <a:cs typeface="Verdana"/>
              </a:rPr>
              <a:t>values to use; </a:t>
            </a:r>
            <a:r>
              <a:rPr sz="2000" spc="-10" dirty="0">
                <a:latin typeface="Verdana"/>
                <a:cs typeface="Verdana"/>
              </a:rPr>
              <a:t>if </a:t>
            </a:r>
            <a:r>
              <a:rPr sz="2000" b="1" dirty="0">
                <a:latin typeface="Verdana"/>
                <a:cs typeface="Verdana"/>
              </a:rPr>
              <a:t>f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class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uint16,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values are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multiplied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65535.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00"/>
              </a:buClr>
              <a:buFont typeface="Wingdings"/>
              <a:buChar char=""/>
            </a:pPr>
            <a:endParaRPr sz="2750">
              <a:latin typeface="Verdana"/>
              <a:cs typeface="Verdana"/>
            </a:endParaRPr>
          </a:p>
          <a:p>
            <a:pPr marL="355600" marR="155575" indent="-343535">
              <a:lnSpc>
                <a:spcPct val="100000"/>
              </a:lnSpc>
              <a:spcBef>
                <a:spcPts val="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  <a:tab pos="1814195" algn="l"/>
                <a:tab pos="5803265" algn="l"/>
                <a:tab pos="7389495" algn="l"/>
              </a:tabLst>
            </a:pPr>
            <a:r>
              <a:rPr sz="2000" spc="-5" dirty="0">
                <a:latin typeface="Verdana"/>
                <a:cs typeface="Verdana"/>
              </a:rPr>
              <a:t>Using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 empty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matrix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([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])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for</a:t>
            </a:r>
            <a:r>
              <a:rPr sz="2000" dirty="0">
                <a:latin typeface="Verdana"/>
                <a:cs typeface="Verdana"/>
              </a:rPr>
              <a:t> [</a:t>
            </a:r>
            <a:r>
              <a:rPr sz="2000" b="1" dirty="0">
                <a:latin typeface="Verdana"/>
                <a:cs typeface="Verdana"/>
              </a:rPr>
              <a:t>low_in	high_in</a:t>
            </a:r>
            <a:r>
              <a:rPr sz="2000" dirty="0">
                <a:latin typeface="Verdana"/>
                <a:cs typeface="Verdana"/>
              </a:rPr>
              <a:t>]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b="1" dirty="0">
                <a:latin typeface="Verdana"/>
                <a:cs typeface="Verdana"/>
              </a:rPr>
              <a:t>lo</a:t>
            </a:r>
            <a:r>
              <a:rPr sz="2000" b="1" spc="5" dirty="0">
                <a:latin typeface="Verdana"/>
                <a:cs typeface="Verdana"/>
              </a:rPr>
              <a:t>w</a:t>
            </a:r>
            <a:r>
              <a:rPr sz="2000" b="1" dirty="0">
                <a:latin typeface="Verdana"/>
                <a:cs typeface="Verdana"/>
              </a:rPr>
              <a:t>_o</a:t>
            </a:r>
            <a:r>
              <a:rPr sz="2000" b="1" spc="-5" dirty="0">
                <a:latin typeface="Verdana"/>
                <a:cs typeface="Verdana"/>
              </a:rPr>
              <a:t>u</a:t>
            </a:r>
            <a:r>
              <a:rPr sz="2000" b="1" dirty="0">
                <a:latin typeface="Verdana"/>
                <a:cs typeface="Verdana"/>
              </a:rPr>
              <a:t>t	</a:t>
            </a:r>
            <a:r>
              <a:rPr sz="2000" b="1" spc="-5" dirty="0">
                <a:latin typeface="Verdana"/>
                <a:cs typeface="Verdana"/>
              </a:rPr>
              <a:t>high</a:t>
            </a:r>
            <a:r>
              <a:rPr sz="2000" b="1" spc="5" dirty="0">
                <a:latin typeface="Verdana"/>
                <a:cs typeface="Verdana"/>
              </a:rPr>
              <a:t>_</a:t>
            </a:r>
            <a:r>
              <a:rPr sz="2000" b="1" dirty="0">
                <a:latin typeface="Verdana"/>
                <a:cs typeface="Verdana"/>
              </a:rPr>
              <a:t>ou</a:t>
            </a:r>
            <a:r>
              <a:rPr sz="2000" b="1" spc="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]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sults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fau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ues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[0	1].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66600"/>
              </a:buClr>
              <a:buFont typeface="Wingdings"/>
              <a:buChar char=""/>
            </a:pPr>
            <a:endParaRPr sz="2750">
              <a:latin typeface="Verdana"/>
              <a:cs typeface="Verdana"/>
            </a:endParaRPr>
          </a:p>
          <a:p>
            <a:pPr marL="355600" marR="238760" indent="-343535">
              <a:lnSpc>
                <a:spcPct val="100000"/>
              </a:lnSpc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b="1" dirty="0">
                <a:latin typeface="Verdana"/>
                <a:cs typeface="Verdana"/>
              </a:rPr>
              <a:t>high_out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less than </a:t>
            </a:r>
            <a:r>
              <a:rPr sz="2000" b="1" dirty="0">
                <a:latin typeface="Verdana"/>
                <a:cs typeface="Verdana"/>
              </a:rPr>
              <a:t>low_out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output </a:t>
            </a:r>
            <a:r>
              <a:rPr sz="2000" spc="-5" dirty="0">
                <a:latin typeface="Verdana"/>
                <a:cs typeface="Verdana"/>
              </a:rPr>
              <a:t>intensity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reversed.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8026"/>
            <a:ext cx="7976234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  <a:tab pos="5926455" algn="l"/>
              </a:tabLst>
            </a:pPr>
            <a:r>
              <a:rPr sz="2000" spc="-5" dirty="0">
                <a:latin typeface="Verdana"/>
                <a:cs typeface="Verdana"/>
              </a:rPr>
              <a:t>Parameter </a:t>
            </a:r>
            <a:r>
              <a:rPr sz="2000" b="1" dirty="0">
                <a:latin typeface="Verdana"/>
                <a:cs typeface="Verdana"/>
              </a:rPr>
              <a:t>gamma </a:t>
            </a:r>
            <a:r>
              <a:rPr sz="2000" spc="-5" dirty="0">
                <a:latin typeface="Verdana"/>
                <a:cs typeface="Verdana"/>
              </a:rPr>
              <a:t>specifies the </a:t>
            </a:r>
            <a:r>
              <a:rPr sz="2000" dirty="0">
                <a:latin typeface="Verdana"/>
                <a:cs typeface="Verdana"/>
              </a:rPr>
              <a:t>shape 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curve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maps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intensity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values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</a:t>
            </a:r>
            <a:r>
              <a:rPr sz="2000" b="1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create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.	If </a:t>
            </a:r>
            <a:r>
              <a:rPr sz="2000" b="1" dirty="0">
                <a:latin typeface="Verdana"/>
                <a:cs typeface="Verdana"/>
              </a:rPr>
              <a:t>gamma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 less than </a:t>
            </a:r>
            <a:r>
              <a:rPr sz="2000" dirty="0">
                <a:latin typeface="Verdana"/>
                <a:cs typeface="Verdana"/>
              </a:rPr>
              <a:t>1, the </a:t>
            </a:r>
            <a:r>
              <a:rPr sz="2000" spc="-5" dirty="0">
                <a:latin typeface="Verdana"/>
                <a:cs typeface="Verdana"/>
              </a:rPr>
              <a:t>mapping is weighted toward higher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(brighter) </a:t>
            </a:r>
            <a:r>
              <a:rPr sz="2000" dirty="0">
                <a:latin typeface="Verdana"/>
                <a:cs typeface="Verdana"/>
              </a:rPr>
              <a:t>output </a:t>
            </a:r>
            <a:r>
              <a:rPr sz="2000" spc="-5" dirty="0">
                <a:latin typeface="Verdana"/>
                <a:cs typeface="Verdana"/>
              </a:rPr>
              <a:t>values, </a:t>
            </a:r>
            <a:r>
              <a:rPr sz="2000" dirty="0">
                <a:latin typeface="Verdana"/>
                <a:cs typeface="Verdana"/>
              </a:rPr>
              <a:t>as </a:t>
            </a:r>
            <a:r>
              <a:rPr sz="2000" spc="-5" dirty="0">
                <a:latin typeface="Verdana"/>
                <a:cs typeface="Verdana"/>
              </a:rPr>
              <a:t>fig </a:t>
            </a:r>
            <a:r>
              <a:rPr sz="2000" dirty="0">
                <a:latin typeface="Verdana"/>
                <a:cs typeface="Verdana"/>
              </a:rPr>
              <a:t>3.2 </a:t>
            </a:r>
            <a:r>
              <a:rPr sz="2000" spc="-5" dirty="0">
                <a:latin typeface="Verdana"/>
                <a:cs typeface="Verdana"/>
              </a:rPr>
              <a:t>(a) </a:t>
            </a:r>
            <a:r>
              <a:rPr sz="2000" dirty="0">
                <a:latin typeface="Verdana"/>
                <a:cs typeface="Verdana"/>
              </a:rPr>
              <a:t>shows. If </a:t>
            </a:r>
            <a:r>
              <a:rPr sz="2000" b="1" dirty="0">
                <a:latin typeface="Verdana"/>
                <a:cs typeface="Verdana"/>
              </a:rPr>
              <a:t>gamma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greater than </a:t>
            </a:r>
            <a:r>
              <a:rPr sz="2000" dirty="0">
                <a:latin typeface="Verdana"/>
                <a:cs typeface="Verdana"/>
              </a:rPr>
              <a:t>1, </a:t>
            </a:r>
            <a:r>
              <a:rPr sz="2000" spc="-5" dirty="0">
                <a:latin typeface="Verdana"/>
                <a:cs typeface="Verdana"/>
              </a:rPr>
              <a:t>the mapping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weighted toward lower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(darker) </a:t>
            </a:r>
            <a:r>
              <a:rPr sz="2000" dirty="0">
                <a:latin typeface="Verdana"/>
                <a:cs typeface="Verdana"/>
              </a:rPr>
              <a:t>output </a:t>
            </a:r>
            <a:r>
              <a:rPr sz="2000" spc="-5" dirty="0">
                <a:latin typeface="Verdana"/>
                <a:cs typeface="Verdana"/>
              </a:rPr>
              <a:t>values. </a:t>
            </a:r>
            <a:r>
              <a:rPr sz="2000" dirty="0">
                <a:latin typeface="Verdana"/>
                <a:cs typeface="Verdana"/>
              </a:rPr>
              <a:t>If </a:t>
            </a:r>
            <a:r>
              <a:rPr sz="2000" spc="-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is omitted </a:t>
            </a:r>
            <a:r>
              <a:rPr sz="200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function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arguments,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gamma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defaults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</a:t>
            </a:r>
            <a:r>
              <a:rPr sz="2000" spc="-5" dirty="0">
                <a:latin typeface="Verdana"/>
                <a:cs typeface="Verdana"/>
              </a:rPr>
              <a:t> (linear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mapping).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4487545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Verdana"/>
                <a:cs typeface="Verdana"/>
              </a:rPr>
              <a:t>Example1: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imread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('baby-BW.jpg');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imadjust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(f,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[0</a:t>
            </a:r>
            <a:r>
              <a:rPr sz="2000" spc="-5" dirty="0">
                <a:latin typeface="Verdana"/>
                <a:cs typeface="Verdana"/>
              </a:rPr>
              <a:t> 1],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[1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0]);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imshow(f),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figure,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 (g);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imshow(f),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figure,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(g);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Verdana"/>
                <a:cs typeface="Verdana"/>
              </a:rPr>
              <a:t>This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Obtaining 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negative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1050" y="4486275"/>
            <a:ext cx="2657475" cy="2212975"/>
            <a:chOff x="781050" y="4486275"/>
            <a:chExt cx="2657475" cy="2212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495800"/>
              <a:ext cx="2638425" cy="1781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5812" y="4491037"/>
              <a:ext cx="2647950" cy="2203450"/>
            </a:xfrm>
            <a:custGeom>
              <a:avLst/>
              <a:gdLst/>
              <a:ahLst/>
              <a:cxnLst/>
              <a:rect l="l" t="t" r="r" b="b"/>
              <a:pathLst>
                <a:path w="2647950" h="2203450">
                  <a:moveTo>
                    <a:pt x="0" y="1790700"/>
                  </a:moveTo>
                  <a:lnTo>
                    <a:pt x="2647950" y="1790700"/>
                  </a:lnTo>
                  <a:lnTo>
                    <a:pt x="264795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  <a:path w="2647950" h="2203450">
                  <a:moveTo>
                    <a:pt x="814387" y="2203450"/>
                  </a:moveTo>
                  <a:lnTo>
                    <a:pt x="1119187" y="2203450"/>
                  </a:lnTo>
                  <a:lnTo>
                    <a:pt x="1119187" y="1833562"/>
                  </a:lnTo>
                  <a:lnTo>
                    <a:pt x="814387" y="1833562"/>
                  </a:lnTo>
                  <a:lnTo>
                    <a:pt x="814387" y="2203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52811" y="4495800"/>
            <a:ext cx="2657475" cy="1762125"/>
            <a:chOff x="3952811" y="4495800"/>
            <a:chExt cx="2657475" cy="17621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99" y="4505325"/>
              <a:ext cx="2638425" cy="1743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57573" y="4500562"/>
              <a:ext cx="2647950" cy="1752600"/>
            </a:xfrm>
            <a:custGeom>
              <a:avLst/>
              <a:gdLst/>
              <a:ahLst/>
              <a:cxnLst/>
              <a:rect l="l" t="t" r="r" b="b"/>
              <a:pathLst>
                <a:path w="2647950" h="1752600">
                  <a:moveTo>
                    <a:pt x="0" y="1752600"/>
                  </a:moveTo>
                  <a:lnTo>
                    <a:pt x="2647950" y="1752600"/>
                  </a:lnTo>
                  <a:lnTo>
                    <a:pt x="264795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495800" y="6324600"/>
            <a:ext cx="304800" cy="370205"/>
          </a:xfrm>
          <a:custGeom>
            <a:avLst/>
            <a:gdLst/>
            <a:ahLst/>
            <a:cxnLst/>
            <a:rect l="l" t="t" r="r" b="b"/>
            <a:pathLst>
              <a:path w="304800" h="370204">
                <a:moveTo>
                  <a:pt x="0" y="369887"/>
                </a:moveTo>
                <a:lnTo>
                  <a:pt x="304800" y="369887"/>
                </a:lnTo>
                <a:lnTo>
                  <a:pt x="3048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42452" y="6291573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Microsoft Sans Serif"/>
                <a:cs typeface="Microsoft Sans Serif"/>
              </a:rPr>
              <a:t>37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0717" y="6356085"/>
            <a:ext cx="122555" cy="304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7328" y="6356085"/>
            <a:ext cx="186055" cy="304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6380480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Verdana"/>
                <a:cs typeface="Verdana"/>
              </a:rPr>
              <a:t>Example2: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imadjust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(f,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[0.5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0.75],</a:t>
            </a:r>
            <a:r>
              <a:rPr sz="2000" spc="-5" dirty="0">
                <a:latin typeface="Verdana"/>
                <a:cs typeface="Verdana"/>
              </a:rPr>
              <a:t> [0 </a:t>
            </a:r>
            <a:r>
              <a:rPr sz="2000" dirty="0">
                <a:latin typeface="Verdana"/>
                <a:cs typeface="Verdana"/>
              </a:rPr>
              <a:t>1],</a:t>
            </a:r>
            <a:r>
              <a:rPr sz="2000" spc="-5" dirty="0">
                <a:latin typeface="Verdana"/>
                <a:cs typeface="Verdana"/>
              </a:rPr>
              <a:t> .5);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imshow(f),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figure,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 (g);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733800"/>
            <a:ext cx="2647950" cy="1762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3733800"/>
            <a:ext cx="2628900" cy="1771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33600" y="5638800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029200" y="5638800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6884670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Verdana"/>
                <a:cs typeface="Verdana"/>
              </a:rPr>
              <a:t>Example3: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0153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5" dirty="0">
                <a:latin typeface="Verdana"/>
                <a:cs typeface="Verdana"/>
              </a:rPr>
              <a:t> imadjust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(f,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[0.5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0.75],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[0.6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1],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0.5);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imshow(f),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figure,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 (g);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5638800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5638800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619375" cy="1752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6300" y="3810000"/>
            <a:ext cx="2628900" cy="1771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504266"/>
            <a:ext cx="5974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sz="2800" b="1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Enhancement</a:t>
            </a:r>
            <a:r>
              <a:rPr sz="2800" b="1" spc="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Methods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883"/>
            <a:ext cx="7990205" cy="37820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50545" indent="-355600">
              <a:lnSpc>
                <a:spcPct val="110100"/>
              </a:lnSpc>
              <a:spcBef>
                <a:spcPts val="36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Verdana"/>
                <a:cs typeface="Verdana"/>
              </a:rPr>
              <a:t>Spatial</a:t>
            </a:r>
            <a:r>
              <a:rPr sz="2200" b="1" spc="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Domain Methods</a:t>
            </a:r>
            <a:r>
              <a:rPr sz="2200" b="1" spc="5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(Image</a:t>
            </a:r>
            <a:r>
              <a:rPr sz="2200" b="1" spc="2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Plane) 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Techniques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are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based</a:t>
            </a:r>
            <a:r>
              <a:rPr sz="2200" spc="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direct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manipulation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pixels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 an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image</a:t>
            </a:r>
            <a:endParaRPr sz="2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Verdana"/>
                <a:cs typeface="Verdana"/>
              </a:rPr>
              <a:t>Frequency</a:t>
            </a:r>
            <a:r>
              <a:rPr sz="2200" b="1" spc="-1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Domain</a:t>
            </a:r>
            <a:r>
              <a:rPr sz="2200" b="1" spc="-2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Methods</a:t>
            </a:r>
            <a:endParaRPr sz="2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latin typeface="Verdana"/>
                <a:cs typeface="Verdana"/>
              </a:rPr>
              <a:t>Techniques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are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based</a:t>
            </a:r>
            <a:r>
              <a:rPr sz="2200" spc="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modifying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Fourier</a:t>
            </a:r>
            <a:endParaRPr sz="2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Verdana"/>
                <a:cs typeface="Verdana"/>
              </a:rPr>
              <a:t>transform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image.</a:t>
            </a:r>
            <a:endParaRPr sz="2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Verdana"/>
                <a:cs typeface="Verdana"/>
              </a:rPr>
              <a:t>Combination</a:t>
            </a:r>
            <a:r>
              <a:rPr sz="2200" b="1" spc="-5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Methods</a:t>
            </a:r>
            <a:endParaRPr sz="2200">
              <a:latin typeface="Verdana"/>
              <a:cs typeface="Verdana"/>
            </a:endParaRPr>
          </a:p>
          <a:p>
            <a:pPr marL="756285" marR="5080" algn="just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Verdana"/>
                <a:cs typeface="Verdana"/>
              </a:rPr>
              <a:t>There </a:t>
            </a:r>
            <a:r>
              <a:rPr sz="2200" spc="-5" dirty="0">
                <a:latin typeface="Verdana"/>
                <a:cs typeface="Verdana"/>
              </a:rPr>
              <a:t>are some enhancement </a:t>
            </a:r>
            <a:r>
              <a:rPr sz="2200" spc="-10" dirty="0">
                <a:latin typeface="Verdana"/>
                <a:cs typeface="Verdana"/>
              </a:rPr>
              <a:t>techniques based </a:t>
            </a:r>
            <a:r>
              <a:rPr sz="2200" spc="-5" dirty="0">
                <a:latin typeface="Verdana"/>
                <a:cs typeface="Verdana"/>
              </a:rPr>
              <a:t>on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various combinations of methods from </a:t>
            </a:r>
            <a:r>
              <a:rPr sz="2200" spc="-10" dirty="0">
                <a:latin typeface="Verdana"/>
                <a:cs typeface="Verdana"/>
              </a:rPr>
              <a:t>the first two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categories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2556" y="627959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4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397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Function</a:t>
            </a:r>
            <a:r>
              <a:rPr spc="-70" dirty="0"/>
              <a:t> </a:t>
            </a:r>
            <a:r>
              <a:rPr spc="-90" dirty="0"/>
              <a:t>imadjust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6626"/>
            <a:ext cx="5401945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Verdana"/>
                <a:cs typeface="Verdana"/>
              </a:rPr>
              <a:t>Example4: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imadjust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(f,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], 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spc="-5" dirty="0">
                <a:latin typeface="Verdana"/>
                <a:cs typeface="Verdana"/>
              </a:rPr>
              <a:t> ], </a:t>
            </a:r>
            <a:r>
              <a:rPr sz="2000" dirty="0">
                <a:latin typeface="Verdana"/>
                <a:cs typeface="Verdana"/>
              </a:rPr>
              <a:t>2);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&gt;&gt;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imshow(f),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figure,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imshow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(g);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5638800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5638800"/>
            <a:ext cx="304800" cy="370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619375" cy="1752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3810000"/>
            <a:ext cx="2638425" cy="17621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63" y="931291"/>
            <a:ext cx="870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Piecewise-Linear</a:t>
            </a:r>
            <a:r>
              <a:rPr sz="2800" b="1" spc="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sz="2800" b="1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8462010" cy="450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1605" indent="-343535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b="1" spc="-5" dirty="0">
                <a:latin typeface="Verdana"/>
                <a:cs typeface="Verdana"/>
              </a:rPr>
              <a:t>Principle</a:t>
            </a:r>
            <a:r>
              <a:rPr sz="2800" b="1" spc="20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Advantage:</a:t>
            </a:r>
            <a:r>
              <a:rPr sz="2800" b="1" spc="1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Some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important </a:t>
            </a:r>
            <a:r>
              <a:rPr sz="2800" spc="-5" dirty="0">
                <a:latin typeface="Verdana"/>
                <a:cs typeface="Verdana"/>
              </a:rPr>
              <a:t> transformations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can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be formulated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only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as a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piecewise </a:t>
            </a:r>
            <a:r>
              <a:rPr sz="2800" spc="-5" dirty="0">
                <a:latin typeface="Verdana"/>
                <a:cs typeface="Verdana"/>
              </a:rPr>
              <a:t>function.</a:t>
            </a:r>
            <a:endParaRPr sz="2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b="1" spc="-5" dirty="0">
                <a:latin typeface="Verdana"/>
                <a:cs typeface="Verdana"/>
              </a:rPr>
              <a:t>Principle</a:t>
            </a:r>
            <a:r>
              <a:rPr sz="2800" b="1" spc="3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Disadvantage:</a:t>
            </a:r>
            <a:r>
              <a:rPr sz="2800" b="1" spc="1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Their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specification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requires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more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user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input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that </a:t>
            </a:r>
            <a:r>
              <a:rPr sz="2800" spc="-10" dirty="0">
                <a:latin typeface="Verdana"/>
                <a:cs typeface="Verdana"/>
              </a:rPr>
              <a:t>previous </a:t>
            </a:r>
            <a:r>
              <a:rPr sz="2800" spc="-5" dirty="0">
                <a:latin typeface="Verdana"/>
                <a:cs typeface="Verdana"/>
              </a:rPr>
              <a:t> transformations</a:t>
            </a:r>
            <a:endParaRPr sz="2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b="1" spc="-5" dirty="0">
                <a:latin typeface="Verdana"/>
                <a:cs typeface="Verdana"/>
              </a:rPr>
              <a:t>Types</a:t>
            </a:r>
            <a:r>
              <a:rPr sz="2800" b="1" spc="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of</a:t>
            </a:r>
            <a:r>
              <a:rPr sz="2800" b="1" spc="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Piecewise</a:t>
            </a:r>
            <a:r>
              <a:rPr sz="2800" b="1" spc="2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transformations</a:t>
            </a:r>
            <a:r>
              <a:rPr sz="2800" b="1" spc="5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are: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Contrast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Stretching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Gray-level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Slicing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Bit-plane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slicing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931291"/>
            <a:ext cx="392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Contrast</a:t>
            </a:r>
            <a:r>
              <a:rPr sz="2800" b="1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Stretching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7771765" cy="348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One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simplest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piecewise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linear 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functions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 a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contrast-stretching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transformation,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which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 </a:t>
            </a:r>
            <a:r>
              <a:rPr sz="2800" spc="-10" dirty="0">
                <a:latin typeface="Verdana"/>
                <a:cs typeface="Verdana"/>
              </a:rPr>
              <a:t>used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to</a:t>
            </a:r>
            <a:r>
              <a:rPr sz="2800" spc="-10" dirty="0">
                <a:latin typeface="Verdana"/>
                <a:cs typeface="Verdana"/>
              </a:rPr>
              <a:t> enhance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 low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contrast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images.</a:t>
            </a:r>
            <a:endParaRPr sz="2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Low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contrast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images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may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result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from: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Poor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illumination</a:t>
            </a:r>
            <a:endParaRPr sz="2400">
              <a:latin typeface="Verdana"/>
              <a:cs typeface="Verdana"/>
            </a:endParaRPr>
          </a:p>
          <a:p>
            <a:pPr marL="756285" marR="170815" lvl="1" indent="-287020">
              <a:lnSpc>
                <a:spcPct val="100000"/>
              </a:lnSpc>
              <a:spcBef>
                <a:spcPts val="5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Wrong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setting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lens </a:t>
            </a:r>
            <a:r>
              <a:rPr sz="2400" dirty="0">
                <a:latin typeface="Verdana"/>
                <a:cs typeface="Verdana"/>
              </a:rPr>
              <a:t>aperture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during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acquisition.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708786"/>
            <a:ext cx="4189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Contrast</a:t>
            </a:r>
            <a:r>
              <a:rPr sz="40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Stretching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43786"/>
            <a:ext cx="6550025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If T(r) </a:t>
            </a:r>
            <a:r>
              <a:rPr sz="2000" dirty="0">
                <a:latin typeface="Verdana"/>
                <a:cs typeface="Verdana"/>
              </a:rPr>
              <a:t>has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form </a:t>
            </a:r>
            <a:r>
              <a:rPr sz="2000" spc="-10" dirty="0">
                <a:latin typeface="Verdana"/>
                <a:cs typeface="Verdana"/>
              </a:rPr>
              <a:t>as </a:t>
            </a:r>
            <a:r>
              <a:rPr sz="2000" spc="-5" dirty="0">
                <a:latin typeface="Verdana"/>
                <a:cs typeface="Verdana"/>
              </a:rPr>
              <a:t>shown in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figure below,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 effect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applying the transformation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every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pixel of </a:t>
            </a:r>
            <a:r>
              <a:rPr sz="2000" dirty="0">
                <a:latin typeface="Verdana"/>
                <a:cs typeface="Verdana"/>
              </a:rPr>
              <a:t>f to </a:t>
            </a:r>
            <a:r>
              <a:rPr sz="2000" spc="-5" dirty="0">
                <a:latin typeface="Verdana"/>
                <a:cs typeface="Verdana"/>
              </a:rPr>
              <a:t>generate the corresponding pixels in </a:t>
            </a:r>
            <a:r>
              <a:rPr sz="2000" dirty="0">
                <a:latin typeface="Verdana"/>
                <a:cs typeface="Verdana"/>
              </a:rPr>
              <a:t>g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would:</a:t>
            </a:r>
            <a:endParaRPr sz="2000">
              <a:latin typeface="Verdana"/>
              <a:cs typeface="Verdana"/>
            </a:endParaRPr>
          </a:p>
          <a:p>
            <a:pPr marL="35560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Verdana"/>
                <a:cs typeface="Verdana"/>
              </a:rPr>
              <a:t>Produce</a:t>
            </a:r>
            <a:r>
              <a:rPr sz="2000" spc="14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higher  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contrast</a:t>
            </a:r>
            <a:r>
              <a:rPr sz="2000" spc="14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than</a:t>
            </a:r>
            <a:r>
              <a:rPr sz="2000" spc="14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14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original</a:t>
            </a:r>
            <a:endParaRPr sz="2000">
              <a:latin typeface="Verdana"/>
              <a:cs typeface="Verdana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Verdana"/>
                <a:cs typeface="Verdana"/>
              </a:rPr>
              <a:t>image,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  <a:p>
            <a:pPr marL="1155700" marR="148590" indent="-686435">
              <a:lnSpc>
                <a:spcPct val="120000"/>
              </a:lnSpc>
              <a:buClr>
                <a:srgbClr val="999900"/>
              </a:buClr>
              <a:buSzPct val="7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Darkening </a:t>
            </a:r>
            <a:r>
              <a:rPr sz="2000" spc="-5" dirty="0">
                <a:latin typeface="Verdana"/>
                <a:cs typeface="Verdana"/>
              </a:rPr>
              <a:t>the levels below </a:t>
            </a:r>
            <a:r>
              <a:rPr sz="2000" dirty="0">
                <a:latin typeface="Verdana"/>
                <a:cs typeface="Verdana"/>
              </a:rPr>
              <a:t>m </a:t>
            </a:r>
            <a:r>
              <a:rPr sz="2000" spc="-5" dirty="0">
                <a:latin typeface="Verdana"/>
                <a:cs typeface="Verdana"/>
              </a:rPr>
              <a:t>in the original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endParaRPr sz="2000">
              <a:latin typeface="Verdana"/>
              <a:cs typeface="Verdana"/>
            </a:endParaRPr>
          </a:p>
          <a:p>
            <a:pPr marL="1155700" marR="986790" indent="-686435">
              <a:lnSpc>
                <a:spcPts val="2880"/>
              </a:lnSpc>
              <a:spcBef>
                <a:spcPts val="175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Brightening the levels </a:t>
            </a:r>
            <a:r>
              <a:rPr sz="2000" dirty="0">
                <a:latin typeface="Verdana"/>
                <a:cs typeface="Verdana"/>
              </a:rPr>
              <a:t>above m </a:t>
            </a:r>
            <a:r>
              <a:rPr sz="2000" spc="-5" dirty="0">
                <a:latin typeface="Verdana"/>
                <a:cs typeface="Verdana"/>
              </a:rPr>
              <a:t>in 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original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Verdana"/>
                <a:cs typeface="Verdana"/>
              </a:rPr>
              <a:t>So,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Contrast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Stretching: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 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simple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624271"/>
            <a:ext cx="628205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enhancement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technique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that</a:t>
            </a:r>
            <a:r>
              <a:rPr sz="2000" spc="-5" dirty="0">
                <a:latin typeface="Verdana"/>
                <a:cs typeface="Verdana"/>
              </a:rPr>
              <a:t> improves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contrast in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image by ‘stretching’ the range of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intensity values it </a:t>
            </a:r>
            <a:r>
              <a:rPr sz="2000" spc="-155" dirty="0">
                <a:latin typeface="Verdana"/>
                <a:cs typeface="Verdana"/>
              </a:rPr>
              <a:t>contain</a:t>
            </a:r>
            <a:r>
              <a:rPr sz="1500" spc="-232" baseline="33333" dirty="0">
                <a:latin typeface="Verdana"/>
                <a:cs typeface="Verdana"/>
              </a:rPr>
              <a:t>H</a:t>
            </a:r>
            <a:r>
              <a:rPr sz="2000" spc="-155" dirty="0">
                <a:latin typeface="Verdana"/>
                <a:cs typeface="Verdana"/>
              </a:rPr>
              <a:t>s</a:t>
            </a:r>
            <a:r>
              <a:rPr sz="1500" spc="-232" baseline="33333" dirty="0">
                <a:latin typeface="Verdana"/>
                <a:cs typeface="Verdana"/>
              </a:rPr>
              <a:t>ana</a:t>
            </a:r>
            <a:r>
              <a:rPr sz="2000" spc="-155" dirty="0">
                <a:latin typeface="Verdana"/>
                <a:cs typeface="Verdana"/>
              </a:rPr>
              <a:t>t</a:t>
            </a:r>
            <a:r>
              <a:rPr sz="1500" spc="-232" baseline="33333" dirty="0">
                <a:latin typeface="Verdana"/>
                <a:cs typeface="Verdana"/>
              </a:rPr>
              <a:t>n </a:t>
            </a:r>
            <a:r>
              <a:rPr sz="2000" spc="-225" dirty="0">
                <a:latin typeface="Verdana"/>
                <a:cs typeface="Verdana"/>
              </a:rPr>
              <a:t>o</a:t>
            </a:r>
            <a:r>
              <a:rPr sz="1500" spc="-337" baseline="33333" dirty="0">
                <a:latin typeface="Verdana"/>
                <a:cs typeface="Verdana"/>
              </a:rPr>
              <a:t>Hard</a:t>
            </a:r>
            <a:r>
              <a:rPr sz="2000" spc="-225" dirty="0">
                <a:latin typeface="Verdana"/>
                <a:cs typeface="Verdana"/>
              </a:rPr>
              <a:t>s</a:t>
            </a:r>
            <a:r>
              <a:rPr sz="1500" spc="-337" baseline="33333" dirty="0">
                <a:latin typeface="Verdana"/>
                <a:cs typeface="Verdana"/>
              </a:rPr>
              <a:t>an</a:t>
            </a:r>
            <a:r>
              <a:rPr sz="2000" spc="-225" dirty="0">
                <a:latin typeface="Verdana"/>
                <a:cs typeface="Verdana"/>
              </a:rPr>
              <a:t>pan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desired </a:t>
            </a:r>
            <a:r>
              <a:rPr sz="2000" dirty="0">
                <a:latin typeface="Verdana"/>
                <a:cs typeface="Verdana"/>
              </a:rPr>
              <a:t> range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 values.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53186" y="2733611"/>
            <a:ext cx="2195830" cy="2314575"/>
            <a:chOff x="6953186" y="2733611"/>
            <a:chExt cx="2195830" cy="2314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4699" y="2857499"/>
              <a:ext cx="1914524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57948" y="2738373"/>
              <a:ext cx="2186305" cy="2305050"/>
            </a:xfrm>
            <a:custGeom>
              <a:avLst/>
              <a:gdLst/>
              <a:ahLst/>
              <a:cxnLst/>
              <a:rect l="l" t="t" r="r" b="b"/>
              <a:pathLst>
                <a:path w="2186304" h="2305050">
                  <a:moveTo>
                    <a:pt x="0" y="2305050"/>
                  </a:moveTo>
                  <a:lnTo>
                    <a:pt x="2186050" y="2305050"/>
                  </a:lnTo>
                </a:path>
                <a:path w="2186304" h="2305050">
                  <a:moveTo>
                    <a:pt x="2186050" y="0"/>
                  </a:moveTo>
                  <a:lnTo>
                    <a:pt x="0" y="0"/>
                  </a:lnTo>
                  <a:lnTo>
                    <a:pt x="0" y="2305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43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863" y="5973571"/>
            <a:ext cx="2599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6600"/>
                </a:solidFill>
                <a:latin typeface="Verdana"/>
                <a:cs typeface="Verdana"/>
              </a:rPr>
              <a:t>Contrast</a:t>
            </a:r>
            <a:r>
              <a:rPr sz="1800" b="1" spc="-7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Verdana"/>
                <a:cs typeface="Verdana"/>
              </a:rPr>
              <a:t>stretching: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1279" y="5910776"/>
            <a:ext cx="4441825" cy="35330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(r1,s1)=(rmin,0)</a:t>
            </a:r>
            <a:r>
              <a:rPr sz="1800" spc="-2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, </a:t>
            </a:r>
            <a:r>
              <a:rPr sz="1800" spc="-15" dirty="0">
                <a:solidFill>
                  <a:srgbClr val="666600"/>
                </a:solidFill>
                <a:latin typeface="Verdana"/>
                <a:cs typeface="Verdana"/>
              </a:rPr>
              <a:t>(r2,s2)=(rmax,L-1</a:t>
            </a:r>
            <a:r>
              <a:rPr sz="1800" spc="-15" dirty="0" smtClean="0">
                <a:solidFill>
                  <a:srgbClr val="666600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12" y="1752600"/>
            <a:ext cx="2987087" cy="2860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3975" y="3767709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(r1,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s1)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3175" y="1862073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(r2,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s2)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863" y="4483353"/>
            <a:ext cx="4565015" cy="12414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070100">
              <a:lnSpc>
                <a:spcPct val="100000"/>
              </a:lnSpc>
              <a:spcBef>
                <a:spcPts val="565"/>
              </a:spcBef>
            </a:pPr>
            <a:r>
              <a:rPr sz="1800" b="1" dirty="0">
                <a:solidFill>
                  <a:srgbClr val="666600"/>
                </a:solidFill>
                <a:latin typeface="Verdana"/>
                <a:cs typeface="Verdana"/>
              </a:rPr>
              <a:t>Contrast</a:t>
            </a:r>
            <a:r>
              <a:rPr sz="1800" b="1" spc="-7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Verdana"/>
                <a:cs typeface="Verdana"/>
              </a:rPr>
              <a:t>stretching</a:t>
            </a:r>
            <a:endParaRPr sz="1800">
              <a:latin typeface="Verdana"/>
              <a:cs typeface="Verdana"/>
            </a:endParaRPr>
          </a:p>
          <a:p>
            <a:pPr marL="12700" marR="3103245">
              <a:lnSpc>
                <a:spcPct val="100000"/>
              </a:lnSpc>
              <a:spcBef>
                <a:spcPts val="465"/>
              </a:spcBef>
            </a:pP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Assume</a:t>
            </a:r>
            <a:r>
              <a:rPr sz="1800" spc="-9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that </a:t>
            </a:r>
            <a:r>
              <a:rPr sz="1800" spc="-620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a: rmin, </a:t>
            </a:r>
            <a:r>
              <a:rPr sz="1800" spc="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b:rmax,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25855"/>
            <a:ext cx="392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Contrast</a:t>
            </a:r>
            <a:r>
              <a:rPr sz="2800" b="1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Stretching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44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1000" y="3429000"/>
            <a:ext cx="3133090" cy="3000375"/>
            <a:chOff x="601000" y="3429000"/>
            <a:chExt cx="3133090" cy="300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000" y="3429000"/>
              <a:ext cx="3132799" cy="30003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999" y="3729863"/>
              <a:ext cx="231267" cy="15633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65575" y="1392682"/>
            <a:ext cx="471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uFill>
                  <a:solidFill>
                    <a:srgbClr val="000000"/>
                  </a:solidFill>
                </a:uFill>
                <a:latin typeface="Wingdings"/>
                <a:cs typeface="Wingdings"/>
              </a:rPr>
              <a:t>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Example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in the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graph,</a:t>
            </a:r>
            <a:r>
              <a:rPr sz="1600" spc="17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suppose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we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have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5575" y="1821793"/>
            <a:ext cx="5013325" cy="22212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10" dirty="0">
                <a:latin typeface="Comic Sans MS"/>
                <a:cs typeface="Comic Sans MS"/>
              </a:rPr>
              <a:t>following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intensities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: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a=90,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b=180, m=100</a:t>
            </a:r>
            <a:endParaRPr sz="1600">
              <a:latin typeface="Comic Sans MS"/>
              <a:cs typeface="Comic Sans MS"/>
            </a:endParaRPr>
          </a:p>
          <a:p>
            <a:pPr marL="172720" indent="-160020">
              <a:lnSpc>
                <a:spcPct val="100000"/>
              </a:lnSpc>
              <a:spcBef>
                <a:spcPts val="960"/>
              </a:spcBef>
              <a:buSzPct val="93750"/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Comic Sans MS"/>
                <a:cs typeface="Comic Sans MS"/>
              </a:rPr>
              <a:t>if r is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above </a:t>
            </a:r>
            <a:r>
              <a:rPr sz="1600" spc="-10" dirty="0">
                <a:latin typeface="Comic Sans MS"/>
                <a:cs typeface="Comic Sans MS"/>
              </a:rPr>
              <a:t>180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,it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becomes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255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in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s.</a:t>
            </a:r>
            <a:endParaRPr sz="1600">
              <a:latin typeface="Comic Sans MS"/>
              <a:cs typeface="Comic Sans MS"/>
            </a:endParaRPr>
          </a:p>
          <a:p>
            <a:pPr marL="172720" indent="-160020">
              <a:lnSpc>
                <a:spcPct val="100000"/>
              </a:lnSpc>
              <a:spcBef>
                <a:spcPts val="960"/>
              </a:spcBef>
              <a:buSzPct val="93750"/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Comic Sans MS"/>
                <a:cs typeface="Comic Sans MS"/>
              </a:rPr>
              <a:t>If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is </a:t>
            </a:r>
            <a:r>
              <a:rPr sz="1600" spc="-10" dirty="0">
                <a:latin typeface="Comic Sans MS"/>
                <a:cs typeface="Comic Sans MS"/>
              </a:rPr>
              <a:t>below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90 ,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it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becomes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0,</a:t>
            </a:r>
            <a:endParaRPr sz="1600">
              <a:latin typeface="Comic Sans MS"/>
              <a:cs typeface="Comic Sans MS"/>
            </a:endParaRPr>
          </a:p>
          <a:p>
            <a:pPr marL="172720" indent="-160020">
              <a:lnSpc>
                <a:spcPct val="100000"/>
              </a:lnSpc>
              <a:spcBef>
                <a:spcPts val="960"/>
              </a:spcBef>
              <a:buSzPct val="93750"/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Comic Sans MS"/>
                <a:cs typeface="Comic Sans MS"/>
              </a:rPr>
              <a:t>If r is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between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90,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180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applies as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follows:</a:t>
            </a:r>
            <a:endParaRPr sz="1600">
              <a:latin typeface="Comic Sans MS"/>
              <a:cs typeface="Comic Sans MS"/>
            </a:endParaRPr>
          </a:p>
          <a:p>
            <a:pPr marL="927100" marR="5080">
              <a:lnSpc>
                <a:spcPts val="2880"/>
              </a:lnSpc>
              <a:spcBef>
                <a:spcPts val="100"/>
              </a:spcBef>
            </a:pPr>
            <a:r>
              <a:rPr sz="1600" spc="-10" dirty="0">
                <a:latin typeface="Comic Sans MS"/>
                <a:cs typeface="Comic Sans MS"/>
              </a:rPr>
              <a:t>whe</a:t>
            </a:r>
            <a:r>
              <a:rPr sz="1600" spc="-5" dirty="0">
                <a:latin typeface="Comic Sans MS"/>
                <a:cs typeface="Comic Sans MS"/>
              </a:rPr>
              <a:t>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&lt;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10</a:t>
            </a:r>
            <a:r>
              <a:rPr sz="1600" spc="-5" dirty="0">
                <a:latin typeface="Comic Sans MS"/>
                <a:cs typeface="Comic Sans MS"/>
              </a:rPr>
              <a:t>0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spc="-15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oses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400" dirty="0">
                <a:latin typeface="Microsoft Sans Serif"/>
                <a:cs typeface="Microsoft Sans Serif"/>
              </a:rPr>
              <a:t>برتق</a:t>
            </a:r>
            <a:r>
              <a:rPr sz="1600" spc="-445" dirty="0">
                <a:latin typeface="Microsoft Sans Serif"/>
                <a:cs typeface="Microsoft Sans Serif"/>
              </a:rPr>
              <a:t>ت</a:t>
            </a:r>
            <a:r>
              <a:rPr sz="1600" spc="-10" dirty="0">
                <a:latin typeface="Comic Sans MS"/>
                <a:cs typeface="Comic Sans MS"/>
              </a:rPr>
              <a:t>t</a:t>
            </a:r>
            <a:r>
              <a:rPr sz="1600" spc="-5" dirty="0">
                <a:latin typeface="Comic Sans MS"/>
                <a:cs typeface="Comic Sans MS"/>
              </a:rPr>
              <a:t>o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zero</a:t>
            </a:r>
            <a:r>
              <a:rPr sz="1600" spc="-10" dirty="0">
                <a:latin typeface="Comic Sans MS"/>
                <a:cs typeface="Comic Sans MS"/>
              </a:rPr>
              <a:t> (dar</a:t>
            </a:r>
            <a:r>
              <a:rPr sz="1600" spc="-5" dirty="0">
                <a:latin typeface="Comic Sans MS"/>
                <a:cs typeface="Comic Sans MS"/>
              </a:rPr>
              <a:t>ker)  </a:t>
            </a:r>
            <a:r>
              <a:rPr sz="1600" spc="-10" dirty="0">
                <a:latin typeface="Comic Sans MS"/>
                <a:cs typeface="Comic Sans MS"/>
              </a:rPr>
              <a:t>when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r&gt;100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closes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to </a:t>
            </a:r>
            <a:r>
              <a:rPr sz="1600" spc="-10" dirty="0">
                <a:latin typeface="Comic Sans MS"/>
                <a:cs typeface="Comic Sans MS"/>
              </a:rPr>
              <a:t>255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(brighter)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5553" y="4451984"/>
            <a:ext cx="31857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&gt;180;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=255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&lt;180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r&lt;90; </a:t>
            </a:r>
            <a:r>
              <a:rPr sz="1800" dirty="0">
                <a:latin typeface="Verdana"/>
                <a:cs typeface="Verdana"/>
              </a:rPr>
              <a:t>s=T(r)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&lt;90;</a:t>
            </a:r>
            <a:r>
              <a:rPr sz="1800" dirty="0">
                <a:latin typeface="Verdana"/>
                <a:cs typeface="Verdana"/>
              </a:rPr>
              <a:t> 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3298" y="4680584"/>
            <a:ext cx="35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T=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44196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152400" y="838200"/>
                </a:moveTo>
                <a:lnTo>
                  <a:pt x="122759" y="832715"/>
                </a:lnTo>
                <a:lnTo>
                  <a:pt x="98536" y="817752"/>
                </a:lnTo>
                <a:lnTo>
                  <a:pt x="82194" y="795551"/>
                </a:lnTo>
                <a:lnTo>
                  <a:pt x="76200" y="768350"/>
                </a:lnTo>
                <a:lnTo>
                  <a:pt x="76200" y="488950"/>
                </a:lnTo>
                <a:lnTo>
                  <a:pt x="70205" y="461748"/>
                </a:lnTo>
                <a:lnTo>
                  <a:pt x="53863" y="439547"/>
                </a:lnTo>
                <a:lnTo>
                  <a:pt x="29640" y="424584"/>
                </a:lnTo>
                <a:lnTo>
                  <a:pt x="0" y="419100"/>
                </a:lnTo>
                <a:lnTo>
                  <a:pt x="29640" y="413615"/>
                </a:lnTo>
                <a:lnTo>
                  <a:pt x="53863" y="398653"/>
                </a:lnTo>
                <a:lnTo>
                  <a:pt x="70205" y="376451"/>
                </a:lnTo>
                <a:lnTo>
                  <a:pt x="76200" y="349250"/>
                </a:lnTo>
                <a:lnTo>
                  <a:pt x="76200" y="69850"/>
                </a:lnTo>
                <a:lnTo>
                  <a:pt x="82194" y="42648"/>
                </a:lnTo>
                <a:lnTo>
                  <a:pt x="98536" y="20447"/>
                </a:lnTo>
                <a:lnTo>
                  <a:pt x="122759" y="5484"/>
                </a:ln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5587694"/>
            <a:ext cx="494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This is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called</a:t>
            </a:r>
            <a:r>
              <a:rPr sz="1600" spc="25" dirty="0"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3300"/>
                </a:solidFill>
                <a:latin typeface="Comic Sans MS"/>
                <a:cs typeface="Comic Sans MS"/>
              </a:rPr>
              <a:t>contrast</a:t>
            </a:r>
            <a:r>
              <a:rPr sz="1600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3300"/>
                </a:solidFill>
                <a:latin typeface="Comic Sans MS"/>
                <a:cs typeface="Comic Sans MS"/>
              </a:rPr>
              <a:t>stretching,</a:t>
            </a:r>
            <a:r>
              <a:rPr sz="1600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which</a:t>
            </a:r>
            <a:r>
              <a:rPr sz="1600" spc="2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means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that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bright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pixels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in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r>
              <a:rPr sz="1600" spc="-10" dirty="0">
                <a:latin typeface="Comic Sans MS"/>
                <a:cs typeface="Comic Sans MS"/>
              </a:rPr>
              <a:t> image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will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become</a:t>
            </a:r>
            <a:r>
              <a:rPr sz="1600" spc="-5" dirty="0">
                <a:latin typeface="Comic Sans MS"/>
                <a:cs typeface="Comic Sans MS"/>
              </a:rPr>
              <a:t> brighter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9375" y="6075375"/>
            <a:ext cx="4926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and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r>
              <a:rPr sz="1600" spc="-10" dirty="0">
                <a:latin typeface="Comic Sans MS"/>
                <a:cs typeface="Comic Sans MS"/>
              </a:rPr>
              <a:t> dark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pixels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will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become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darker,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this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means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3975" y="6319215"/>
            <a:ext cx="2202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90" dirty="0">
                <a:latin typeface="Comic Sans MS"/>
                <a:cs typeface="Comic Sans MS"/>
              </a:rPr>
              <a:t>hig</a:t>
            </a:r>
            <a:r>
              <a:rPr sz="1500" spc="-434" baseline="50000" dirty="0">
                <a:latin typeface="Verdana"/>
                <a:cs typeface="Verdana"/>
              </a:rPr>
              <a:t>H</a:t>
            </a:r>
            <a:r>
              <a:rPr sz="1600" spc="-290" dirty="0">
                <a:latin typeface="Comic Sans MS"/>
                <a:cs typeface="Comic Sans MS"/>
              </a:rPr>
              <a:t>h</a:t>
            </a:r>
            <a:r>
              <a:rPr sz="1500" spc="-434" baseline="50000" dirty="0">
                <a:latin typeface="Verdana"/>
                <a:cs typeface="Verdana"/>
              </a:rPr>
              <a:t>an</a:t>
            </a:r>
            <a:r>
              <a:rPr sz="1600" spc="-290" dirty="0">
                <a:latin typeface="Comic Sans MS"/>
                <a:cs typeface="Comic Sans MS"/>
              </a:rPr>
              <a:t>e</a:t>
            </a:r>
            <a:r>
              <a:rPr sz="1500" spc="-434" baseline="50000" dirty="0">
                <a:latin typeface="Verdana"/>
                <a:cs typeface="Verdana"/>
              </a:rPr>
              <a:t>a</a:t>
            </a:r>
            <a:r>
              <a:rPr sz="1600" spc="-290" dirty="0">
                <a:latin typeface="Comic Sans MS"/>
                <a:cs typeface="Comic Sans MS"/>
              </a:rPr>
              <a:t>r</a:t>
            </a:r>
            <a:r>
              <a:rPr sz="1500" spc="-434" baseline="50000" dirty="0">
                <a:latin typeface="Verdana"/>
                <a:cs typeface="Verdana"/>
              </a:rPr>
              <a:t>n</a:t>
            </a:r>
            <a:r>
              <a:rPr sz="1500" spc="-337" baseline="50000" dirty="0">
                <a:latin typeface="Verdana"/>
                <a:cs typeface="Verdana"/>
              </a:rPr>
              <a:t> </a:t>
            </a:r>
            <a:r>
              <a:rPr sz="1500" spc="-397" baseline="50000" dirty="0">
                <a:latin typeface="Verdana"/>
                <a:cs typeface="Verdana"/>
              </a:rPr>
              <a:t>H</a:t>
            </a:r>
            <a:r>
              <a:rPr sz="1600" spc="-265" dirty="0">
                <a:latin typeface="Comic Sans MS"/>
                <a:cs typeface="Comic Sans MS"/>
              </a:rPr>
              <a:t>c</a:t>
            </a:r>
            <a:r>
              <a:rPr sz="1500" spc="-397" baseline="50000" dirty="0">
                <a:latin typeface="Verdana"/>
                <a:cs typeface="Verdana"/>
              </a:rPr>
              <a:t>a</a:t>
            </a:r>
            <a:r>
              <a:rPr sz="1600" spc="-265" dirty="0">
                <a:latin typeface="Comic Sans MS"/>
                <a:cs typeface="Comic Sans MS"/>
              </a:rPr>
              <a:t>o</a:t>
            </a:r>
            <a:r>
              <a:rPr sz="1500" spc="-397" baseline="50000" dirty="0">
                <a:latin typeface="Verdana"/>
                <a:cs typeface="Verdana"/>
              </a:rPr>
              <a:t>r</a:t>
            </a:r>
            <a:r>
              <a:rPr sz="1600" spc="-265" dirty="0">
                <a:latin typeface="Comic Sans MS"/>
                <a:cs typeface="Comic Sans MS"/>
              </a:rPr>
              <a:t>n</a:t>
            </a:r>
            <a:r>
              <a:rPr sz="1500" spc="-397" baseline="50000" dirty="0">
                <a:latin typeface="Verdana"/>
                <a:cs typeface="Verdana"/>
              </a:rPr>
              <a:t>da</a:t>
            </a:r>
            <a:r>
              <a:rPr sz="1600" spc="-265" dirty="0">
                <a:latin typeface="Comic Sans MS"/>
                <a:cs typeface="Comic Sans MS"/>
              </a:rPr>
              <a:t>t</a:t>
            </a:r>
            <a:r>
              <a:rPr sz="1500" spc="-397" baseline="50000" dirty="0">
                <a:latin typeface="Verdana"/>
                <a:cs typeface="Verdana"/>
              </a:rPr>
              <a:t>n</a:t>
            </a:r>
            <a:r>
              <a:rPr sz="1600" spc="-265" dirty="0">
                <a:latin typeface="Comic Sans MS"/>
                <a:cs typeface="Comic Sans MS"/>
              </a:rPr>
              <a:t>rast</a:t>
            </a:r>
            <a:r>
              <a:rPr sz="1600" spc="-5" dirty="0">
                <a:latin typeface="Comic Sans MS"/>
                <a:cs typeface="Comic Sans MS"/>
              </a:rPr>
              <a:t> image.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8317" y="3384930"/>
            <a:ext cx="2312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Pixels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above</a:t>
            </a:r>
            <a:r>
              <a:rPr sz="1200" spc="1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180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become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FF3300"/>
                </a:solidFill>
                <a:latin typeface="Verdana"/>
                <a:cs typeface="Verdana"/>
              </a:rPr>
              <a:t>255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063" y="6616395"/>
            <a:ext cx="225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Pixels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 less</a:t>
            </a: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than</a:t>
            </a:r>
            <a:r>
              <a:rPr sz="1200" spc="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90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 become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6789" y="6019800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09" h="307975">
                <a:moveTo>
                  <a:pt x="182879" y="58102"/>
                </a:moveTo>
                <a:lnTo>
                  <a:pt x="0" y="301942"/>
                </a:lnTo>
                <a:lnTo>
                  <a:pt x="7619" y="307657"/>
                </a:lnTo>
                <a:lnTo>
                  <a:pt x="190499" y="63817"/>
                </a:lnTo>
                <a:lnTo>
                  <a:pt x="182879" y="58102"/>
                </a:lnTo>
                <a:close/>
              </a:path>
              <a:path w="232409" h="307975">
                <a:moveTo>
                  <a:pt x="223693" y="47942"/>
                </a:moveTo>
                <a:lnTo>
                  <a:pt x="190500" y="47942"/>
                </a:lnTo>
                <a:lnTo>
                  <a:pt x="198119" y="53657"/>
                </a:lnTo>
                <a:lnTo>
                  <a:pt x="190500" y="63817"/>
                </a:lnTo>
                <a:lnTo>
                  <a:pt x="217169" y="83820"/>
                </a:lnTo>
                <a:lnTo>
                  <a:pt x="223693" y="47942"/>
                </a:lnTo>
                <a:close/>
              </a:path>
              <a:path w="232409" h="307975">
                <a:moveTo>
                  <a:pt x="190500" y="47942"/>
                </a:moveTo>
                <a:lnTo>
                  <a:pt x="182879" y="58102"/>
                </a:lnTo>
                <a:lnTo>
                  <a:pt x="190500" y="63817"/>
                </a:lnTo>
                <a:lnTo>
                  <a:pt x="198119" y="53657"/>
                </a:lnTo>
                <a:lnTo>
                  <a:pt x="190500" y="47942"/>
                </a:lnTo>
                <a:close/>
              </a:path>
              <a:path w="232409" h="307975">
                <a:moveTo>
                  <a:pt x="232409" y="0"/>
                </a:moveTo>
                <a:lnTo>
                  <a:pt x="156209" y="38100"/>
                </a:lnTo>
                <a:lnTo>
                  <a:pt x="182879" y="58102"/>
                </a:lnTo>
                <a:lnTo>
                  <a:pt x="190500" y="47942"/>
                </a:lnTo>
                <a:lnTo>
                  <a:pt x="223693" y="47942"/>
                </a:lnTo>
                <a:lnTo>
                  <a:pt x="23240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400" y="1524000"/>
            <a:ext cx="5181600" cy="2667000"/>
          </a:xfrm>
          <a:custGeom>
            <a:avLst/>
            <a:gdLst/>
            <a:ahLst/>
            <a:cxnLst/>
            <a:rect l="l" t="t" r="r" b="b"/>
            <a:pathLst>
              <a:path w="5181600" h="2667000">
                <a:moveTo>
                  <a:pt x="0" y="2667000"/>
                </a:moveTo>
                <a:lnTo>
                  <a:pt x="5181600" y="2667000"/>
                </a:lnTo>
                <a:lnTo>
                  <a:pt x="5181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5800" y="1905063"/>
            <a:ext cx="2667000" cy="763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85"/>
              </a:spcBef>
            </a:pPr>
            <a:r>
              <a:rPr sz="1400" i="1" dirty="0">
                <a:latin typeface="Verdana"/>
                <a:cs typeface="Verdana"/>
              </a:rPr>
              <a:t>g</a:t>
            </a:r>
            <a:r>
              <a:rPr sz="1400" dirty="0">
                <a:latin typeface="Verdana"/>
                <a:cs typeface="Verdana"/>
              </a:rPr>
              <a:t>(</a:t>
            </a:r>
            <a:r>
              <a:rPr sz="1400" i="1" dirty="0">
                <a:latin typeface="Verdana"/>
                <a:cs typeface="Verdana"/>
              </a:rPr>
              <a:t>x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i="1" dirty="0">
                <a:latin typeface="Verdana"/>
                <a:cs typeface="Verdana"/>
              </a:rPr>
              <a:t>y</a:t>
            </a:r>
            <a:r>
              <a:rPr sz="1400" dirty="0">
                <a:latin typeface="Verdana"/>
                <a:cs typeface="Verdana"/>
              </a:rPr>
              <a:t>)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[</a:t>
            </a:r>
            <a:r>
              <a:rPr sz="1400" i="1" spc="-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(</a:t>
            </a:r>
            <a:r>
              <a:rPr sz="1400" i="1" spc="-5" dirty="0">
                <a:latin typeface="Verdana"/>
                <a:cs typeface="Verdana"/>
              </a:rPr>
              <a:t>x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i="1" spc="-5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)]</a:t>
            </a:r>
            <a:endParaRPr sz="14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Or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s=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T(r)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863" y="1471929"/>
            <a:ext cx="168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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mic Sans MS"/>
                <a:cs typeface="Comic Sans MS"/>
              </a:rPr>
              <a:t>Remember</a:t>
            </a:r>
            <a:r>
              <a:rPr sz="1400" spc="-7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that</a:t>
            </a:r>
            <a:r>
              <a:rPr sz="1800" spc="-5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2117" y="5442966"/>
            <a:ext cx="360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d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rker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4517" y="4223384"/>
            <a:ext cx="4330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br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dirty="0">
                <a:latin typeface="Verdana"/>
                <a:cs typeface="Verdana"/>
              </a:rPr>
              <a:t>g</a:t>
            </a:r>
            <a:r>
              <a:rPr sz="800" spc="-5" dirty="0">
                <a:latin typeface="Verdana"/>
                <a:cs typeface="Verdana"/>
              </a:rPr>
              <a:t>ht</a:t>
            </a:r>
            <a:r>
              <a:rPr sz="800" dirty="0">
                <a:latin typeface="Verdana"/>
                <a:cs typeface="Verdana"/>
              </a:rPr>
              <a:t>er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568" y="5900115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2698" y="5900115"/>
            <a:ext cx="2222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255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863" y="3842384"/>
            <a:ext cx="2222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255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5940" y="778205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Contrast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 Stretching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45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Contrast-Stretching</a:t>
            </a:r>
            <a:r>
              <a:rPr spc="15" dirty="0"/>
              <a:t> </a:t>
            </a:r>
            <a:r>
              <a:rPr spc="-3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5364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4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500" spc="-10" dirty="0">
                <a:latin typeface="Verdana"/>
                <a:cs typeface="Verdana"/>
              </a:rPr>
              <a:t>The </a:t>
            </a:r>
            <a:r>
              <a:rPr sz="2500" spc="-5" dirty="0">
                <a:latin typeface="Verdana"/>
                <a:cs typeface="Verdana"/>
              </a:rPr>
              <a:t>function</a:t>
            </a:r>
            <a:r>
              <a:rPr sz="2500" spc="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takes the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form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of: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3461080"/>
            <a:ext cx="742823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Verdana"/>
                <a:cs typeface="Verdana"/>
              </a:rPr>
              <a:t>Where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i="1" spc="-5" dirty="0">
                <a:latin typeface="Verdana"/>
                <a:cs typeface="Verdana"/>
              </a:rPr>
              <a:t>r</a:t>
            </a:r>
            <a:r>
              <a:rPr sz="2500" i="1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represents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the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intensities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of the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input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image,</a:t>
            </a:r>
            <a:r>
              <a:rPr sz="2500" spc="35" dirty="0">
                <a:latin typeface="Verdana"/>
                <a:cs typeface="Verdana"/>
              </a:rPr>
              <a:t> </a:t>
            </a:r>
            <a:r>
              <a:rPr sz="2500" i="1" spc="-5" dirty="0">
                <a:latin typeface="Verdana"/>
                <a:cs typeface="Verdana"/>
              </a:rPr>
              <a:t>s</a:t>
            </a:r>
            <a:r>
              <a:rPr sz="2500" i="1" spc="-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corresponding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intensity</a:t>
            </a:r>
            <a:r>
              <a:rPr sz="2500" spc="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values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 </a:t>
            </a:r>
            <a:r>
              <a:rPr sz="2500" spc="-8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</a:t>
            </a:r>
            <a:r>
              <a:rPr sz="2500" spc="-5" dirty="0">
                <a:latin typeface="Verdana"/>
                <a:cs typeface="Verdana"/>
              </a:rPr>
              <a:t> output</a:t>
            </a:r>
            <a:r>
              <a:rPr sz="2500" spc="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image,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and</a:t>
            </a:r>
            <a:r>
              <a:rPr sz="2500" spc="50" dirty="0">
                <a:latin typeface="Verdana"/>
                <a:cs typeface="Verdana"/>
              </a:rPr>
              <a:t> </a:t>
            </a:r>
            <a:r>
              <a:rPr sz="2500" i="1" spc="-5" dirty="0">
                <a:latin typeface="Verdana"/>
                <a:cs typeface="Verdana"/>
              </a:rPr>
              <a:t>E</a:t>
            </a:r>
            <a:r>
              <a:rPr sz="2500" i="1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controls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slope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of 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 </a:t>
            </a:r>
            <a:r>
              <a:rPr sz="2500" spc="-5" dirty="0">
                <a:latin typeface="Verdana"/>
                <a:cs typeface="Verdana"/>
              </a:rPr>
              <a:t>function.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5411" y="2257361"/>
            <a:ext cx="4883150" cy="1028700"/>
            <a:chOff x="1895411" y="2257361"/>
            <a:chExt cx="4883150" cy="1028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0862" y="2450522"/>
              <a:ext cx="4068156" cy="6578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00173" y="2262123"/>
              <a:ext cx="4873625" cy="1019175"/>
            </a:xfrm>
            <a:custGeom>
              <a:avLst/>
              <a:gdLst/>
              <a:ahLst/>
              <a:cxnLst/>
              <a:rect l="l" t="t" r="r" b="b"/>
              <a:pathLst>
                <a:path w="4873625" h="1019175">
                  <a:moveTo>
                    <a:pt x="0" y="1019175"/>
                  </a:moveTo>
                  <a:lnTo>
                    <a:pt x="4873625" y="1019175"/>
                  </a:lnTo>
                  <a:lnTo>
                    <a:pt x="4873625" y="0"/>
                  </a:lnTo>
                  <a:lnTo>
                    <a:pt x="0" y="0"/>
                  </a:lnTo>
                  <a:lnTo>
                    <a:pt x="0" y="1019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46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457450"/>
            <a:ext cx="3657600" cy="2419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457450"/>
            <a:ext cx="3657600" cy="2419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1932178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Image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(r</a:t>
            </a:r>
            <a:r>
              <a:rPr sz="1800" spc="-10" dirty="0">
                <a:latin typeface="Microsoft Sans Serif"/>
                <a:cs typeface="Microsoft Sans Serif"/>
              </a:rPr>
              <a:t>(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4028" y="1703578"/>
            <a:ext cx="310007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Ima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Verdana"/>
                <a:cs typeface="Verdana"/>
              </a:rPr>
              <a:t>aft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 a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latin typeface="Verdana"/>
                <a:cs typeface="Verdana"/>
              </a:rPr>
              <a:t>(contrast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stretching)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276799"/>
            <a:ext cx="7516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Notice </a:t>
            </a:r>
            <a:r>
              <a:rPr sz="2400" spc="-5" dirty="0">
                <a:latin typeface="Comic Sans MS"/>
                <a:cs typeface="Comic Sans MS"/>
              </a:rPr>
              <a:t>that the intensity transformation </a:t>
            </a:r>
            <a:r>
              <a:rPr sz="2400" dirty="0">
                <a:latin typeface="Comic Sans MS"/>
                <a:cs typeface="Comic Sans MS"/>
              </a:rPr>
              <a:t>function T,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made </a:t>
            </a:r>
            <a:r>
              <a:rPr sz="2400" dirty="0">
                <a:latin typeface="Comic Sans MS"/>
                <a:cs typeface="Comic Sans MS"/>
              </a:rPr>
              <a:t>the pixels </a:t>
            </a:r>
            <a:r>
              <a:rPr sz="2400" spc="-5" dirty="0">
                <a:latin typeface="Comic Sans MS"/>
                <a:cs typeface="Comic Sans MS"/>
              </a:rPr>
              <a:t>with dark intensities darker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5" dirty="0">
                <a:latin typeface="Comic Sans MS"/>
                <a:cs typeface="Comic Sans MS"/>
              </a:rPr>
              <a:t>the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bright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ones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even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more</a:t>
            </a:r>
            <a:r>
              <a:rPr sz="2400" spc="-5" dirty="0">
                <a:latin typeface="Comic Sans MS"/>
                <a:cs typeface="Comic Sans MS"/>
              </a:rPr>
              <a:t> brighter,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this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 </a:t>
            </a:r>
            <a:r>
              <a:rPr sz="2400" dirty="0">
                <a:latin typeface="Comic Sans MS"/>
                <a:cs typeface="Comic Sans MS"/>
              </a:rPr>
              <a:t>called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6374079"/>
            <a:ext cx="2938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Comic Sans MS"/>
                <a:cs typeface="Comic Sans MS"/>
              </a:rPr>
              <a:t>contrast</a:t>
            </a:r>
            <a:r>
              <a:rPr sz="2400" spc="-35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/>
                <a:cs typeface="Comic Sans MS"/>
              </a:rPr>
              <a:t>stretching&gt;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778205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Contrast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 Stretching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47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643255"/>
            <a:ext cx="78301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Contrast-Stretching</a:t>
            </a:r>
            <a:r>
              <a:rPr dirty="0"/>
              <a:t> </a:t>
            </a:r>
            <a:r>
              <a:rPr spc="-3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80486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4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500" spc="-10" dirty="0">
                <a:latin typeface="Verdana"/>
                <a:cs typeface="Verdana"/>
              </a:rPr>
              <a:t>This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equation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is </a:t>
            </a:r>
            <a:r>
              <a:rPr sz="2500" spc="-10" dirty="0">
                <a:latin typeface="Verdana"/>
                <a:cs typeface="Verdana"/>
              </a:rPr>
              <a:t>implemented</a:t>
            </a:r>
            <a:r>
              <a:rPr sz="2500" spc="3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in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MATLAB</a:t>
            </a:r>
            <a:r>
              <a:rPr sz="2500" spc="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for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entire image</a:t>
            </a:r>
            <a:r>
              <a:rPr sz="2500" spc="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3842384"/>
            <a:ext cx="76409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Note</a:t>
            </a:r>
            <a:r>
              <a:rPr sz="2500" spc="-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use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of </a:t>
            </a:r>
            <a:r>
              <a:rPr sz="2500" b="1" spc="-10" dirty="0">
                <a:latin typeface="Verdana"/>
                <a:cs typeface="Verdana"/>
              </a:rPr>
              <a:t>eps</a:t>
            </a:r>
            <a:r>
              <a:rPr sz="2500" b="1" spc="4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to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prevent</a:t>
            </a:r>
            <a:r>
              <a:rPr sz="2500" spc="-5" dirty="0">
                <a:latin typeface="Verdana"/>
                <a:cs typeface="Verdana"/>
              </a:rPr>
              <a:t> overflow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if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has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any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0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values.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2011" y="2657475"/>
            <a:ext cx="6631305" cy="748030"/>
            <a:chOff x="1362011" y="2657475"/>
            <a:chExt cx="6631305" cy="748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660" y="2826886"/>
              <a:ext cx="6256396" cy="3021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6774" y="2662237"/>
              <a:ext cx="6621780" cy="738505"/>
            </a:xfrm>
            <a:custGeom>
              <a:avLst/>
              <a:gdLst/>
              <a:ahLst/>
              <a:cxnLst/>
              <a:rect l="l" t="t" r="r" b="b"/>
              <a:pathLst>
                <a:path w="6621780" h="738504">
                  <a:moveTo>
                    <a:pt x="0" y="738187"/>
                  </a:moveTo>
                  <a:lnTo>
                    <a:pt x="6621526" y="738187"/>
                  </a:lnTo>
                  <a:lnTo>
                    <a:pt x="6621526" y="0"/>
                  </a:lnTo>
                  <a:lnTo>
                    <a:pt x="0" y="0"/>
                  </a:lnTo>
                  <a:lnTo>
                    <a:pt x="0" y="7381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Contrast-Stretching</a:t>
            </a:r>
            <a:r>
              <a:rPr spc="15" dirty="0"/>
              <a:t> </a:t>
            </a:r>
            <a:r>
              <a:rPr spc="-3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137"/>
            <a:ext cx="797496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666600"/>
              </a:buClr>
              <a:buSzPct val="74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500" b="1" spc="-10" dirty="0">
                <a:latin typeface="Verdana"/>
                <a:cs typeface="Verdana"/>
              </a:rPr>
              <a:t>Example1: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Verdana"/>
                <a:cs typeface="Verdana"/>
              </a:rPr>
              <a:t>&gt;&gt;g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=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1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./ (1+ (100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./(double(f)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+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eps))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.^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20);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Verdana"/>
                <a:cs typeface="Verdana"/>
              </a:rPr>
              <a:t>&gt;&gt;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imshow(f),</a:t>
            </a:r>
            <a:r>
              <a:rPr sz="2500" spc="3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figure,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imshow(g);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5" y="3571811"/>
            <a:ext cx="3676650" cy="2440305"/>
            <a:chOff x="752475" y="3571811"/>
            <a:chExt cx="3676650" cy="2440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581336"/>
              <a:ext cx="3657600" cy="2421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237" y="3576573"/>
              <a:ext cx="3667125" cy="2430780"/>
            </a:xfrm>
            <a:custGeom>
              <a:avLst/>
              <a:gdLst/>
              <a:ahLst/>
              <a:cxnLst/>
              <a:rect l="l" t="t" r="r" b="b"/>
              <a:pathLst>
                <a:path w="3667125" h="2430779">
                  <a:moveTo>
                    <a:pt x="0" y="2430526"/>
                  </a:moveTo>
                  <a:lnTo>
                    <a:pt x="3667125" y="2430526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24305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14811" y="3571875"/>
            <a:ext cx="3697604" cy="2457450"/>
            <a:chOff x="4714811" y="3571875"/>
            <a:chExt cx="3697604" cy="24574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399" y="3581400"/>
              <a:ext cx="3678174" cy="2438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9573" y="3576637"/>
              <a:ext cx="3688079" cy="2447925"/>
            </a:xfrm>
            <a:custGeom>
              <a:avLst/>
              <a:gdLst/>
              <a:ahLst/>
              <a:cxnLst/>
              <a:rect l="l" t="t" r="r" b="b"/>
              <a:pathLst>
                <a:path w="3688079" h="2447925">
                  <a:moveTo>
                    <a:pt x="0" y="2447925"/>
                  </a:moveTo>
                  <a:lnTo>
                    <a:pt x="3687826" y="2447925"/>
                  </a:lnTo>
                  <a:lnTo>
                    <a:pt x="3687826" y="0"/>
                  </a:lnTo>
                  <a:lnTo>
                    <a:pt x="0" y="0"/>
                  </a:lnTo>
                  <a:lnTo>
                    <a:pt x="0" y="2447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2790"/>
            <a:ext cx="3011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Spatial</a:t>
            </a:r>
            <a:r>
              <a:rPr sz="28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domain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526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546100" algn="l"/>
                <a:tab pos="546735" algn="l"/>
              </a:tabLst>
            </a:pPr>
            <a:r>
              <a:rPr sz="2800" spc="-5" dirty="0">
                <a:latin typeface="Verdana"/>
                <a:cs typeface="Verdana"/>
              </a:rPr>
              <a:t>Spatial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domain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processes: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06951"/>
            <a:ext cx="8477885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46100" algn="l"/>
              </a:tabLst>
            </a:pPr>
            <a:r>
              <a:rPr sz="2100" b="1" spc="-5" dirty="0">
                <a:solidFill>
                  <a:srgbClr val="666600"/>
                </a:solidFill>
                <a:latin typeface="Verdana"/>
                <a:cs typeface="Verdana"/>
              </a:rPr>
              <a:t>1.	</a:t>
            </a:r>
            <a:r>
              <a:rPr sz="28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intensity</a:t>
            </a:r>
            <a:r>
              <a:rPr sz="2800" b="1" u="heavy" spc="3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 </a:t>
            </a:r>
            <a:r>
              <a:rPr sz="28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transformation</a:t>
            </a:r>
            <a:r>
              <a:rPr sz="2800" spc="-5" dirty="0">
                <a:latin typeface="Verdana"/>
                <a:cs typeface="Verdana"/>
              </a:rPr>
              <a:t>(Point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operation)</a:t>
            </a:r>
            <a:endParaRPr sz="2800">
              <a:latin typeface="Verdana"/>
              <a:cs typeface="Verdana"/>
            </a:endParaRPr>
          </a:p>
          <a:p>
            <a:pPr marL="63881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Verdana"/>
                <a:cs typeface="Verdana"/>
              </a:rPr>
              <a:t>-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g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depends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only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on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spc="-5" dirty="0">
                <a:latin typeface="Verdana"/>
                <a:cs typeface="Verdana"/>
              </a:rPr>
              <a:t> value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</a:t>
            </a:r>
            <a:r>
              <a:rPr sz="2800" dirty="0">
                <a:latin typeface="Verdana"/>
                <a:cs typeface="Verdana"/>
              </a:rPr>
              <a:t> at(x,y)</a:t>
            </a:r>
            <a:endParaRPr sz="2800">
              <a:latin typeface="Verdana"/>
              <a:cs typeface="Verdana"/>
            </a:endParaRPr>
          </a:p>
          <a:p>
            <a:pPr marL="546100" marR="58419" indent="-534035">
              <a:lnSpc>
                <a:spcPct val="100000"/>
              </a:lnSpc>
              <a:spcBef>
                <a:spcPts val="675"/>
              </a:spcBef>
              <a:tabLst>
                <a:tab pos="546100" algn="l"/>
              </a:tabLst>
            </a:pPr>
            <a:r>
              <a:rPr sz="2100" b="1" spc="-5" dirty="0">
                <a:solidFill>
                  <a:srgbClr val="666600"/>
                </a:solidFill>
                <a:latin typeface="Verdana"/>
                <a:cs typeface="Verdana"/>
              </a:rPr>
              <a:t>1.	</a:t>
            </a:r>
            <a:r>
              <a:rPr sz="2800" b="1" u="heavy" spc="-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spatial</a:t>
            </a:r>
            <a:r>
              <a:rPr sz="2800" b="1" u="heavy" spc="3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 </a:t>
            </a:r>
            <a:r>
              <a:rPr sz="2800" b="1" u="heavy" spc="-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filter</a:t>
            </a:r>
            <a:r>
              <a:rPr sz="2800" b="1" spc="8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(or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mask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,kernel,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template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window)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678" y="2418885"/>
            <a:ext cx="4033614" cy="14984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87156" y="629157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Microsoft Sans Serif"/>
                <a:cs typeface="Microsoft Sans Serif"/>
              </a:rPr>
              <a:t>5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Contrast-Stretching</a:t>
            </a:r>
            <a:r>
              <a:rPr spc="15" dirty="0"/>
              <a:t> </a:t>
            </a:r>
            <a:r>
              <a:rPr spc="-3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137"/>
            <a:ext cx="788352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666600"/>
              </a:buClr>
              <a:buSzPct val="74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500" b="1" spc="-10" dirty="0">
                <a:latin typeface="Verdana"/>
                <a:cs typeface="Verdana"/>
              </a:rPr>
              <a:t>Example2: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Verdana"/>
                <a:cs typeface="Verdana"/>
              </a:rPr>
              <a:t>&gt;&gt;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g = 1 ./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(1+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(50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./(double(f)</a:t>
            </a:r>
            <a:r>
              <a:rPr sz="2500" spc="3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+</a:t>
            </a:r>
            <a:r>
              <a:rPr sz="2500" spc="-10" dirty="0">
                <a:latin typeface="Verdana"/>
                <a:cs typeface="Verdana"/>
              </a:rPr>
              <a:t> eps))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.^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20);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Verdana"/>
                <a:cs typeface="Verdana"/>
              </a:rPr>
              <a:t>&gt;&gt;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imshow(f),</a:t>
            </a:r>
            <a:r>
              <a:rPr sz="2500" spc="3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figure,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imshow(g);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5" y="3571811"/>
            <a:ext cx="3676650" cy="2440305"/>
            <a:chOff x="752475" y="3571811"/>
            <a:chExt cx="3676650" cy="2440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581336"/>
              <a:ext cx="3657600" cy="2421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237" y="3576573"/>
              <a:ext cx="3667125" cy="2430780"/>
            </a:xfrm>
            <a:custGeom>
              <a:avLst/>
              <a:gdLst/>
              <a:ahLst/>
              <a:cxnLst/>
              <a:rect l="l" t="t" r="r" b="b"/>
              <a:pathLst>
                <a:path w="3667125" h="2430779">
                  <a:moveTo>
                    <a:pt x="0" y="2430526"/>
                  </a:moveTo>
                  <a:lnTo>
                    <a:pt x="3667125" y="2430526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24305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67211" y="3571875"/>
            <a:ext cx="3575050" cy="2381250"/>
            <a:chOff x="4867211" y="3571875"/>
            <a:chExt cx="3575050" cy="23812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799" y="3581400"/>
              <a:ext cx="3556000" cy="2362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1973" y="3576637"/>
              <a:ext cx="3565525" cy="2371725"/>
            </a:xfrm>
            <a:custGeom>
              <a:avLst/>
              <a:gdLst/>
              <a:ahLst/>
              <a:cxnLst/>
              <a:rect l="l" t="t" r="r" b="b"/>
              <a:pathLst>
                <a:path w="3565525" h="2371725">
                  <a:moveTo>
                    <a:pt x="0" y="2371725"/>
                  </a:moveTo>
                  <a:lnTo>
                    <a:pt x="3565525" y="2371725"/>
                  </a:lnTo>
                  <a:lnTo>
                    <a:pt x="3565525" y="0"/>
                  </a:lnTo>
                  <a:lnTo>
                    <a:pt x="0" y="0"/>
                  </a:lnTo>
                  <a:lnTo>
                    <a:pt x="0" y="2371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Contrast-Stretching</a:t>
            </a:r>
            <a:r>
              <a:rPr spc="15" dirty="0"/>
              <a:t> </a:t>
            </a:r>
            <a:r>
              <a:rPr spc="-3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137"/>
            <a:ext cx="8084820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666600"/>
              </a:buClr>
              <a:buSzPct val="74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500" b="1" spc="-10" dirty="0">
                <a:latin typeface="Verdana"/>
                <a:cs typeface="Verdana"/>
              </a:rPr>
              <a:t>Example3: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Verdana"/>
                <a:cs typeface="Verdana"/>
              </a:rPr>
              <a:t>&gt;&gt;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g = 1 ./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(1+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(150</a:t>
            </a:r>
            <a:r>
              <a:rPr sz="2500" spc="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./(double(f)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+ eps))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.^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20);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Verdana"/>
                <a:cs typeface="Verdana"/>
              </a:rPr>
              <a:t>&gt;&gt;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imshow(f),</a:t>
            </a:r>
            <a:r>
              <a:rPr sz="2500" spc="3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figure,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imshow(g);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5" y="3571811"/>
            <a:ext cx="3676650" cy="2440305"/>
            <a:chOff x="752475" y="3571811"/>
            <a:chExt cx="3676650" cy="2440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581336"/>
              <a:ext cx="3657600" cy="2421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237" y="3576573"/>
              <a:ext cx="3667125" cy="2430780"/>
            </a:xfrm>
            <a:custGeom>
              <a:avLst/>
              <a:gdLst/>
              <a:ahLst/>
              <a:cxnLst/>
              <a:rect l="l" t="t" r="r" b="b"/>
              <a:pathLst>
                <a:path w="3667125" h="2430779">
                  <a:moveTo>
                    <a:pt x="0" y="2430526"/>
                  </a:moveTo>
                  <a:lnTo>
                    <a:pt x="3667125" y="2430526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24305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00511" y="3571875"/>
            <a:ext cx="3638550" cy="2432050"/>
            <a:chOff x="4600511" y="3571875"/>
            <a:chExt cx="3638550" cy="24320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099" y="3581400"/>
              <a:ext cx="3619500" cy="2413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05273" y="3576637"/>
              <a:ext cx="3629025" cy="2422525"/>
            </a:xfrm>
            <a:custGeom>
              <a:avLst/>
              <a:gdLst/>
              <a:ahLst/>
              <a:cxnLst/>
              <a:rect l="l" t="t" r="r" b="b"/>
              <a:pathLst>
                <a:path w="3629025" h="2422525">
                  <a:moveTo>
                    <a:pt x="0" y="2422525"/>
                  </a:moveTo>
                  <a:lnTo>
                    <a:pt x="3629025" y="2422525"/>
                  </a:lnTo>
                  <a:lnTo>
                    <a:pt x="3629025" y="0"/>
                  </a:lnTo>
                  <a:lnTo>
                    <a:pt x="0" y="0"/>
                  </a:lnTo>
                  <a:lnTo>
                    <a:pt x="0" y="2422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47294"/>
            <a:ext cx="2649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Thresholding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30426"/>
            <a:ext cx="77304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Is</a:t>
            </a:r>
            <a:r>
              <a:rPr sz="2000" spc="22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limited</a:t>
            </a:r>
            <a:r>
              <a:rPr sz="2000" spc="2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case</a:t>
            </a:r>
            <a:r>
              <a:rPr sz="2000" spc="229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2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contrast</a:t>
            </a:r>
            <a:r>
              <a:rPr sz="2000" spc="2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stretching,</a:t>
            </a:r>
            <a:r>
              <a:rPr sz="2000" spc="2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</a:t>
            </a:r>
            <a:r>
              <a:rPr sz="2000" spc="2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produces</a:t>
            </a:r>
            <a:r>
              <a:rPr sz="2000" spc="2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two-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level (binary) image.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4862321"/>
            <a:ext cx="773112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Some</a:t>
            </a:r>
            <a:r>
              <a:rPr sz="2000" spc="6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fairly</a:t>
            </a:r>
            <a:r>
              <a:rPr sz="2000" spc="6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simple,</a:t>
            </a:r>
            <a:r>
              <a:rPr sz="2000" spc="6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yet</a:t>
            </a:r>
            <a:r>
              <a:rPr sz="2000" spc="6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powerful,</a:t>
            </a:r>
            <a:r>
              <a:rPr sz="2000" spc="6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processing</a:t>
            </a:r>
            <a:r>
              <a:rPr sz="2000" spc="6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approaches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formulated with grey-level transformations. Because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enhancement at any point in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image depends only </a:t>
            </a:r>
            <a:r>
              <a:rPr sz="200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gray</a:t>
            </a:r>
            <a:r>
              <a:rPr sz="2000" spc="3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level</a:t>
            </a:r>
            <a:r>
              <a:rPr sz="2000" spc="3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spc="3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that</a:t>
            </a:r>
            <a:r>
              <a:rPr sz="2000" spc="3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point,</a:t>
            </a:r>
            <a:r>
              <a:rPr sz="2000" spc="3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techniques</a:t>
            </a:r>
            <a:r>
              <a:rPr sz="2000" spc="3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</a:t>
            </a:r>
            <a:r>
              <a:rPr sz="2000" spc="3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this</a:t>
            </a:r>
            <a:r>
              <a:rPr sz="2000" spc="3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category</a:t>
            </a:r>
            <a:r>
              <a:rPr sz="2000" spc="3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often </a:t>
            </a:r>
            <a:r>
              <a:rPr sz="2000" spc="-6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are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referred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point</a:t>
            </a:r>
            <a:r>
              <a:rPr sz="2000" i="1" spc="-2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processing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62611" y="2581211"/>
            <a:ext cx="2276475" cy="2381250"/>
            <a:chOff x="6162611" y="2581211"/>
            <a:chExt cx="2276475" cy="2381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199" y="2590799"/>
              <a:ext cx="2257425" cy="2362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67373" y="2585973"/>
              <a:ext cx="2266950" cy="2371725"/>
            </a:xfrm>
            <a:custGeom>
              <a:avLst/>
              <a:gdLst/>
              <a:ahLst/>
              <a:cxnLst/>
              <a:rect l="l" t="t" r="r" b="b"/>
              <a:pathLst>
                <a:path w="2266950" h="2371725">
                  <a:moveTo>
                    <a:pt x="0" y="2371725"/>
                  </a:moveTo>
                  <a:lnTo>
                    <a:pt x="2266950" y="2371725"/>
                  </a:lnTo>
                  <a:lnTo>
                    <a:pt x="2266950" y="0"/>
                  </a:lnTo>
                  <a:lnTo>
                    <a:pt x="0" y="0"/>
                  </a:lnTo>
                  <a:lnTo>
                    <a:pt x="0" y="2371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63" y="1860550"/>
            <a:ext cx="1466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Assume</a:t>
            </a:r>
            <a:r>
              <a:rPr sz="1800" spc="-9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that </a:t>
            </a:r>
            <a:r>
              <a:rPr sz="1800" spc="-620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a: rmin, </a:t>
            </a:r>
            <a:r>
              <a:rPr sz="1800" spc="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666600"/>
                </a:solidFill>
                <a:latin typeface="Verdana"/>
                <a:cs typeface="Verdana"/>
              </a:rPr>
              <a:t>b:rmax,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k</a:t>
            </a:r>
            <a:r>
              <a:rPr sz="1800" spc="-25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:</a:t>
            </a:r>
            <a:r>
              <a:rPr sz="1800" spc="-30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intensity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3232530"/>
            <a:ext cx="4445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6600"/>
                </a:solidFill>
                <a:latin typeface="Verdana"/>
                <a:cs typeface="Verdana"/>
              </a:rPr>
              <a:t>Contrast </a:t>
            </a:r>
            <a:r>
              <a:rPr sz="1800" b="1" spc="-5" dirty="0">
                <a:solidFill>
                  <a:srgbClr val="666600"/>
                </a:solidFill>
                <a:latin typeface="Verdana"/>
                <a:cs typeface="Verdana"/>
              </a:rPr>
              <a:t>stretching: </a:t>
            </a:r>
            <a:r>
              <a:rPr sz="1800" b="1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(r1,s1)=(rmin,0) </a:t>
            </a: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, </a:t>
            </a:r>
            <a:r>
              <a:rPr sz="1800" spc="-15" dirty="0">
                <a:solidFill>
                  <a:srgbClr val="666600"/>
                </a:solidFill>
                <a:latin typeface="Verdana"/>
                <a:cs typeface="Verdana"/>
              </a:rPr>
              <a:t>(r2,s2)=(rmax,L-1) </a:t>
            </a:r>
            <a:r>
              <a:rPr sz="1800" spc="-620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Verdana"/>
                <a:cs typeface="Verdana"/>
              </a:rPr>
              <a:t>Thresholding: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66600"/>
                </a:solidFill>
                <a:latin typeface="Verdana"/>
                <a:cs typeface="Verdana"/>
              </a:rPr>
              <a:t>(r1,s1)=(k,0)</a:t>
            </a:r>
            <a:r>
              <a:rPr sz="1800" spc="-30" dirty="0">
                <a:solidFill>
                  <a:srgbClr val="6666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666600"/>
                </a:solidFill>
                <a:latin typeface="Verdana"/>
                <a:cs typeface="Verdana"/>
              </a:rPr>
              <a:t>,</a:t>
            </a:r>
            <a:r>
              <a:rPr sz="1800" spc="-15" dirty="0">
                <a:solidFill>
                  <a:srgbClr val="666600"/>
                </a:solidFill>
                <a:latin typeface="Verdana"/>
                <a:cs typeface="Verdana"/>
              </a:rPr>
              <a:t> (r2,s2)=(k,L-1)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25855"/>
            <a:ext cx="263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Thresholding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0329" y="1676400"/>
            <a:ext cx="2653819" cy="2819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09409" y="2014473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(r2,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s2)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176009" y="3843909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(r1,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s1)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2683" y="4542535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66600"/>
                </a:solidFill>
                <a:latin typeface="Verdana"/>
                <a:cs typeface="Verdana"/>
              </a:rPr>
              <a:t>Thresholding: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767" y="3048000"/>
            <a:ext cx="3586657" cy="3809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5575" y="1849958"/>
            <a:ext cx="4762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uFill>
                  <a:solidFill>
                    <a:srgbClr val="000000"/>
                  </a:solidFill>
                </a:uFill>
                <a:latin typeface="Wingdings"/>
                <a:cs typeface="Wingdings"/>
              </a:rPr>
              <a:t>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Example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suppose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m=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150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(called</a:t>
            </a:r>
            <a:r>
              <a:rPr sz="1600" spc="2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threshold),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575" y="2523870"/>
            <a:ext cx="45529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if r (or pixel intensity in </a:t>
            </a:r>
            <a:r>
              <a:rPr sz="1600" spc="-10" dirty="0">
                <a:latin typeface="Comic Sans MS"/>
                <a:cs typeface="Comic Sans MS"/>
              </a:rPr>
              <a:t>image </a:t>
            </a:r>
            <a:r>
              <a:rPr sz="1600" spc="-5" dirty="0">
                <a:latin typeface="Comic Sans MS"/>
                <a:cs typeface="Comic Sans MS"/>
              </a:rPr>
              <a:t>f </a:t>
            </a:r>
            <a:r>
              <a:rPr sz="1600" spc="-254" dirty="0">
                <a:latin typeface="Microsoft Sans Serif"/>
                <a:cs typeface="Microsoft Sans Serif"/>
              </a:rPr>
              <a:t>ةيلصلاا</a:t>
            </a:r>
            <a:r>
              <a:rPr sz="1600" spc="-25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ةروصلا</a:t>
            </a:r>
            <a:r>
              <a:rPr sz="1600" spc="-1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) </a:t>
            </a:r>
            <a:r>
              <a:rPr sz="1600" spc="-10" dirty="0">
                <a:latin typeface="Comic Sans MS"/>
                <a:cs typeface="Comic Sans MS"/>
              </a:rPr>
              <a:t>is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above this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threshold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it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becomes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1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in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</a:t>
            </a:r>
            <a:r>
              <a:rPr sz="1600" spc="-10" dirty="0">
                <a:latin typeface="Comic Sans MS"/>
                <a:cs typeface="Comic Sans MS"/>
              </a:rPr>
              <a:t> (or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pixel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intensity in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image</a:t>
            </a:r>
            <a:r>
              <a:rPr sz="16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g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320" dirty="0">
                <a:latin typeface="Microsoft Sans Serif"/>
                <a:cs typeface="Microsoft Sans Serif"/>
              </a:rPr>
              <a:t>ليدعتلا</a:t>
            </a:r>
            <a:r>
              <a:rPr sz="1600" spc="-285" dirty="0">
                <a:latin typeface="Microsoft Sans Serif"/>
                <a:cs typeface="Microsoft Sans Serif"/>
              </a:rPr>
              <a:t> </a:t>
            </a:r>
            <a:r>
              <a:rPr sz="1600" spc="-340" dirty="0">
                <a:latin typeface="Microsoft Sans Serif"/>
                <a:cs typeface="Microsoft Sans Serif"/>
              </a:rPr>
              <a:t>دعب</a:t>
            </a:r>
            <a:r>
              <a:rPr sz="1600" spc="-310" dirty="0">
                <a:latin typeface="Microsoft Sans Serif"/>
                <a:cs typeface="Microsoft Sans Serif"/>
              </a:rPr>
              <a:t> </a:t>
            </a:r>
            <a:r>
              <a:rPr sz="1600" spc="-165" dirty="0">
                <a:latin typeface="Microsoft Sans Serif"/>
                <a:cs typeface="Microsoft Sans Serif"/>
              </a:rPr>
              <a:t>ةروصلا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),</a:t>
            </a:r>
            <a:r>
              <a:rPr sz="16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otherwise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it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becomes</a:t>
            </a:r>
            <a:r>
              <a:rPr sz="1600" spc="-5" dirty="0">
                <a:latin typeface="Comic Sans MS"/>
                <a:cs typeface="Comic Sans MS"/>
              </a:rPr>
              <a:t> zero.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7953" y="3994784"/>
            <a:ext cx="277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f(x,y)&gt;150; g(x,y)=1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f(x,y)&lt;150; g(x,y)=0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38862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152400" y="838200"/>
                </a:moveTo>
                <a:lnTo>
                  <a:pt x="122759" y="832715"/>
                </a:lnTo>
                <a:lnTo>
                  <a:pt x="98536" y="817753"/>
                </a:lnTo>
                <a:lnTo>
                  <a:pt x="82194" y="795551"/>
                </a:lnTo>
                <a:lnTo>
                  <a:pt x="76200" y="768350"/>
                </a:lnTo>
                <a:lnTo>
                  <a:pt x="76200" y="488950"/>
                </a:lnTo>
                <a:lnTo>
                  <a:pt x="70205" y="461748"/>
                </a:lnTo>
                <a:lnTo>
                  <a:pt x="53863" y="439547"/>
                </a:lnTo>
                <a:lnTo>
                  <a:pt x="29640" y="424584"/>
                </a:lnTo>
                <a:lnTo>
                  <a:pt x="0" y="419100"/>
                </a:lnTo>
                <a:lnTo>
                  <a:pt x="29640" y="413615"/>
                </a:lnTo>
                <a:lnTo>
                  <a:pt x="53863" y="398653"/>
                </a:lnTo>
                <a:lnTo>
                  <a:pt x="70205" y="376451"/>
                </a:lnTo>
                <a:lnTo>
                  <a:pt x="76200" y="349250"/>
                </a:lnTo>
                <a:lnTo>
                  <a:pt x="76200" y="69850"/>
                </a:lnTo>
                <a:lnTo>
                  <a:pt x="82194" y="42648"/>
                </a:lnTo>
                <a:lnTo>
                  <a:pt x="98536" y="20447"/>
                </a:lnTo>
                <a:lnTo>
                  <a:pt x="122759" y="5484"/>
                </a:ln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5698" y="4161535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T=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7953" y="5900115"/>
            <a:ext cx="180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&gt;150;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2153" y="5990640"/>
            <a:ext cx="35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T=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4400" y="57150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152400" y="838200"/>
                </a:moveTo>
                <a:lnTo>
                  <a:pt x="122759" y="832711"/>
                </a:lnTo>
                <a:lnTo>
                  <a:pt x="98536" y="817743"/>
                </a:lnTo>
                <a:lnTo>
                  <a:pt x="82194" y="795541"/>
                </a:lnTo>
                <a:lnTo>
                  <a:pt x="76200" y="768350"/>
                </a:lnTo>
                <a:lnTo>
                  <a:pt x="76200" y="488950"/>
                </a:lnTo>
                <a:lnTo>
                  <a:pt x="70205" y="461758"/>
                </a:lnTo>
                <a:lnTo>
                  <a:pt x="53863" y="439556"/>
                </a:lnTo>
                <a:lnTo>
                  <a:pt x="29640" y="424588"/>
                </a:lnTo>
                <a:lnTo>
                  <a:pt x="0" y="419100"/>
                </a:lnTo>
                <a:lnTo>
                  <a:pt x="29640" y="413611"/>
                </a:lnTo>
                <a:lnTo>
                  <a:pt x="53863" y="398643"/>
                </a:lnTo>
                <a:lnTo>
                  <a:pt x="70205" y="376441"/>
                </a:lnTo>
                <a:lnTo>
                  <a:pt x="76200" y="349250"/>
                </a:lnTo>
                <a:lnTo>
                  <a:pt x="76200" y="69850"/>
                </a:lnTo>
                <a:lnTo>
                  <a:pt x="82194" y="42658"/>
                </a:lnTo>
                <a:lnTo>
                  <a:pt x="98536" y="20456"/>
                </a:lnTo>
                <a:lnTo>
                  <a:pt x="122759" y="5488"/>
                </a:ln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9498" y="4974793"/>
            <a:ext cx="1196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Or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simply…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189" y="2052637"/>
            <a:ext cx="7933690" cy="4351020"/>
            <a:chOff x="1139189" y="2052637"/>
            <a:chExt cx="7933690" cy="43510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501263"/>
              <a:ext cx="231267" cy="1563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9189" y="6096000"/>
              <a:ext cx="232410" cy="307975"/>
            </a:xfrm>
            <a:custGeom>
              <a:avLst/>
              <a:gdLst/>
              <a:ahLst/>
              <a:cxnLst/>
              <a:rect l="l" t="t" r="r" b="b"/>
              <a:pathLst>
                <a:path w="232409" h="307975">
                  <a:moveTo>
                    <a:pt x="182879" y="58102"/>
                  </a:moveTo>
                  <a:lnTo>
                    <a:pt x="0" y="301942"/>
                  </a:lnTo>
                  <a:lnTo>
                    <a:pt x="7619" y="307657"/>
                  </a:lnTo>
                  <a:lnTo>
                    <a:pt x="190499" y="63817"/>
                  </a:lnTo>
                  <a:lnTo>
                    <a:pt x="182879" y="58102"/>
                  </a:lnTo>
                  <a:close/>
                </a:path>
                <a:path w="232409" h="307975">
                  <a:moveTo>
                    <a:pt x="223693" y="47942"/>
                  </a:moveTo>
                  <a:lnTo>
                    <a:pt x="190500" y="47942"/>
                  </a:lnTo>
                  <a:lnTo>
                    <a:pt x="198119" y="53657"/>
                  </a:lnTo>
                  <a:lnTo>
                    <a:pt x="190500" y="63817"/>
                  </a:lnTo>
                  <a:lnTo>
                    <a:pt x="217169" y="83820"/>
                  </a:lnTo>
                  <a:lnTo>
                    <a:pt x="223693" y="47942"/>
                  </a:lnTo>
                  <a:close/>
                </a:path>
                <a:path w="232409" h="307975">
                  <a:moveTo>
                    <a:pt x="190500" y="47942"/>
                  </a:moveTo>
                  <a:lnTo>
                    <a:pt x="182879" y="58102"/>
                  </a:lnTo>
                  <a:lnTo>
                    <a:pt x="190500" y="63817"/>
                  </a:lnTo>
                  <a:lnTo>
                    <a:pt x="198119" y="53657"/>
                  </a:lnTo>
                  <a:lnTo>
                    <a:pt x="190500" y="47942"/>
                  </a:lnTo>
                  <a:close/>
                </a:path>
                <a:path w="232409" h="307975">
                  <a:moveTo>
                    <a:pt x="232409" y="0"/>
                  </a:moveTo>
                  <a:lnTo>
                    <a:pt x="156209" y="38100"/>
                  </a:lnTo>
                  <a:lnTo>
                    <a:pt x="182879" y="58102"/>
                  </a:lnTo>
                  <a:lnTo>
                    <a:pt x="190500" y="47942"/>
                  </a:lnTo>
                  <a:lnTo>
                    <a:pt x="223693" y="47942"/>
                  </a:lnTo>
                  <a:lnTo>
                    <a:pt x="23240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2057400"/>
              <a:ext cx="5181600" cy="1524000"/>
            </a:xfrm>
            <a:custGeom>
              <a:avLst/>
              <a:gdLst/>
              <a:ahLst/>
              <a:cxnLst/>
              <a:rect l="l" t="t" r="r" b="b"/>
              <a:pathLst>
                <a:path w="5181600" h="1524000">
                  <a:moveTo>
                    <a:pt x="0" y="1524000"/>
                  </a:moveTo>
                  <a:lnTo>
                    <a:pt x="5181600" y="1524000"/>
                  </a:lnTo>
                  <a:lnTo>
                    <a:pt x="51816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80717" y="3232530"/>
            <a:ext cx="2116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Pixels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above</a:t>
            </a:r>
            <a:r>
              <a:rPr sz="1200" spc="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150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become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063" y="6616395"/>
            <a:ext cx="2348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Pixels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less</a:t>
            </a:r>
            <a:r>
              <a:rPr sz="1200" spc="-1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than</a:t>
            </a:r>
            <a:r>
              <a:rPr sz="1200" spc="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150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Verdana"/>
                <a:cs typeface="Verdana"/>
              </a:rPr>
              <a:t>become</a:t>
            </a:r>
            <a:r>
              <a:rPr sz="1200" spc="-1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330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" y="1903412"/>
            <a:ext cx="2667000" cy="763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85"/>
              </a:spcBef>
            </a:pPr>
            <a:r>
              <a:rPr sz="1400" i="1" dirty="0">
                <a:latin typeface="Verdana"/>
                <a:cs typeface="Verdana"/>
              </a:rPr>
              <a:t>g</a:t>
            </a:r>
            <a:r>
              <a:rPr sz="1400" dirty="0">
                <a:latin typeface="Verdana"/>
                <a:cs typeface="Verdana"/>
              </a:rPr>
              <a:t>(</a:t>
            </a:r>
            <a:r>
              <a:rPr sz="1400" i="1" dirty="0">
                <a:latin typeface="Verdana"/>
                <a:cs typeface="Verdana"/>
              </a:rPr>
              <a:t>x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i="1" dirty="0">
                <a:latin typeface="Verdana"/>
                <a:cs typeface="Verdana"/>
              </a:rPr>
              <a:t>y</a:t>
            </a:r>
            <a:r>
              <a:rPr sz="1400" dirty="0">
                <a:latin typeface="Verdana"/>
                <a:cs typeface="Verdana"/>
              </a:rPr>
              <a:t>)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[</a:t>
            </a:r>
            <a:r>
              <a:rPr sz="1400" i="1" spc="-5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(</a:t>
            </a:r>
            <a:r>
              <a:rPr sz="1400" i="1" spc="-5" dirty="0">
                <a:latin typeface="Verdana"/>
                <a:cs typeface="Verdana"/>
              </a:rPr>
              <a:t>x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i="1" spc="-5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)]</a:t>
            </a:r>
            <a:endParaRPr sz="14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Or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s=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T(r)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863" y="1471929"/>
            <a:ext cx="168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Wingdings"/>
                <a:cs typeface="Wingdings"/>
              </a:rPr>
              <a:t>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mic Sans MS"/>
                <a:cs typeface="Comic Sans MS"/>
              </a:rPr>
              <a:t>Remember</a:t>
            </a:r>
            <a:r>
              <a:rPr sz="1400" spc="-7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that</a:t>
            </a:r>
            <a:r>
              <a:rPr sz="1800" spc="-5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214" y="3613784"/>
            <a:ext cx="2222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255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81298" y="6052515"/>
            <a:ext cx="2222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255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9119" y="6052515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6253480"/>
            <a:ext cx="266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 </a:t>
            </a:r>
            <a:r>
              <a:rPr lang="en-IN" sz="1000" spc="-5" dirty="0" smtClean="0">
                <a:latin typeface="Verdana"/>
                <a:cs typeface="Verdana"/>
              </a:rPr>
              <a:t>                   </a:t>
            </a:r>
            <a:r>
              <a:rPr sz="2700" spc="-89" baseline="1543" dirty="0" smtClean="0">
                <a:latin typeface="Verdana"/>
                <a:cs typeface="Verdana"/>
              </a:rPr>
              <a:t>If</a:t>
            </a:r>
            <a:r>
              <a:rPr sz="2700" spc="-7" baseline="1543" dirty="0" smtClean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r</a:t>
            </a:r>
            <a:r>
              <a:rPr sz="2700" spc="-37" baseline="1543" dirty="0">
                <a:latin typeface="Verdana"/>
                <a:cs typeface="Verdana"/>
              </a:rPr>
              <a:t> </a:t>
            </a:r>
            <a:r>
              <a:rPr sz="2700" spc="-7" baseline="1543" dirty="0">
                <a:latin typeface="Verdana"/>
                <a:cs typeface="Verdana"/>
              </a:rPr>
              <a:t>&lt;150;</a:t>
            </a:r>
            <a:r>
              <a:rPr sz="2700" spc="30" baseline="1543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s</a:t>
            </a:r>
            <a:r>
              <a:rPr sz="2700" spc="-15" baseline="1543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=0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446009" y="5559044"/>
            <a:ext cx="13531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This </a:t>
            </a:r>
            <a:r>
              <a:rPr sz="1400" spc="-5" dirty="0">
                <a:latin typeface="Comic Sans MS"/>
                <a:cs typeface="Comic Sans MS"/>
              </a:rPr>
              <a:t>is </a:t>
            </a:r>
            <a:r>
              <a:rPr sz="1400" dirty="0">
                <a:latin typeface="Comic Sans MS"/>
                <a:cs typeface="Comic Sans MS"/>
              </a:rPr>
              <a:t>called 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FF3300"/>
                </a:solidFill>
                <a:latin typeface="Comic Sans MS"/>
                <a:cs typeface="Comic Sans MS"/>
              </a:rPr>
              <a:t>thresholding, </a:t>
            </a:r>
            <a:r>
              <a:rPr sz="1400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and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it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produces </a:t>
            </a:r>
            <a:r>
              <a:rPr sz="1400" spc="-40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binary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140" dirty="0">
                <a:latin typeface="Comic Sans MS"/>
                <a:cs typeface="Comic Sans MS"/>
              </a:rPr>
              <a:t>ima</a:t>
            </a:r>
            <a:r>
              <a:rPr sz="1500" spc="-209" baseline="-11111" dirty="0">
                <a:latin typeface="Microsoft Sans Serif"/>
                <a:cs typeface="Microsoft Sans Serif"/>
              </a:rPr>
              <a:t>5</a:t>
            </a:r>
            <a:r>
              <a:rPr sz="1400" spc="-140" dirty="0">
                <a:latin typeface="Comic Sans MS"/>
                <a:cs typeface="Comic Sans MS"/>
              </a:rPr>
              <a:t>g</a:t>
            </a:r>
            <a:r>
              <a:rPr sz="1500" spc="-209" baseline="-11111" dirty="0">
                <a:latin typeface="Microsoft Sans Serif"/>
                <a:cs typeface="Microsoft Sans Serif"/>
              </a:rPr>
              <a:t>4</a:t>
            </a:r>
            <a:r>
              <a:rPr sz="1400" spc="-140" dirty="0">
                <a:latin typeface="Comic Sans MS"/>
                <a:cs typeface="Comic Sans MS"/>
              </a:rPr>
              <a:t>e!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31140" y="778205"/>
            <a:ext cx="2636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Thresholding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4028" y="1703578"/>
            <a:ext cx="310007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Ima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Verdana"/>
                <a:cs typeface="Verdana"/>
              </a:rPr>
              <a:t>aft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 a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Verdana"/>
                <a:cs typeface="Verdana"/>
              </a:rPr>
              <a:t>(Thresholding)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5278373"/>
            <a:ext cx="77317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Notice </a:t>
            </a:r>
            <a:r>
              <a:rPr sz="2000" spc="-5" dirty="0">
                <a:latin typeface="Comic Sans MS"/>
                <a:cs typeface="Comic Sans MS"/>
              </a:rPr>
              <a:t>that </a:t>
            </a:r>
            <a:r>
              <a:rPr sz="2000" dirty="0">
                <a:latin typeface="Comic Sans MS"/>
                <a:cs typeface="Comic Sans MS"/>
              </a:rPr>
              <a:t>the intensity </a:t>
            </a:r>
            <a:r>
              <a:rPr sz="2000" spc="-5" dirty="0">
                <a:latin typeface="Comic Sans MS"/>
                <a:cs typeface="Comic Sans MS"/>
              </a:rPr>
              <a:t>transformation </a:t>
            </a:r>
            <a:r>
              <a:rPr sz="2000" dirty="0">
                <a:latin typeface="Comic Sans MS"/>
                <a:cs typeface="Comic Sans MS"/>
              </a:rPr>
              <a:t>function T, </a:t>
            </a:r>
            <a:r>
              <a:rPr sz="2000" spc="-5" dirty="0">
                <a:latin typeface="Comic Sans MS"/>
                <a:cs typeface="Comic Sans MS"/>
              </a:rPr>
              <a:t>convert </a:t>
            </a:r>
            <a:r>
              <a:rPr sz="2000" dirty="0">
                <a:latin typeface="Comic Sans MS"/>
                <a:cs typeface="Comic Sans MS"/>
              </a:rPr>
              <a:t>the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pixels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with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dark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intensities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into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black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bright pixels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into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white.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Pixels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above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threshold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</a:t>
            </a:r>
            <a:r>
              <a:rPr sz="2000" dirty="0">
                <a:latin typeface="Comic Sans MS"/>
                <a:cs typeface="Comic Sans MS"/>
              </a:rPr>
              <a:t> considered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bright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below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6192723"/>
            <a:ext cx="6734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considered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dark, and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this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320" dirty="0">
                <a:latin typeface="Comic Sans MS"/>
                <a:cs typeface="Comic Sans MS"/>
              </a:rPr>
              <a:t>pr</a:t>
            </a:r>
            <a:r>
              <a:rPr sz="1500" spc="-480" baseline="16666" dirty="0">
                <a:latin typeface="Verdana"/>
                <a:cs typeface="Verdana"/>
              </a:rPr>
              <a:t>H</a:t>
            </a:r>
            <a:r>
              <a:rPr sz="2000" spc="-320" dirty="0">
                <a:latin typeface="Comic Sans MS"/>
                <a:cs typeface="Comic Sans MS"/>
              </a:rPr>
              <a:t>o</a:t>
            </a:r>
            <a:r>
              <a:rPr sz="1500" spc="-480" baseline="16666" dirty="0">
                <a:latin typeface="Verdana"/>
                <a:cs typeface="Verdana"/>
              </a:rPr>
              <a:t>a</a:t>
            </a:r>
            <a:r>
              <a:rPr sz="2000" spc="-320" dirty="0">
                <a:latin typeface="Comic Sans MS"/>
                <a:cs typeface="Comic Sans MS"/>
              </a:rPr>
              <a:t>c</a:t>
            </a:r>
            <a:r>
              <a:rPr sz="1500" spc="-480" baseline="16666" dirty="0">
                <a:latin typeface="Verdana"/>
                <a:cs typeface="Verdana"/>
              </a:rPr>
              <a:t>na</a:t>
            </a:r>
            <a:r>
              <a:rPr sz="2000" spc="-320" dirty="0">
                <a:latin typeface="Comic Sans MS"/>
                <a:cs typeface="Comic Sans MS"/>
              </a:rPr>
              <a:t>e</a:t>
            </a:r>
            <a:r>
              <a:rPr sz="1500" spc="-480" baseline="16666" dirty="0">
                <a:latin typeface="Verdana"/>
                <a:cs typeface="Verdana"/>
              </a:rPr>
              <a:t>n</a:t>
            </a:r>
            <a:r>
              <a:rPr sz="2000" spc="-320" dirty="0">
                <a:latin typeface="Comic Sans MS"/>
                <a:cs typeface="Comic Sans MS"/>
              </a:rPr>
              <a:t>s</a:t>
            </a:r>
            <a:r>
              <a:rPr sz="1500" spc="-480" baseline="16666" dirty="0">
                <a:latin typeface="Verdana"/>
                <a:cs typeface="Verdana"/>
              </a:rPr>
              <a:t>H</a:t>
            </a:r>
            <a:r>
              <a:rPr sz="2000" spc="-320" dirty="0">
                <a:latin typeface="Comic Sans MS"/>
                <a:cs typeface="Comic Sans MS"/>
              </a:rPr>
              <a:t>s</a:t>
            </a:r>
            <a:r>
              <a:rPr sz="1500" spc="-480" baseline="16666" dirty="0">
                <a:latin typeface="Verdana"/>
                <a:cs typeface="Verdana"/>
              </a:rPr>
              <a:t>ard</a:t>
            </a:r>
            <a:r>
              <a:rPr sz="2000" spc="-320" dirty="0">
                <a:latin typeface="Comic Sans MS"/>
                <a:cs typeface="Comic Sans MS"/>
              </a:rPr>
              <a:t>i</a:t>
            </a:r>
            <a:r>
              <a:rPr sz="1500" spc="-480" baseline="16666" dirty="0">
                <a:latin typeface="Verdana"/>
                <a:cs typeface="Verdana"/>
              </a:rPr>
              <a:t>a</a:t>
            </a:r>
            <a:r>
              <a:rPr sz="2000" spc="-320" dirty="0">
                <a:latin typeface="Comic Sans MS"/>
                <a:cs typeface="Comic Sans MS"/>
              </a:rPr>
              <a:t>s</a:t>
            </a:r>
            <a:r>
              <a:rPr sz="1500" spc="-480" baseline="16666" dirty="0">
                <a:latin typeface="Verdana"/>
                <a:cs typeface="Verdana"/>
              </a:rPr>
              <a:t>n</a:t>
            </a:r>
            <a:r>
              <a:rPr sz="1500" spc="60" baseline="16666" dirty="0">
                <a:latin typeface="Verdana"/>
                <a:cs typeface="Verdana"/>
              </a:rPr>
              <a:t> </a:t>
            </a:r>
            <a:r>
              <a:rPr sz="2000" dirty="0">
                <a:latin typeface="Comic Sans MS"/>
                <a:cs typeface="Comic Sans MS"/>
              </a:rPr>
              <a:t>called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3300"/>
                </a:solidFill>
                <a:latin typeface="Comic Sans MS"/>
                <a:cs typeface="Comic Sans MS"/>
              </a:rPr>
              <a:t>thresholding.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778205"/>
            <a:ext cx="2636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Thresholding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67000"/>
            <a:ext cx="3340100" cy="2209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2614676"/>
            <a:ext cx="3505200" cy="2319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2296" y="1932178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Ima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55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422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Contrast</a:t>
            </a:r>
            <a:r>
              <a:rPr spc="-75" dirty="0"/>
              <a:t> </a:t>
            </a:r>
            <a:r>
              <a:rPr spc="-80" dirty="0"/>
              <a:t>Stretching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7275" y="1438273"/>
            <a:ext cx="6724650" cy="5343525"/>
            <a:chOff x="1057275" y="1438273"/>
            <a:chExt cx="6724650" cy="5343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447800"/>
              <a:ext cx="6705600" cy="5324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2037" y="1443036"/>
              <a:ext cx="6715125" cy="5334000"/>
            </a:xfrm>
            <a:custGeom>
              <a:avLst/>
              <a:gdLst/>
              <a:ahLst/>
              <a:cxnLst/>
              <a:rect l="l" t="t" r="r" b="b"/>
              <a:pathLst>
                <a:path w="6715125" h="5334000">
                  <a:moveTo>
                    <a:pt x="0" y="5334000"/>
                  </a:moveTo>
                  <a:lnTo>
                    <a:pt x="6715125" y="5334000"/>
                  </a:lnTo>
                  <a:lnTo>
                    <a:pt x="6715125" y="0"/>
                  </a:lnTo>
                  <a:lnTo>
                    <a:pt x="0" y="0"/>
                  </a:lnTo>
                  <a:lnTo>
                    <a:pt x="0" y="533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56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21284"/>
            <a:ext cx="7868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Application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sz="28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Contrast</a:t>
            </a:r>
            <a:r>
              <a:rPr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stretching</a:t>
            </a:r>
            <a:r>
              <a:rPr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thresholding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1828800" cy="1533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8775" y="2313559"/>
            <a:ext cx="316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8-bit</a:t>
            </a:r>
            <a:r>
              <a:rPr sz="1800" b="1" spc="-2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image</a:t>
            </a:r>
            <a:r>
              <a:rPr sz="1800" b="1" spc="-1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666600"/>
                </a:solidFill>
                <a:latin typeface="Arial"/>
                <a:cs typeface="Arial"/>
              </a:rPr>
              <a:t>with</a:t>
            </a:r>
            <a:r>
              <a:rPr sz="1800" b="1" spc="-4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low</a:t>
            </a:r>
            <a:r>
              <a:rPr sz="1800" b="1" spc="-1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contrast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505200"/>
            <a:ext cx="1828800" cy="144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49575" y="3395426"/>
            <a:ext cx="3626485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solidFill>
                  <a:srgbClr val="666600"/>
                </a:solidFill>
                <a:latin typeface="Arial"/>
                <a:cs typeface="Arial"/>
              </a:rPr>
              <a:t>After</a:t>
            </a:r>
            <a:r>
              <a:rPr sz="1800" b="1" spc="4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contrast</a:t>
            </a:r>
            <a:r>
              <a:rPr sz="1800" b="1" spc="-1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stretching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(r1,s1)=(r</a:t>
            </a:r>
            <a:r>
              <a:rPr sz="1800" b="1" spc="-7" baseline="-20833" dirty="0">
                <a:solidFill>
                  <a:srgbClr val="666600"/>
                </a:solidFill>
                <a:latin typeface="Arial"/>
                <a:cs typeface="Arial"/>
              </a:rPr>
              <a:t>min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,0)</a:t>
            </a:r>
            <a:r>
              <a:rPr sz="1800" b="1" spc="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,</a:t>
            </a:r>
            <a:r>
              <a:rPr sz="1800" b="1" spc="1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(r2,s2)=(r</a:t>
            </a:r>
            <a:r>
              <a:rPr sz="1800" b="1" spc="-7" baseline="-20833" dirty="0">
                <a:solidFill>
                  <a:srgbClr val="666600"/>
                </a:solidFill>
                <a:latin typeface="Arial"/>
                <a:cs typeface="Arial"/>
              </a:rPr>
              <a:t>max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,L-1)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105400"/>
            <a:ext cx="1905000" cy="1441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27375" y="5148884"/>
            <a:ext cx="3162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Thresholding function </a:t>
            </a:r>
            <a:r>
              <a:rPr sz="1800" b="1" spc="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(r1,s1)=(m,0) </a:t>
            </a: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,</a:t>
            </a:r>
            <a:r>
              <a:rPr sz="1800" b="1" spc="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(r2,s2)=(m,L-1)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1975" y="6108903"/>
            <a:ext cx="4050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 :</a:t>
            </a:r>
            <a:r>
              <a:rPr sz="1800" b="1" spc="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mean</a:t>
            </a:r>
            <a:r>
              <a:rPr sz="1500" spc="-405" baseline="-30555" dirty="0">
                <a:latin typeface="Verdana"/>
                <a:cs typeface="Verdana"/>
              </a:rPr>
              <a:t>H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i</a:t>
            </a:r>
            <a:r>
              <a:rPr sz="1500" spc="-405" baseline="-30555" dirty="0">
                <a:latin typeface="Verdana"/>
                <a:cs typeface="Verdana"/>
              </a:rPr>
              <a:t>a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n</a:t>
            </a:r>
            <a:r>
              <a:rPr sz="1500" spc="-405" baseline="-30555" dirty="0">
                <a:latin typeface="Verdana"/>
                <a:cs typeface="Verdana"/>
              </a:rPr>
              <a:t>na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t</a:t>
            </a:r>
            <a:r>
              <a:rPr sz="1500" spc="-405" baseline="-30555" dirty="0">
                <a:latin typeface="Verdana"/>
                <a:cs typeface="Verdana"/>
              </a:rPr>
              <a:t>n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e</a:t>
            </a:r>
            <a:r>
              <a:rPr sz="1500" spc="-405" baseline="-30555" dirty="0">
                <a:latin typeface="Verdana"/>
                <a:cs typeface="Verdana"/>
              </a:rPr>
              <a:t>H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n</a:t>
            </a:r>
            <a:r>
              <a:rPr sz="1500" spc="-405" baseline="-30555" dirty="0">
                <a:latin typeface="Verdana"/>
                <a:cs typeface="Verdana"/>
              </a:rPr>
              <a:t>ar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s</a:t>
            </a:r>
            <a:r>
              <a:rPr sz="1500" spc="-405" baseline="-30555" dirty="0">
                <a:latin typeface="Verdana"/>
                <a:cs typeface="Verdana"/>
              </a:rPr>
              <a:t>da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it</a:t>
            </a:r>
            <a:r>
              <a:rPr sz="1500" spc="-405" baseline="-30555" dirty="0">
                <a:latin typeface="Verdana"/>
                <a:cs typeface="Verdana"/>
              </a:rPr>
              <a:t>n</a:t>
            </a:r>
            <a:r>
              <a:rPr sz="1800" b="1" spc="-270" dirty="0">
                <a:solidFill>
                  <a:srgbClr val="666600"/>
                </a:solidFill>
                <a:latin typeface="Arial"/>
                <a:cs typeface="Arial"/>
              </a:rPr>
              <a:t>y</a:t>
            </a:r>
            <a:r>
              <a:rPr sz="1800" b="1" spc="-23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66600"/>
                </a:solidFill>
                <a:latin typeface="Arial"/>
                <a:cs typeface="Arial"/>
              </a:rPr>
              <a:t>level</a:t>
            </a:r>
            <a:r>
              <a:rPr sz="1800" b="1" spc="4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6600"/>
                </a:solidFill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2452" y="627959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57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422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Contrast</a:t>
            </a:r>
            <a:r>
              <a:rPr spc="-75" dirty="0"/>
              <a:t> </a:t>
            </a:r>
            <a:r>
              <a:rPr spc="-80" dirty="0"/>
              <a:t>Stretching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4226"/>
            <a:ext cx="801878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Figure </a:t>
            </a:r>
            <a:r>
              <a:rPr sz="2000" dirty="0">
                <a:latin typeface="Verdana"/>
                <a:cs typeface="Verdana"/>
              </a:rPr>
              <a:t>3.10(a) shows a </a:t>
            </a:r>
            <a:r>
              <a:rPr sz="2000" spc="-5" dirty="0">
                <a:latin typeface="Verdana"/>
                <a:cs typeface="Verdana"/>
              </a:rPr>
              <a:t>typical transformation </a:t>
            </a:r>
            <a:r>
              <a:rPr sz="2000" dirty="0">
                <a:latin typeface="Verdana"/>
                <a:cs typeface="Verdana"/>
              </a:rPr>
              <a:t>used for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contrast </a:t>
            </a:r>
            <a:r>
              <a:rPr sz="2000" spc="-5" dirty="0">
                <a:latin typeface="Verdana"/>
                <a:cs typeface="Verdana"/>
              </a:rPr>
              <a:t>stretching. The locations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points </a:t>
            </a:r>
            <a:r>
              <a:rPr sz="2000" dirty="0">
                <a:latin typeface="Verdana"/>
                <a:cs typeface="Verdana"/>
              </a:rPr>
              <a:t>(r1, </a:t>
            </a:r>
            <a:r>
              <a:rPr sz="2000" spc="-5" dirty="0">
                <a:latin typeface="Verdana"/>
                <a:cs typeface="Verdana"/>
              </a:rPr>
              <a:t>s1)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(r2,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s2)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shape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transformation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marL="355600" marR="923290" indent="-343535">
              <a:lnSpc>
                <a:spcPct val="100000"/>
              </a:lnSpc>
              <a:spcBef>
                <a:spcPts val="48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r1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s1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r2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s2, the transformation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linear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function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that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produces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changes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</a:t>
            </a:r>
            <a:r>
              <a:rPr sz="2000" spc="-5" dirty="0">
                <a:latin typeface="Verdana"/>
                <a:cs typeface="Verdana"/>
              </a:rPr>
              <a:t> gray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levels.</a:t>
            </a:r>
            <a:endParaRPr sz="2000">
              <a:latin typeface="Verdana"/>
              <a:cs typeface="Verdana"/>
            </a:endParaRPr>
          </a:p>
          <a:p>
            <a:pPr marL="355600" marR="756285" indent="-343535">
              <a:lnSpc>
                <a:spcPct val="100000"/>
              </a:lnSpc>
              <a:spcBef>
                <a:spcPts val="48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r1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-5" dirty="0">
                <a:latin typeface="Verdana"/>
                <a:cs typeface="Verdana"/>
              </a:rPr>
              <a:t>r2, s1 </a:t>
            </a:r>
            <a:r>
              <a:rPr sz="2000" dirty="0">
                <a:latin typeface="Verdana"/>
                <a:cs typeface="Verdana"/>
              </a:rPr>
              <a:t>= 0 and </a:t>
            </a:r>
            <a:r>
              <a:rPr sz="2000" spc="-5" dirty="0">
                <a:latin typeface="Verdana"/>
                <a:cs typeface="Verdana"/>
              </a:rPr>
              <a:t>s2 </a:t>
            </a:r>
            <a:r>
              <a:rPr sz="2000" dirty="0">
                <a:latin typeface="Verdana"/>
                <a:cs typeface="Verdana"/>
              </a:rPr>
              <a:t>= L-1, </a:t>
            </a:r>
            <a:r>
              <a:rPr sz="2000" spc="-5" dirty="0">
                <a:latin typeface="Verdana"/>
                <a:cs typeface="Verdana"/>
              </a:rPr>
              <a:t>the transformation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becomes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thresholding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function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that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creates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binary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</a:t>
            </a:r>
            <a:r>
              <a:rPr sz="2000" i="1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5600" marR="300990" indent="-343535">
              <a:lnSpc>
                <a:spcPct val="100000"/>
              </a:lnSpc>
              <a:spcBef>
                <a:spcPts val="48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i="1" spc="-5" dirty="0">
                <a:latin typeface="Verdana"/>
                <a:cs typeface="Verdana"/>
              </a:rPr>
              <a:t>Intermediate </a:t>
            </a:r>
            <a:r>
              <a:rPr sz="2000" i="1" dirty="0">
                <a:latin typeface="Verdana"/>
                <a:cs typeface="Verdana"/>
              </a:rPr>
              <a:t>values of </a:t>
            </a:r>
            <a:r>
              <a:rPr sz="2000" i="1" spc="-5" dirty="0">
                <a:latin typeface="Verdana"/>
                <a:cs typeface="Verdana"/>
              </a:rPr>
              <a:t>(r1, </a:t>
            </a:r>
            <a:r>
              <a:rPr sz="2000" i="1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1) and </a:t>
            </a:r>
            <a:r>
              <a:rPr sz="2000" spc="-5" dirty="0">
                <a:latin typeface="Verdana"/>
                <a:cs typeface="Verdana"/>
              </a:rPr>
              <a:t>(r2, </a:t>
            </a:r>
            <a:r>
              <a:rPr sz="2000" dirty="0">
                <a:latin typeface="Verdana"/>
                <a:cs typeface="Verdana"/>
              </a:rPr>
              <a:t>s2) </a:t>
            </a:r>
            <a:r>
              <a:rPr sz="2000" spc="-5" dirty="0">
                <a:latin typeface="Verdana"/>
                <a:cs typeface="Verdana"/>
              </a:rPr>
              <a:t>produce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various degrees </a:t>
            </a:r>
            <a:r>
              <a:rPr sz="2000" dirty="0">
                <a:latin typeface="Verdana"/>
                <a:cs typeface="Verdana"/>
              </a:rPr>
              <a:t>of spread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gray levels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output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image, </a:t>
            </a:r>
            <a:r>
              <a:rPr sz="2000" dirty="0">
                <a:latin typeface="Verdana"/>
                <a:cs typeface="Verdana"/>
              </a:rPr>
              <a:t>thus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affecting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its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contrast.</a:t>
            </a:r>
            <a:endParaRPr sz="2000">
              <a:latin typeface="Verdana"/>
              <a:cs typeface="Verdana"/>
            </a:endParaRPr>
          </a:p>
          <a:p>
            <a:pPr marL="355600" marR="20955" indent="-343535">
              <a:lnSpc>
                <a:spcPct val="100000"/>
              </a:lnSpc>
              <a:spcBef>
                <a:spcPts val="484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general, r1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≤ </a:t>
            </a:r>
            <a:r>
              <a:rPr sz="2000" spc="-5" dirty="0">
                <a:latin typeface="Verdana"/>
                <a:cs typeface="Verdana"/>
              </a:rPr>
              <a:t>r2</a:t>
            </a:r>
            <a:r>
              <a:rPr sz="2000" dirty="0">
                <a:latin typeface="Verdana"/>
                <a:cs typeface="Verdana"/>
              </a:rPr>
              <a:t> 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s1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≤ </a:t>
            </a:r>
            <a:r>
              <a:rPr sz="2000" spc="-5" dirty="0">
                <a:latin typeface="Verdana"/>
                <a:cs typeface="Verdana"/>
              </a:rPr>
              <a:t>s2</a:t>
            </a:r>
            <a:r>
              <a:rPr sz="2000" spc="-10" dirty="0">
                <a:latin typeface="Verdana"/>
                <a:cs typeface="Verdana"/>
              </a:rPr>
              <a:t> is</a:t>
            </a:r>
            <a:r>
              <a:rPr sz="2000" dirty="0">
                <a:latin typeface="Verdana"/>
                <a:cs typeface="Verdana"/>
              </a:rPr>
              <a:t> assumed,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function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5" dirty="0">
                <a:latin typeface="Verdana"/>
                <a:cs typeface="Verdana"/>
              </a:rPr>
              <a:t> always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increasing.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3255"/>
            <a:ext cx="422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Contrast</a:t>
            </a:r>
            <a:r>
              <a:rPr spc="-75" dirty="0"/>
              <a:t> </a:t>
            </a:r>
            <a:r>
              <a:rPr spc="-80" dirty="0"/>
              <a:t>Stretching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5140" y="1554226"/>
            <a:ext cx="8007984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406400" algn="l"/>
                <a:tab pos="407034" algn="l"/>
              </a:tabLst>
            </a:pPr>
            <a:r>
              <a:rPr sz="2000" spc="-5" dirty="0">
                <a:latin typeface="Verdana"/>
                <a:cs typeface="Verdana"/>
              </a:rPr>
              <a:t>Figure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3.10(b)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shows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8-bit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 with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low</a:t>
            </a:r>
            <a:r>
              <a:rPr sz="2000" dirty="0">
                <a:latin typeface="Verdana"/>
                <a:cs typeface="Verdana"/>
              </a:rPr>
              <a:t> contrast.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00"/>
              </a:buClr>
              <a:buFont typeface="Wingdings"/>
              <a:buChar char=""/>
            </a:pPr>
            <a:endParaRPr sz="2750">
              <a:latin typeface="Verdana"/>
              <a:cs typeface="Verdana"/>
            </a:endParaRPr>
          </a:p>
          <a:p>
            <a:pPr marL="406400" marR="68580" indent="-343535">
              <a:lnSpc>
                <a:spcPct val="100000"/>
              </a:lnSpc>
              <a:spcBef>
                <a:spcPts val="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406400" algn="l"/>
                <a:tab pos="407034" algn="l"/>
              </a:tabLst>
            </a:pPr>
            <a:r>
              <a:rPr sz="2000" spc="-5" dirty="0">
                <a:latin typeface="Verdana"/>
                <a:cs typeface="Verdana"/>
              </a:rPr>
              <a:t>Fig. </a:t>
            </a:r>
            <a:r>
              <a:rPr sz="2000" dirty="0">
                <a:latin typeface="Verdana"/>
                <a:cs typeface="Verdana"/>
              </a:rPr>
              <a:t>3.10(c) </a:t>
            </a:r>
            <a:r>
              <a:rPr sz="2000" spc="-5" dirty="0">
                <a:latin typeface="Verdana"/>
                <a:cs typeface="Verdana"/>
              </a:rPr>
              <a:t>shows the </a:t>
            </a:r>
            <a:r>
              <a:rPr sz="2000" dirty="0">
                <a:latin typeface="Verdana"/>
                <a:cs typeface="Verdana"/>
              </a:rPr>
              <a:t>result of contrast </a:t>
            </a:r>
            <a:r>
              <a:rPr sz="2000" spc="-5" dirty="0">
                <a:latin typeface="Verdana"/>
                <a:cs typeface="Verdana"/>
              </a:rPr>
              <a:t>stretching,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obtained by </a:t>
            </a:r>
            <a:r>
              <a:rPr sz="2000" dirty="0">
                <a:latin typeface="Verdana"/>
                <a:cs typeface="Verdana"/>
              </a:rPr>
              <a:t>setting </a:t>
            </a:r>
            <a:r>
              <a:rPr sz="2000" spc="-5" dirty="0">
                <a:latin typeface="Verdana"/>
                <a:cs typeface="Verdana"/>
              </a:rPr>
              <a:t>(r1, s1)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5" dirty="0">
                <a:latin typeface="Verdana"/>
                <a:cs typeface="Verdana"/>
              </a:rPr>
              <a:t>(r</a:t>
            </a:r>
            <a:r>
              <a:rPr sz="1950" spc="7" baseline="-21367" dirty="0">
                <a:latin typeface="Verdana"/>
                <a:cs typeface="Verdana"/>
              </a:rPr>
              <a:t>min</a:t>
            </a:r>
            <a:r>
              <a:rPr sz="2000" spc="5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0)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(r2, s2)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spc="5" dirty="0">
                <a:latin typeface="Verdana"/>
                <a:cs typeface="Verdana"/>
              </a:rPr>
              <a:t> (r</a:t>
            </a:r>
            <a:r>
              <a:rPr sz="1950" spc="7" baseline="-21367" dirty="0">
                <a:latin typeface="Verdana"/>
                <a:cs typeface="Verdana"/>
              </a:rPr>
              <a:t>max</a:t>
            </a:r>
            <a:r>
              <a:rPr sz="2000" spc="5" dirty="0">
                <a:latin typeface="Verdana"/>
                <a:cs typeface="Verdana"/>
              </a:rPr>
              <a:t>,L-1) </a:t>
            </a:r>
            <a:r>
              <a:rPr sz="2000" dirty="0">
                <a:latin typeface="Verdana"/>
                <a:cs typeface="Verdana"/>
              </a:rPr>
              <a:t>where 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1950" spc="15" baseline="-21367" dirty="0">
                <a:latin typeface="Verdana"/>
                <a:cs typeface="Verdana"/>
              </a:rPr>
              <a:t>min</a:t>
            </a:r>
            <a:r>
              <a:rPr sz="1950" spc="22" baseline="-21367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15" dirty="0">
                <a:latin typeface="Verdana"/>
                <a:cs typeface="Verdana"/>
              </a:rPr>
              <a:t>r</a:t>
            </a:r>
            <a:r>
              <a:rPr sz="1950" spc="22" baseline="-21367" dirty="0">
                <a:latin typeface="Verdana"/>
                <a:cs typeface="Verdana"/>
              </a:rPr>
              <a:t>max </a:t>
            </a:r>
            <a:r>
              <a:rPr sz="2000" spc="-5" dirty="0">
                <a:latin typeface="Verdana"/>
                <a:cs typeface="Verdana"/>
              </a:rPr>
              <a:t>denote the minimum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maximum </a:t>
            </a:r>
            <a:r>
              <a:rPr sz="2000" spc="-5" dirty="0">
                <a:latin typeface="Verdana"/>
                <a:cs typeface="Verdana"/>
              </a:rPr>
              <a:t>gray levels in the image, respectively. Thus, 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transformation </a:t>
            </a:r>
            <a:r>
              <a:rPr sz="2000" dirty="0">
                <a:latin typeface="Verdana"/>
                <a:cs typeface="Verdana"/>
              </a:rPr>
              <a:t>function </a:t>
            </a:r>
            <a:r>
              <a:rPr sz="2000" spc="-5" dirty="0">
                <a:latin typeface="Verdana"/>
                <a:cs typeface="Verdana"/>
              </a:rPr>
              <a:t>stretched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levels </a:t>
            </a:r>
            <a:r>
              <a:rPr sz="2000" spc="-5" dirty="0">
                <a:latin typeface="Verdana"/>
                <a:cs typeface="Verdana"/>
              </a:rPr>
              <a:t>linearly </a:t>
            </a:r>
            <a:r>
              <a:rPr sz="2000" dirty="0">
                <a:latin typeface="Verdana"/>
                <a:cs typeface="Verdana"/>
              </a:rPr>
              <a:t>from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their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original</a:t>
            </a:r>
            <a:r>
              <a:rPr sz="2000" dirty="0">
                <a:latin typeface="Verdana"/>
                <a:cs typeface="Verdana"/>
              </a:rPr>
              <a:t> range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full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range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[0,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L-1].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00"/>
              </a:buClr>
              <a:buFont typeface="Wingdings"/>
              <a:buChar char=""/>
            </a:pPr>
            <a:endParaRPr sz="2750">
              <a:latin typeface="Verdana"/>
              <a:cs typeface="Verdana"/>
            </a:endParaRPr>
          </a:p>
          <a:p>
            <a:pPr marL="406400" marR="369570" indent="-343535">
              <a:lnSpc>
                <a:spcPct val="100000"/>
              </a:lnSpc>
              <a:spcBef>
                <a:spcPts val="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406400" algn="l"/>
                <a:tab pos="407034" algn="l"/>
              </a:tabLst>
            </a:pPr>
            <a:r>
              <a:rPr sz="2000" spc="-5" dirty="0">
                <a:latin typeface="Verdana"/>
                <a:cs typeface="Verdana"/>
              </a:rPr>
              <a:t>Finally, Fig. </a:t>
            </a:r>
            <a:r>
              <a:rPr sz="2000" dirty="0">
                <a:latin typeface="Verdana"/>
                <a:cs typeface="Verdana"/>
              </a:rPr>
              <a:t>3.10(d) shows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result of using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thresholding </a:t>
            </a:r>
            <a:r>
              <a:rPr sz="2000" i="1" dirty="0">
                <a:latin typeface="Verdana"/>
                <a:cs typeface="Verdana"/>
              </a:rPr>
              <a:t>function </a:t>
            </a:r>
            <a:r>
              <a:rPr sz="2000" spc="-5" dirty="0">
                <a:latin typeface="Verdana"/>
                <a:cs typeface="Verdana"/>
              </a:rPr>
              <a:t>defined previously, with r1=r2=m,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mean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gray level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image.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433831"/>
            <a:ext cx="76301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Intensity</a:t>
            </a:r>
            <a:r>
              <a:rPr sz="2800" b="1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(Gray-level)transformations </a:t>
            </a:r>
            <a:r>
              <a:rPr sz="2800" b="1" spc="-94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0" y="2514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685800" y="0"/>
                </a:moveTo>
                <a:lnTo>
                  <a:pt x="681317" y="29640"/>
                </a:lnTo>
                <a:lnTo>
                  <a:pt x="669083" y="53863"/>
                </a:lnTo>
                <a:lnTo>
                  <a:pt x="650920" y="70205"/>
                </a:lnTo>
                <a:lnTo>
                  <a:pt x="628650" y="76200"/>
                </a:lnTo>
                <a:lnTo>
                  <a:pt x="430149" y="76200"/>
                </a:lnTo>
                <a:lnTo>
                  <a:pt x="407931" y="82194"/>
                </a:lnTo>
                <a:lnTo>
                  <a:pt x="389763" y="98536"/>
                </a:lnTo>
                <a:lnTo>
                  <a:pt x="377499" y="122759"/>
                </a:lnTo>
                <a:lnTo>
                  <a:pt x="372999" y="152400"/>
                </a:lnTo>
                <a:lnTo>
                  <a:pt x="368516" y="122759"/>
                </a:lnTo>
                <a:lnTo>
                  <a:pt x="356282" y="98536"/>
                </a:lnTo>
                <a:lnTo>
                  <a:pt x="338119" y="82194"/>
                </a:lnTo>
                <a:lnTo>
                  <a:pt x="315849" y="76200"/>
                </a:lnTo>
                <a:lnTo>
                  <a:pt x="57150" y="76200"/>
                </a:lnTo>
                <a:lnTo>
                  <a:pt x="34879" y="70205"/>
                </a:lnTo>
                <a:lnTo>
                  <a:pt x="16716" y="53863"/>
                </a:lnTo>
                <a:lnTo>
                  <a:pt x="4482" y="29640"/>
                </a:lnTo>
                <a:lnTo>
                  <a:pt x="0" y="0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5750"/>
            <a:ext cx="76542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1800" spc="-5" dirty="0">
                <a:latin typeface="Verdana"/>
                <a:cs typeface="Verdana"/>
              </a:rPr>
              <a:t>Here, </a:t>
            </a:r>
            <a:r>
              <a:rPr sz="1800" dirty="0">
                <a:latin typeface="Verdana"/>
                <a:cs typeface="Verdana"/>
              </a:rPr>
              <a:t>T is called</a:t>
            </a:r>
            <a:r>
              <a:rPr sz="1800" dirty="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sz="1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Verdana"/>
                <a:cs typeface="Verdana"/>
              </a:rPr>
              <a:t>intensity transformation </a:t>
            </a:r>
            <a:r>
              <a:rPr sz="18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Verdana"/>
                <a:cs typeface="Verdana"/>
              </a:rPr>
              <a:t>function</a:t>
            </a:r>
            <a:r>
              <a:rPr sz="1800" dirty="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(mapping,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gray </a:t>
            </a:r>
            <a:r>
              <a:rPr sz="1800" dirty="0">
                <a:latin typeface="Verdana"/>
                <a:cs typeface="Verdana"/>
              </a:rPr>
              <a:t>level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function)</a:t>
            </a:r>
            <a:endParaRPr sz="1800">
              <a:latin typeface="Verdana"/>
              <a:cs typeface="Verdana"/>
            </a:endParaRPr>
          </a:p>
          <a:p>
            <a:pPr marL="3054985">
              <a:lnSpc>
                <a:spcPct val="100000"/>
              </a:lnSpc>
              <a:spcBef>
                <a:spcPts val="434"/>
              </a:spcBef>
            </a:pPr>
            <a:r>
              <a:rPr sz="1800" i="1" spc="-5" dirty="0">
                <a:latin typeface="Verdana"/>
                <a:cs typeface="Verdana"/>
              </a:rPr>
              <a:t>g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i="1" spc="-5" dirty="0">
                <a:latin typeface="Verdana"/>
                <a:cs typeface="Verdana"/>
              </a:rPr>
              <a:t>x</a:t>
            </a:r>
            <a:r>
              <a:rPr sz="1800" spc="-5" dirty="0">
                <a:latin typeface="Verdana"/>
                <a:cs typeface="Verdana"/>
              </a:rPr>
              <a:t>,</a:t>
            </a:r>
            <a:r>
              <a:rPr sz="1800" i="1" spc="-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)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[</a:t>
            </a:r>
            <a:r>
              <a:rPr sz="1800" i="1" spc="-5" dirty="0">
                <a:latin typeface="Verdana"/>
                <a:cs typeface="Verdana"/>
              </a:rPr>
              <a:t>f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i="1" spc="-5" dirty="0">
                <a:latin typeface="Verdana"/>
                <a:cs typeface="Verdana"/>
              </a:rPr>
              <a:t>x</a:t>
            </a:r>
            <a:r>
              <a:rPr sz="1800" spc="-5" dirty="0">
                <a:latin typeface="Verdana"/>
                <a:cs typeface="Verdana"/>
              </a:rPr>
              <a:t>,</a:t>
            </a:r>
            <a:r>
              <a:rPr sz="1800" i="1" spc="-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)]</a:t>
            </a:r>
            <a:endParaRPr sz="1800">
              <a:latin typeface="Verdana"/>
              <a:cs typeface="Verdana"/>
            </a:endParaRPr>
          </a:p>
          <a:p>
            <a:pPr marL="299720" algn="ctr">
              <a:lnSpc>
                <a:spcPct val="100000"/>
              </a:lnSpc>
              <a:spcBef>
                <a:spcPts val="1480"/>
              </a:spcBef>
              <a:tabLst>
                <a:tab pos="1518920" algn="l"/>
              </a:tabLst>
            </a:pPr>
            <a:r>
              <a:rPr sz="2800" spc="-5" dirty="0">
                <a:latin typeface="Verdana"/>
                <a:cs typeface="Verdana"/>
              </a:rPr>
              <a:t>s	r</a:t>
            </a:r>
            <a:endParaRPr sz="2800">
              <a:latin typeface="Verdana"/>
              <a:cs typeface="Verdana"/>
            </a:endParaRPr>
          </a:p>
          <a:p>
            <a:pPr marL="93345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Verdana"/>
                <a:cs typeface="Verdana"/>
              </a:rPr>
              <a:t>s=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T(r)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Verdana"/>
              <a:cs typeface="Verdana"/>
            </a:endParaRPr>
          </a:p>
          <a:p>
            <a:pPr marL="12700" marR="1301115">
              <a:lnSpc>
                <a:spcPct val="120000"/>
              </a:lnSpc>
            </a:pPr>
            <a:r>
              <a:rPr sz="1800" dirty="0">
                <a:latin typeface="Verdana"/>
                <a:cs typeface="Verdana"/>
              </a:rPr>
              <a:t>s,r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denote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intensity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 at any </a:t>
            </a:r>
            <a:r>
              <a:rPr sz="1800" spc="-5" dirty="0">
                <a:latin typeface="Verdana"/>
                <a:cs typeface="Verdana"/>
              </a:rPr>
              <a:t>point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(x,y)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addition,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T</a:t>
            </a:r>
            <a:r>
              <a:rPr sz="1800" b="1" i="1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operate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input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052" y="4688158"/>
            <a:ext cx="5127476" cy="137856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1400" y="2514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685800" y="0"/>
                </a:moveTo>
                <a:lnTo>
                  <a:pt x="681317" y="29640"/>
                </a:lnTo>
                <a:lnTo>
                  <a:pt x="669083" y="53863"/>
                </a:lnTo>
                <a:lnTo>
                  <a:pt x="650920" y="70205"/>
                </a:lnTo>
                <a:lnTo>
                  <a:pt x="628650" y="76200"/>
                </a:lnTo>
                <a:lnTo>
                  <a:pt x="430149" y="76200"/>
                </a:lnTo>
                <a:lnTo>
                  <a:pt x="407931" y="82194"/>
                </a:lnTo>
                <a:lnTo>
                  <a:pt x="389763" y="98536"/>
                </a:lnTo>
                <a:lnTo>
                  <a:pt x="377499" y="122759"/>
                </a:lnTo>
                <a:lnTo>
                  <a:pt x="372999" y="152400"/>
                </a:lnTo>
                <a:lnTo>
                  <a:pt x="368516" y="122759"/>
                </a:lnTo>
                <a:lnTo>
                  <a:pt x="356282" y="98536"/>
                </a:lnTo>
                <a:lnTo>
                  <a:pt x="338119" y="82194"/>
                </a:lnTo>
                <a:lnTo>
                  <a:pt x="315849" y="76200"/>
                </a:lnTo>
                <a:lnTo>
                  <a:pt x="57150" y="76200"/>
                </a:lnTo>
                <a:lnTo>
                  <a:pt x="34879" y="70205"/>
                </a:lnTo>
                <a:lnTo>
                  <a:pt x="16716" y="53863"/>
                </a:lnTo>
                <a:lnTo>
                  <a:pt x="4482" y="29640"/>
                </a:lnTo>
                <a:lnTo>
                  <a:pt x="0" y="0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7156" y="629157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Microsoft Sans Serif"/>
                <a:cs typeface="Microsoft Sans Serif"/>
              </a:rPr>
              <a:t>6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19912" y="3490912"/>
          <a:ext cx="19812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120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/>
          </a:p>
          <a:p>
            <a:pPr marL="12700">
              <a:lnSpc>
                <a:spcPct val="100000"/>
              </a:lnSpc>
            </a:pPr>
            <a:r>
              <a:rPr b="0" spc="-5" dirty="0">
                <a:latin typeface="Verdana"/>
                <a:cs typeface="Verdana"/>
              </a:rPr>
              <a:t>the</a:t>
            </a:r>
            <a:r>
              <a:rPr b="0" spc="1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following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matrix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represents</a:t>
            </a:r>
            <a:r>
              <a:rPr b="0" spc="2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the</a:t>
            </a:r>
            <a:r>
              <a:rPr b="0" spc="1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pixels</a:t>
            </a:r>
            <a:r>
              <a:rPr b="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values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of a</a:t>
            </a:r>
            <a:r>
              <a:rPr b="0" spc="-5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8-bit</a:t>
            </a:r>
            <a:r>
              <a:rPr b="0" spc="2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image</a:t>
            </a:r>
          </a:p>
          <a:p>
            <a:pPr marL="12700" marR="325755">
              <a:lnSpc>
                <a:spcPct val="100000"/>
              </a:lnSpc>
            </a:pPr>
            <a:r>
              <a:rPr b="0" spc="-5" dirty="0">
                <a:latin typeface="Verdana"/>
                <a:cs typeface="Verdana"/>
              </a:rPr>
              <a:t>(r)</a:t>
            </a:r>
            <a:r>
              <a:rPr b="0" spc="-1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, </a:t>
            </a:r>
            <a:r>
              <a:rPr b="0" spc="-5" dirty="0">
                <a:latin typeface="Verdana"/>
                <a:cs typeface="Verdana"/>
              </a:rPr>
              <a:t>apply</a:t>
            </a:r>
            <a:r>
              <a:rPr b="0" spc="1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thresholding</a:t>
            </a:r>
            <a:r>
              <a:rPr b="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transform </a:t>
            </a:r>
            <a:r>
              <a:rPr b="0" dirty="0">
                <a:latin typeface="Verdana"/>
                <a:cs typeface="Verdana"/>
              </a:rPr>
              <a:t>assuming </a:t>
            </a:r>
            <a:r>
              <a:rPr b="0" spc="-5" dirty="0">
                <a:latin typeface="Verdana"/>
                <a:cs typeface="Verdana"/>
              </a:rPr>
              <a:t>that</a:t>
            </a:r>
            <a:r>
              <a:rPr b="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the</a:t>
            </a:r>
            <a:r>
              <a:rPr b="0" spc="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threshold </a:t>
            </a:r>
            <a:r>
              <a:rPr b="0" spc="-62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m=95,</a:t>
            </a:r>
            <a:r>
              <a:rPr b="0" spc="1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find </a:t>
            </a:r>
            <a:r>
              <a:rPr b="0" spc="-5" dirty="0">
                <a:latin typeface="Verdana"/>
                <a:cs typeface="Verdana"/>
              </a:rPr>
              <a:t>the</a:t>
            </a:r>
            <a:r>
              <a:rPr b="0" spc="1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resulting</a:t>
            </a:r>
            <a:r>
              <a:rPr b="0" spc="-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image</a:t>
            </a:r>
            <a:r>
              <a:rPr b="0" spc="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pixel</a:t>
            </a:r>
            <a:r>
              <a:rPr b="0" spc="2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values.</a:t>
            </a:r>
          </a:p>
          <a:p>
            <a:pPr marR="741680" algn="r">
              <a:lnSpc>
                <a:spcPct val="100000"/>
              </a:lnSpc>
              <a:spcBef>
                <a:spcPts val="10"/>
              </a:spcBef>
            </a:pPr>
            <a:r>
              <a:rPr sz="1000" b="0" spc="-10" dirty="0">
                <a:latin typeface="Verdana"/>
                <a:cs typeface="Verdana"/>
              </a:rPr>
              <a:t>Image</a:t>
            </a:r>
            <a:r>
              <a:rPr sz="1000" b="0" spc="-15" dirty="0">
                <a:latin typeface="Verdana"/>
                <a:cs typeface="Verdana"/>
              </a:rPr>
              <a:t> </a:t>
            </a:r>
            <a:r>
              <a:rPr sz="1000" b="0" spc="-5" dirty="0">
                <a:latin typeface="Verdana"/>
                <a:cs typeface="Verdana"/>
              </a:rPr>
              <a:t>(r)</a:t>
            </a:r>
            <a:endParaRPr sz="1000">
              <a:latin typeface="Verdana"/>
              <a:cs typeface="Verdana"/>
            </a:endParaRPr>
          </a:p>
          <a:p>
            <a:pPr marL="88265">
              <a:lnSpc>
                <a:spcPct val="100000"/>
              </a:lnSpc>
              <a:spcBef>
                <a:spcPts val="950"/>
              </a:spcBef>
            </a:pPr>
            <a:r>
              <a:rPr spc="-5" dirty="0"/>
              <a:t>solution: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9898" y="3920109"/>
            <a:ext cx="660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Image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(s)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90912" y="4252912"/>
          <a:ext cx="1905000" cy="140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31367"/>
            <a:ext cx="860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piecewise</a:t>
            </a:r>
            <a:r>
              <a:rPr sz="2800" b="1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Linear</a:t>
            </a:r>
            <a:r>
              <a:rPr sz="2800" b="1" spc="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sz="2800" b="1" spc="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functions.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7192"/>
            <a:ext cx="717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Intensity</a:t>
            </a:r>
            <a:r>
              <a:rPr sz="28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transformations</a:t>
            </a:r>
            <a:r>
              <a:rPr sz="2800" b="1" spc="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7156" y="629157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Microsoft Sans Serif"/>
                <a:cs typeface="Microsoft Sans Serif"/>
              </a:rPr>
              <a:t>7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44" y="1549653"/>
            <a:ext cx="761682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Intensity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transformation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functions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into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approaches: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476884" indent="-426720">
              <a:lnSpc>
                <a:spcPct val="100000"/>
              </a:lnSpc>
              <a:buAutoNum type="arabicParenR"/>
              <a:tabLst>
                <a:tab pos="476884" algn="l"/>
                <a:tab pos="477520" algn="l"/>
              </a:tabLst>
            </a:pPr>
            <a:r>
              <a:rPr sz="2400" b="1" spc="-5" dirty="0">
                <a:latin typeface="Arial"/>
                <a:cs typeface="Arial"/>
              </a:rPr>
              <a:t>Basic intensity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transformations</a:t>
            </a:r>
            <a:endParaRPr sz="2400">
              <a:latin typeface="Arial"/>
              <a:cs typeface="Arial"/>
            </a:endParaRPr>
          </a:p>
          <a:p>
            <a:pPr marL="597535" lvl="1" indent="-90805">
              <a:lnSpc>
                <a:spcPct val="100000"/>
              </a:lnSpc>
              <a:spcBef>
                <a:spcPts val="40"/>
              </a:spcBef>
              <a:buSzPct val="95000"/>
              <a:buFont typeface="Microsoft Sans Serif"/>
              <a:buChar char="•"/>
              <a:tabLst>
                <a:tab pos="598170" algn="l"/>
              </a:tabLst>
            </a:pPr>
            <a:r>
              <a:rPr sz="2000" spc="-5" dirty="0">
                <a:latin typeface="Verdana"/>
                <a:cs typeface="Verdana"/>
              </a:rPr>
              <a:t>Linear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 marL="1169035" lvl="2" indent="-205104">
              <a:lnSpc>
                <a:spcPct val="100000"/>
              </a:lnSpc>
              <a:buChar char="-"/>
              <a:tabLst>
                <a:tab pos="1169670" algn="l"/>
              </a:tabLst>
            </a:pPr>
            <a:r>
              <a:rPr sz="2000" spc="-5" dirty="0">
                <a:latin typeface="Verdana"/>
                <a:cs typeface="Verdana"/>
              </a:rPr>
              <a:t>Negative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Transformation</a:t>
            </a:r>
            <a:endParaRPr sz="2000">
              <a:latin typeface="Verdana"/>
              <a:cs typeface="Verdana"/>
            </a:endParaRPr>
          </a:p>
          <a:p>
            <a:pPr marL="1169035" lvl="2" indent="-205104">
              <a:lnSpc>
                <a:spcPct val="100000"/>
              </a:lnSpc>
              <a:buChar char="-"/>
              <a:tabLst>
                <a:tab pos="1169670" algn="l"/>
              </a:tabLst>
            </a:pPr>
            <a:r>
              <a:rPr sz="2000" spc="-5" dirty="0">
                <a:latin typeface="Verdana"/>
                <a:cs typeface="Verdana"/>
              </a:rPr>
              <a:t>Identity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Transformation</a:t>
            </a:r>
            <a:endParaRPr sz="2000">
              <a:latin typeface="Verdana"/>
              <a:cs typeface="Verdana"/>
            </a:endParaRPr>
          </a:p>
          <a:p>
            <a:pPr marL="597535" lvl="1" indent="-90805">
              <a:lnSpc>
                <a:spcPct val="100000"/>
              </a:lnSpc>
              <a:spcBef>
                <a:spcPts val="5"/>
              </a:spcBef>
              <a:buSzPct val="95000"/>
              <a:buFont typeface="Microsoft Sans Serif"/>
              <a:buChar char="•"/>
              <a:tabLst>
                <a:tab pos="598170" algn="l"/>
              </a:tabLst>
            </a:pPr>
            <a:r>
              <a:rPr sz="2000" spc="-5" dirty="0">
                <a:latin typeface="Verdana"/>
                <a:cs typeface="Verdana"/>
              </a:rPr>
              <a:t>Logarithmic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 marL="1169035" lvl="2" indent="-205104">
              <a:lnSpc>
                <a:spcPct val="100000"/>
              </a:lnSpc>
              <a:buChar char="-"/>
              <a:tabLst>
                <a:tab pos="1169670" algn="l"/>
              </a:tabLst>
            </a:pPr>
            <a:r>
              <a:rPr sz="2000" dirty="0">
                <a:latin typeface="Verdana"/>
                <a:cs typeface="Verdana"/>
              </a:rPr>
              <a:t>Log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Transformation</a:t>
            </a:r>
            <a:endParaRPr sz="2000">
              <a:latin typeface="Verdana"/>
              <a:cs typeface="Verdana"/>
            </a:endParaRPr>
          </a:p>
          <a:p>
            <a:pPr marL="1169035" lvl="2" indent="-205104">
              <a:lnSpc>
                <a:spcPct val="100000"/>
              </a:lnSpc>
              <a:buChar char="-"/>
              <a:tabLst>
                <a:tab pos="1169670" algn="l"/>
              </a:tabLst>
            </a:pPr>
            <a:r>
              <a:rPr sz="2000" spc="-5" dirty="0">
                <a:latin typeface="Verdana"/>
                <a:cs typeface="Verdana"/>
              </a:rPr>
              <a:t>Inverse-log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Transformation</a:t>
            </a:r>
            <a:endParaRPr sz="2000">
              <a:latin typeface="Verdana"/>
              <a:cs typeface="Verdana"/>
            </a:endParaRPr>
          </a:p>
          <a:p>
            <a:pPr marL="597535" lvl="1" indent="-90805">
              <a:lnSpc>
                <a:spcPct val="100000"/>
              </a:lnSpc>
              <a:buSzPct val="95000"/>
              <a:buFont typeface="Microsoft Sans Serif"/>
              <a:buChar char="•"/>
              <a:tabLst>
                <a:tab pos="598170" algn="l"/>
              </a:tabLst>
            </a:pPr>
            <a:r>
              <a:rPr sz="2000" spc="-10" dirty="0">
                <a:latin typeface="Verdana"/>
                <a:cs typeface="Verdana"/>
              </a:rPr>
              <a:t>Power-Law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 marL="1169035" lvl="2" indent="-205104">
              <a:lnSpc>
                <a:spcPts val="2390"/>
              </a:lnSpc>
              <a:buChar char="-"/>
              <a:tabLst>
                <a:tab pos="1169670" algn="l"/>
              </a:tabLst>
            </a:pPr>
            <a:r>
              <a:rPr sz="2000" spc="10" dirty="0">
                <a:latin typeface="Verdana"/>
                <a:cs typeface="Verdana"/>
              </a:rPr>
              <a:t>n</a:t>
            </a:r>
            <a:r>
              <a:rPr sz="1950" spc="15" baseline="25641" dirty="0">
                <a:latin typeface="Verdana"/>
                <a:cs typeface="Verdana"/>
              </a:rPr>
              <a:t>th</a:t>
            </a:r>
            <a:r>
              <a:rPr sz="1950" spc="315" baseline="2564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power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transformation</a:t>
            </a:r>
            <a:endParaRPr sz="2000">
              <a:latin typeface="Verdana"/>
              <a:cs typeface="Verdana"/>
            </a:endParaRPr>
          </a:p>
          <a:p>
            <a:pPr marL="1169035" lvl="2" indent="-205104">
              <a:lnSpc>
                <a:spcPts val="2390"/>
              </a:lnSpc>
              <a:buChar char="-"/>
              <a:tabLst>
                <a:tab pos="1169670" algn="l"/>
              </a:tabLst>
            </a:pPr>
            <a:r>
              <a:rPr sz="2000" spc="10" dirty="0">
                <a:latin typeface="Verdana"/>
                <a:cs typeface="Verdana"/>
              </a:rPr>
              <a:t>n</a:t>
            </a:r>
            <a:r>
              <a:rPr sz="1950" spc="15" baseline="25641" dirty="0">
                <a:latin typeface="Verdana"/>
                <a:cs typeface="Verdana"/>
              </a:rPr>
              <a:t>th</a:t>
            </a:r>
            <a:r>
              <a:rPr sz="1950" spc="315" baseline="2564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root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transformation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647192"/>
            <a:ext cx="717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Intensity</a:t>
            </a:r>
            <a:r>
              <a:rPr sz="28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transformations</a:t>
            </a:r>
            <a:r>
              <a:rPr sz="2800" b="1" spc="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7156" y="629157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Microsoft Sans Serif"/>
                <a:cs typeface="Microsoft Sans Serif"/>
              </a:rPr>
              <a:t>8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1915490"/>
            <a:ext cx="65944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AutoNum type="arabicParenR" startAt="2"/>
              <a:tabLst>
                <a:tab pos="368300" algn="l"/>
              </a:tabLst>
            </a:pPr>
            <a:r>
              <a:rPr sz="2400" b="1" dirty="0">
                <a:latin typeface="Arial"/>
                <a:cs typeface="Arial"/>
              </a:rPr>
              <a:t>piecewise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Linear </a:t>
            </a:r>
            <a:r>
              <a:rPr sz="2400" b="1" dirty="0">
                <a:latin typeface="Arial"/>
                <a:cs typeface="Arial"/>
              </a:rPr>
              <a:t>transformation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  <a:p>
            <a:pPr marL="824865" lvl="1" indent="-356235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825500" algn="l"/>
              </a:tabLst>
            </a:pPr>
            <a:r>
              <a:rPr sz="2400" spc="-5" dirty="0">
                <a:solidFill>
                  <a:srgbClr val="FF3300"/>
                </a:solidFill>
                <a:latin typeface="Microsoft Sans Serif"/>
                <a:cs typeface="Microsoft Sans Serif"/>
              </a:rPr>
              <a:t>Contrast</a:t>
            </a:r>
            <a:r>
              <a:rPr sz="2400" spc="25" dirty="0">
                <a:solidFill>
                  <a:srgbClr val="FF33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Microsoft Sans Serif"/>
                <a:cs typeface="Microsoft Sans Serif"/>
              </a:rPr>
              <a:t>stretching,</a:t>
            </a:r>
            <a:r>
              <a:rPr sz="2400" spc="20" dirty="0">
                <a:solidFill>
                  <a:srgbClr val="FF33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Microsoft Sans Serif"/>
                <a:cs typeface="Microsoft Sans Serif"/>
              </a:rPr>
              <a:t>thresholding</a:t>
            </a:r>
            <a:endParaRPr sz="2400">
              <a:latin typeface="Microsoft Sans Serif"/>
              <a:cs typeface="Microsoft Sans Serif"/>
            </a:endParaRPr>
          </a:p>
          <a:p>
            <a:pPr marL="824865" lvl="1" indent="-356235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825500" algn="l"/>
              </a:tabLst>
            </a:pPr>
            <a:r>
              <a:rPr sz="2400" spc="-5" dirty="0">
                <a:solidFill>
                  <a:srgbClr val="FF3300"/>
                </a:solidFill>
                <a:latin typeface="Microsoft Sans Serif"/>
                <a:cs typeface="Microsoft Sans Serif"/>
              </a:rPr>
              <a:t>Gray-level </a:t>
            </a:r>
            <a:r>
              <a:rPr sz="2400" spc="-10" dirty="0">
                <a:solidFill>
                  <a:srgbClr val="FF3300"/>
                </a:solidFill>
                <a:latin typeface="Microsoft Sans Serif"/>
                <a:cs typeface="Microsoft Sans Serif"/>
              </a:rPr>
              <a:t>slicing</a:t>
            </a:r>
            <a:endParaRPr sz="2400">
              <a:latin typeface="Microsoft Sans Serif"/>
              <a:cs typeface="Microsoft Sans Serif"/>
            </a:endParaRPr>
          </a:p>
          <a:p>
            <a:pPr marL="807720" lvl="1" indent="-339090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808355" algn="l"/>
              </a:tabLst>
            </a:pPr>
            <a:r>
              <a:rPr sz="2400" spc="-10" dirty="0">
                <a:solidFill>
                  <a:srgbClr val="FF3300"/>
                </a:solidFill>
                <a:latin typeface="Microsoft Sans Serif"/>
                <a:cs typeface="Microsoft Sans Serif"/>
              </a:rPr>
              <a:t>Bit-plane</a:t>
            </a:r>
            <a:r>
              <a:rPr sz="2400" spc="25" dirty="0">
                <a:solidFill>
                  <a:srgbClr val="FF33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3300"/>
                </a:solidFill>
                <a:latin typeface="Microsoft Sans Serif"/>
                <a:cs typeface="Microsoft Sans Serif"/>
              </a:rPr>
              <a:t>slicing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63" y="955293"/>
            <a:ext cx="6295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Basic</a:t>
            </a:r>
            <a:r>
              <a:rPr sz="2800" b="1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intensity</a:t>
            </a:r>
            <a:r>
              <a:rPr sz="2800" b="1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transformations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1443" y="2196443"/>
            <a:ext cx="2266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latin typeface="Microsoft Sans Serif"/>
                <a:cs typeface="Microsoft Sans Serif"/>
              </a:rPr>
              <a:t>t).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3259" y="2317743"/>
            <a:ext cx="4849495" cy="4512945"/>
            <a:chOff x="4253259" y="2317743"/>
            <a:chExt cx="4849495" cy="4512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259" y="2317743"/>
              <a:ext cx="4849330" cy="45126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19600" y="265798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24" y="461644"/>
                  </a:moveTo>
                  <a:lnTo>
                    <a:pt x="0" y="542416"/>
                  </a:lnTo>
                  <a:lnTo>
                    <a:pt x="80772" y="515492"/>
                  </a:lnTo>
                  <a:lnTo>
                    <a:pt x="71755" y="506475"/>
                  </a:lnTo>
                  <a:lnTo>
                    <a:pt x="53848" y="506475"/>
                  </a:lnTo>
                  <a:lnTo>
                    <a:pt x="35940" y="488568"/>
                  </a:lnTo>
                  <a:lnTo>
                    <a:pt x="44893" y="479614"/>
                  </a:lnTo>
                  <a:lnTo>
                    <a:pt x="26924" y="461644"/>
                  </a:lnTo>
                  <a:close/>
                </a:path>
                <a:path w="542925" h="542925">
                  <a:moveTo>
                    <a:pt x="44893" y="479614"/>
                  </a:moveTo>
                  <a:lnTo>
                    <a:pt x="35940" y="488568"/>
                  </a:lnTo>
                  <a:lnTo>
                    <a:pt x="53848" y="506475"/>
                  </a:lnTo>
                  <a:lnTo>
                    <a:pt x="62802" y="497523"/>
                  </a:lnTo>
                  <a:lnTo>
                    <a:pt x="44893" y="479614"/>
                  </a:lnTo>
                  <a:close/>
                </a:path>
                <a:path w="542925" h="542925">
                  <a:moveTo>
                    <a:pt x="62802" y="497523"/>
                  </a:moveTo>
                  <a:lnTo>
                    <a:pt x="53848" y="506475"/>
                  </a:lnTo>
                  <a:lnTo>
                    <a:pt x="71755" y="506475"/>
                  </a:lnTo>
                  <a:lnTo>
                    <a:pt x="62802" y="497523"/>
                  </a:lnTo>
                  <a:close/>
                </a:path>
                <a:path w="542925" h="542925">
                  <a:moveTo>
                    <a:pt x="524383" y="0"/>
                  </a:moveTo>
                  <a:lnTo>
                    <a:pt x="44893" y="479614"/>
                  </a:lnTo>
                  <a:lnTo>
                    <a:pt x="62802" y="497523"/>
                  </a:lnTo>
                  <a:lnTo>
                    <a:pt x="542416" y="18033"/>
                  </a:lnTo>
                  <a:lnTo>
                    <a:pt x="5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0" y="1549653"/>
            <a:ext cx="4427855" cy="240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05"/>
              </a:spcBef>
              <a:buAutoNum type="alphaLcParenR"/>
              <a:tabLst>
                <a:tab pos="425450" algn="l"/>
                <a:tab pos="42608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Linear </a:t>
            </a:r>
            <a:r>
              <a:rPr sz="2000" dirty="0">
                <a:latin typeface="Microsoft Sans Serif"/>
                <a:cs typeface="Microsoft Sans Serif"/>
              </a:rPr>
              <a:t>(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negative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identity).</a:t>
            </a:r>
            <a:endParaRPr sz="2000">
              <a:latin typeface="Microsoft Sans Serif"/>
              <a:cs typeface="Microsoft Sans Serif"/>
            </a:endParaRPr>
          </a:p>
          <a:p>
            <a:pPr marL="425450" indent="-413384">
              <a:lnSpc>
                <a:spcPct val="100000"/>
              </a:lnSpc>
              <a:buAutoNum type="alphaLcParenR"/>
              <a:tabLst>
                <a:tab pos="425450" algn="l"/>
                <a:tab pos="42608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logarithmic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Log 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Inverse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Log)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25450" indent="-413384">
              <a:lnSpc>
                <a:spcPct val="100000"/>
              </a:lnSpc>
              <a:buAutoNum type="alphaLcParenR"/>
              <a:tabLst>
                <a:tab pos="425450" algn="l"/>
                <a:tab pos="426084" algn="l"/>
              </a:tabLst>
            </a:pPr>
            <a:r>
              <a:rPr sz="2000" dirty="0">
                <a:latin typeface="Microsoft Sans Serif"/>
                <a:cs typeface="Microsoft Sans Serif"/>
              </a:rPr>
              <a:t>Power(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nth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power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nth roo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376555" marR="704850" indent="50165" algn="r">
              <a:lnSpc>
                <a:spcPct val="150100"/>
              </a:lnSpc>
              <a:spcBef>
                <a:spcPts val="1365"/>
              </a:spcBef>
            </a:pPr>
            <a:r>
              <a:rPr sz="1600" spc="-320" dirty="0">
                <a:latin typeface="Microsoft Sans Serif"/>
                <a:cs typeface="Microsoft Sans Serif"/>
              </a:rPr>
              <a:t>ليدعتلا</a:t>
            </a:r>
            <a:r>
              <a:rPr sz="1600" spc="-275" dirty="0">
                <a:latin typeface="Microsoft Sans Serif"/>
                <a:cs typeface="Microsoft Sans Serif"/>
              </a:rPr>
              <a:t> </a:t>
            </a:r>
            <a:r>
              <a:rPr sz="1600" spc="-340" dirty="0">
                <a:latin typeface="Microsoft Sans Serif"/>
                <a:cs typeface="Microsoft Sans Serif"/>
              </a:rPr>
              <a:t>دعب</a:t>
            </a:r>
            <a:r>
              <a:rPr sz="1600" spc="-325" dirty="0">
                <a:latin typeface="Microsoft Sans Serif"/>
                <a:cs typeface="Microsoft Sans Serif"/>
              </a:rPr>
              <a:t> </a:t>
            </a:r>
            <a:r>
              <a:rPr sz="1600" spc="-240" dirty="0">
                <a:latin typeface="Microsoft Sans Serif"/>
                <a:cs typeface="Microsoft Sans Serif"/>
              </a:rPr>
              <a:t>ةروصلاب</a:t>
            </a:r>
            <a:r>
              <a:rPr sz="1600" spc="-14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Verdana"/>
                <a:cs typeface="Verdana"/>
              </a:rPr>
              <a:t>gray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levels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600" spc="-290" dirty="0">
                <a:latin typeface="Microsoft Sans Serif"/>
                <a:cs typeface="Microsoft Sans Serif"/>
              </a:rPr>
              <a:t>ةينوللا</a:t>
            </a:r>
            <a:r>
              <a:rPr sz="1600" spc="-235" dirty="0">
                <a:latin typeface="Microsoft Sans Serif"/>
                <a:cs typeface="Microsoft Sans Serif"/>
              </a:rPr>
              <a:t> </a:t>
            </a:r>
            <a:r>
              <a:rPr sz="1600" spc="-170" dirty="0">
                <a:latin typeface="Microsoft Sans Serif"/>
                <a:cs typeface="Microsoft Sans Serif"/>
              </a:rPr>
              <a:t>تاجردتلا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256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ك</a:t>
            </a:r>
            <a:r>
              <a:rPr sz="1600" dirty="0">
                <a:latin typeface="Microsoft Sans Serif"/>
                <a:cs typeface="Microsoft Sans Serif"/>
              </a:rPr>
              <a:t>ا</a:t>
            </a:r>
            <a:r>
              <a:rPr sz="1600" spc="-465" dirty="0">
                <a:latin typeface="Microsoft Sans Serif"/>
                <a:cs typeface="Microsoft Sans Serif"/>
              </a:rPr>
              <a:t>ن</a:t>
            </a:r>
            <a:r>
              <a:rPr sz="1600" spc="220" dirty="0">
                <a:latin typeface="Microsoft Sans Serif"/>
                <a:cs typeface="Microsoft Sans Serif"/>
              </a:rPr>
              <a:t>ه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ن</a:t>
            </a:r>
            <a:r>
              <a:rPr sz="1600" spc="-5" dirty="0">
                <a:latin typeface="Microsoft Sans Serif"/>
                <a:cs typeface="Microsoft Sans Serif"/>
              </a:rPr>
              <a:t>و</a:t>
            </a:r>
            <a:r>
              <a:rPr sz="1600" spc="-340" dirty="0">
                <a:latin typeface="Microsoft Sans Serif"/>
                <a:cs typeface="Microsoft Sans Serif"/>
              </a:rPr>
              <a:t>ك</a:t>
            </a:r>
            <a:r>
              <a:rPr sz="1600" spc="-640" dirty="0">
                <a:latin typeface="Microsoft Sans Serif"/>
                <a:cs typeface="Microsoft Sans Serif"/>
              </a:rPr>
              <a:t>ي</a:t>
            </a:r>
            <a:r>
              <a:rPr sz="1600" spc="-475" dirty="0">
                <a:latin typeface="Microsoft Sans Serif"/>
                <a:cs typeface="Microsoft Sans Serif"/>
              </a:rPr>
              <a:t>س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Verdana"/>
                <a:cs typeface="Verdana"/>
              </a:rPr>
              <a:t>8</a:t>
            </a:r>
            <a:r>
              <a:rPr sz="1600" spc="-10" dirty="0">
                <a:latin typeface="Verdana"/>
                <a:cs typeface="Verdana"/>
              </a:rPr>
              <a:t> bi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90" dirty="0">
                <a:latin typeface="Microsoft Sans Serif"/>
                <a:cs typeface="Microsoft Sans Serif"/>
              </a:rPr>
              <a:t>لسك</a:t>
            </a:r>
            <a:r>
              <a:rPr sz="1600" spc="-440" dirty="0">
                <a:latin typeface="Microsoft Sans Serif"/>
                <a:cs typeface="Microsoft Sans Serif"/>
              </a:rPr>
              <a:t>ب</a:t>
            </a:r>
            <a:r>
              <a:rPr sz="1600" spc="-490" dirty="0">
                <a:latin typeface="Microsoft Sans Serif"/>
                <a:cs typeface="Microsoft Sans Serif"/>
              </a:rPr>
              <a:t>ل</a:t>
            </a:r>
            <a:r>
              <a:rPr sz="1600" spc="-45" dirty="0">
                <a:latin typeface="Microsoft Sans Serif"/>
                <a:cs typeface="Microsoft Sans Serif"/>
              </a:rPr>
              <a:t>ا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420" dirty="0">
                <a:latin typeface="Microsoft Sans Serif"/>
                <a:cs typeface="Microsoft Sans Serif"/>
              </a:rPr>
              <a:t>ي</a:t>
            </a:r>
            <a:r>
              <a:rPr sz="1600" spc="-509" dirty="0">
                <a:latin typeface="Microsoft Sans Serif"/>
                <a:cs typeface="Microsoft Sans Serif"/>
              </a:rPr>
              <a:t>ف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ن</a:t>
            </a:r>
            <a:r>
              <a:rPr sz="1600" dirty="0">
                <a:latin typeface="Microsoft Sans Serif"/>
                <a:cs typeface="Microsoft Sans Serif"/>
              </a:rPr>
              <a:t>ا</a:t>
            </a:r>
            <a:r>
              <a:rPr sz="1600" spc="-335" dirty="0">
                <a:latin typeface="Microsoft Sans Serif"/>
                <a:cs typeface="Microsoft Sans Serif"/>
              </a:rPr>
              <a:t>ك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نا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-245" dirty="0">
                <a:latin typeface="Microsoft Sans Serif"/>
                <a:cs typeface="Microsoft Sans Serif"/>
              </a:rPr>
              <a:t>لاث</a:t>
            </a:r>
            <a:r>
              <a:rPr sz="1600" spc="-185" dirty="0">
                <a:latin typeface="Microsoft Sans Serif"/>
                <a:cs typeface="Microsoft Sans Serif"/>
              </a:rPr>
              <a:t>م</a:t>
            </a:r>
            <a:r>
              <a:rPr sz="1600" spc="-840" dirty="0">
                <a:latin typeface="Microsoft Sans Serif"/>
                <a:cs typeface="Microsoft Sans Serif"/>
              </a:rPr>
              <a:t>ف</a:t>
            </a:r>
            <a:endParaRPr sz="1600">
              <a:latin typeface="Microsoft Sans Serif"/>
              <a:cs typeface="Microsoft Sans Serif"/>
            </a:endParaRPr>
          </a:p>
          <a:p>
            <a:pPr marR="704215" algn="r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)</a:t>
            </a:r>
            <a:r>
              <a:rPr sz="1600" spc="-5" dirty="0">
                <a:latin typeface="Verdana"/>
                <a:cs typeface="Verdana"/>
              </a:rPr>
              <a:t>L=256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جردت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6667500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76200" y="0"/>
                </a:moveTo>
                <a:lnTo>
                  <a:pt x="0" y="38100"/>
                </a:lnTo>
                <a:lnTo>
                  <a:pt x="76200" y="76197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4478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1447800" h="76200">
                <a:moveTo>
                  <a:pt x="14478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1447800" y="50800"/>
                </a:lnTo>
                <a:lnTo>
                  <a:pt x="14478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12556" y="627959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9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9F1E1F-242C-4A81-B2B1-3BC36DDA65BE}"/>
</file>

<file path=customXml/itemProps2.xml><?xml version="1.0" encoding="utf-8"?>
<ds:datastoreItem xmlns:ds="http://schemas.openxmlformats.org/officeDocument/2006/customXml" ds:itemID="{D15097AD-784D-4EF5-AC7B-979A1F8E3B20}"/>
</file>

<file path=customXml/itemProps3.xml><?xml version="1.0" encoding="utf-8"?>
<ds:datastoreItem xmlns:ds="http://schemas.openxmlformats.org/officeDocument/2006/customXml" ds:itemID="{9AE42FA7-50D4-4DA0-8E5B-D1F94BB5BE0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2689</Words>
  <Application>Microsoft Office PowerPoint</Application>
  <PresentationFormat>On-screen Show (4:3)</PresentationFormat>
  <Paragraphs>473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Image Processing</vt:lpstr>
      <vt:lpstr>Image Enhancement?</vt:lpstr>
      <vt:lpstr>Image Enhancement?</vt:lpstr>
      <vt:lpstr>Image Enhancement Methods</vt:lpstr>
      <vt:lpstr>Spatial domain</vt:lpstr>
      <vt:lpstr>Intensity (Gray-level)transformations  functions</vt:lpstr>
      <vt:lpstr>Intensity transformations functions</vt:lpstr>
      <vt:lpstr>Intensity transformations functions</vt:lpstr>
      <vt:lpstr>Basic intensity transformations</vt:lpstr>
      <vt:lpstr>Identity Function</vt:lpstr>
      <vt:lpstr>Image Negatives (Negative Transformation)</vt:lpstr>
      <vt:lpstr>Image Negatives (Negative Transformation)</vt:lpstr>
      <vt:lpstr>Image Negatives (Negative Transformation)</vt:lpstr>
      <vt:lpstr>PowerPoint Presentation</vt:lpstr>
      <vt:lpstr>Image Negatives (Negative Transformation)</vt:lpstr>
      <vt:lpstr>Image Negatives (Negative Transformation)</vt:lpstr>
      <vt:lpstr>Image Negatives (Negative Transformation)</vt:lpstr>
      <vt:lpstr>Log Transformations function</vt:lpstr>
      <vt:lpstr>Log Transformations function</vt:lpstr>
      <vt:lpstr>Log Transformations function</vt:lpstr>
      <vt:lpstr>Log Transformations function</vt:lpstr>
      <vt:lpstr>Inverse Logarithm Transformation</vt:lpstr>
      <vt:lpstr>Logarithmic Transformations</vt:lpstr>
      <vt:lpstr>Power-Law Transformations</vt:lpstr>
      <vt:lpstr>Power-Law Transformations</vt:lpstr>
      <vt:lpstr>PowerPoint Presentation</vt:lpstr>
      <vt:lpstr>Power Law Example</vt:lpstr>
      <vt:lpstr>Power Law Example</vt:lpstr>
      <vt:lpstr>Power Law Example</vt:lpstr>
      <vt:lpstr>Power Law Example</vt:lpstr>
      <vt:lpstr>Power Law Example</vt:lpstr>
      <vt:lpstr>Power Law Example</vt:lpstr>
      <vt:lpstr>Function imadjust</vt:lpstr>
      <vt:lpstr>Function imadjust</vt:lpstr>
      <vt:lpstr>Function imadjust</vt:lpstr>
      <vt:lpstr>Function imadjust</vt:lpstr>
      <vt:lpstr>Function imadjust</vt:lpstr>
      <vt:lpstr>Function imadjust</vt:lpstr>
      <vt:lpstr>Function imadjust</vt:lpstr>
      <vt:lpstr>Function imadjust</vt:lpstr>
      <vt:lpstr>Piecewise-Linear Transformation Functions</vt:lpstr>
      <vt:lpstr>Contrast Stretching</vt:lpstr>
      <vt:lpstr>Contrast Stretching</vt:lpstr>
      <vt:lpstr>Contrast Stretching</vt:lpstr>
      <vt:lpstr>Contrast Stretching</vt:lpstr>
      <vt:lpstr>Contrast-Stretching Transformation</vt:lpstr>
      <vt:lpstr>Contrast Stretching</vt:lpstr>
      <vt:lpstr>Contrast-Stretching Transformation</vt:lpstr>
      <vt:lpstr>Contrast-Stretching Transformation</vt:lpstr>
      <vt:lpstr>Contrast-Stretching Transformation</vt:lpstr>
      <vt:lpstr>Contrast-Stretching Transformation</vt:lpstr>
      <vt:lpstr>Thresholding</vt:lpstr>
      <vt:lpstr>Thresholding</vt:lpstr>
      <vt:lpstr>Thresholding</vt:lpstr>
      <vt:lpstr>Thresholding</vt:lpstr>
      <vt:lpstr>Contrast Stretching</vt:lpstr>
      <vt:lpstr>Application on Contrast stretching and thresholding</vt:lpstr>
      <vt:lpstr>Contrast Stretching</vt:lpstr>
      <vt:lpstr>Contrast Stretching</vt:lpstr>
      <vt:lpstr>piecewise Linear transformation functions.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Administrator1</dc:creator>
  <cp:lastModifiedBy>Admin</cp:lastModifiedBy>
  <cp:revision>3</cp:revision>
  <dcterms:created xsi:type="dcterms:W3CDTF">2023-01-06T08:25:30Z</dcterms:created>
  <dcterms:modified xsi:type="dcterms:W3CDTF">2023-01-06T09:19:07Z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2023-01-06T00:00:00Z</vt:filetime>
  </property>
  <property fmtid="{D5CDD505-2E9C-101B-9397-08002B2CF9AE}" pid="5" name="ContentTypeId">
    <vt:lpwstr>0x010100439A427E9303B54DBFBBE113110CA6DF</vt:lpwstr>
  </property>
</Properties>
</file>