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1125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142875" y="0"/>
                </a:moveTo>
                <a:lnTo>
                  <a:pt x="0" y="0"/>
                </a:lnTo>
                <a:lnTo>
                  <a:pt x="0" y="1371600"/>
                </a:lnTo>
                <a:lnTo>
                  <a:pt x="142875" y="1371600"/>
                </a:lnTo>
                <a:lnTo>
                  <a:pt x="14287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1125" y="1371599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142875" y="0"/>
                </a:moveTo>
                <a:lnTo>
                  <a:pt x="0" y="0"/>
                </a:lnTo>
                <a:lnTo>
                  <a:pt x="0" y="5486400"/>
                </a:lnTo>
                <a:lnTo>
                  <a:pt x="142875" y="548640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6992" y="3157220"/>
            <a:ext cx="34300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3057270"/>
            <a:ext cx="7461884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1125" y="0"/>
            <a:ext cx="142875" cy="6858000"/>
            <a:chOff x="9001125" y="0"/>
            <a:chExt cx="142875" cy="6858000"/>
          </a:xfrm>
        </p:grpSpPr>
        <p:sp>
          <p:nvSpPr>
            <p:cNvPr id="3" name="object 3"/>
            <p:cNvSpPr/>
            <p:nvPr/>
          </p:nvSpPr>
          <p:spPr>
            <a:xfrm>
              <a:off x="9001125" y="4846320"/>
              <a:ext cx="142875" cy="2011680"/>
            </a:xfrm>
            <a:custGeom>
              <a:avLst/>
              <a:gdLst/>
              <a:ahLst/>
              <a:cxnLst/>
              <a:rect l="l" t="t" r="r" b="b"/>
              <a:pathLst>
                <a:path w="142875" h="2011679">
                  <a:moveTo>
                    <a:pt x="142875" y="0"/>
                  </a:moveTo>
                  <a:lnTo>
                    <a:pt x="0" y="0"/>
                  </a:lnTo>
                  <a:lnTo>
                    <a:pt x="0" y="2011680"/>
                  </a:lnTo>
                  <a:lnTo>
                    <a:pt x="142875" y="201168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D12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1125" y="0"/>
              <a:ext cx="142875" cy="4846320"/>
            </a:xfrm>
            <a:custGeom>
              <a:avLst/>
              <a:gdLst/>
              <a:ahLst/>
              <a:cxnLst/>
              <a:rect l="l" t="t" r="r" b="b"/>
              <a:pathLst>
                <a:path w="142875" h="4846320">
                  <a:moveTo>
                    <a:pt x="142875" y="0"/>
                  </a:moveTo>
                  <a:lnTo>
                    <a:pt x="0" y="0"/>
                  </a:lnTo>
                  <a:lnTo>
                    <a:pt x="0" y="4846320"/>
                  </a:lnTo>
                  <a:lnTo>
                    <a:pt x="142875" y="484632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0749" y="1538985"/>
            <a:ext cx="58566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5590">
              <a:lnSpc>
                <a:spcPct val="100000"/>
              </a:lnSpc>
              <a:spcBef>
                <a:spcPts val="100"/>
              </a:spcBef>
            </a:pPr>
            <a:r>
              <a:rPr sz="6000" spc="-90" dirty="0">
                <a:solidFill>
                  <a:srgbClr val="000000"/>
                </a:solidFill>
              </a:rPr>
              <a:t>IMAGE </a:t>
            </a:r>
            <a:r>
              <a:rPr sz="6000" spc="-85" dirty="0">
                <a:solidFill>
                  <a:srgbClr val="000000"/>
                </a:solidFill>
              </a:rPr>
              <a:t> TRA</a:t>
            </a:r>
            <a:r>
              <a:rPr sz="6000" spc="-80" dirty="0">
                <a:solidFill>
                  <a:srgbClr val="000000"/>
                </a:solidFill>
              </a:rPr>
              <a:t>N</a:t>
            </a:r>
            <a:r>
              <a:rPr sz="6000" spc="-85" dirty="0">
                <a:solidFill>
                  <a:srgbClr val="000000"/>
                </a:solidFill>
              </a:rPr>
              <a:t>S</a:t>
            </a:r>
            <a:r>
              <a:rPr sz="6000" spc="-90" dirty="0">
                <a:solidFill>
                  <a:srgbClr val="000000"/>
                </a:solidFill>
              </a:rPr>
              <a:t>F</a:t>
            </a:r>
            <a:r>
              <a:rPr sz="6000" spc="-80" dirty="0">
                <a:solidFill>
                  <a:srgbClr val="000000"/>
                </a:solidFill>
              </a:rPr>
              <a:t>O</a:t>
            </a:r>
            <a:r>
              <a:rPr sz="6000" spc="-85" dirty="0">
                <a:solidFill>
                  <a:srgbClr val="000000"/>
                </a:solidFill>
              </a:rPr>
              <a:t>RM</a:t>
            </a:r>
            <a:r>
              <a:rPr sz="6000" dirty="0">
                <a:solidFill>
                  <a:srgbClr val="000000"/>
                </a:solidFill>
              </a:rPr>
              <a:t>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528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IMAGE</a:t>
            </a:r>
            <a:r>
              <a:rPr spc="-155" dirty="0"/>
              <a:t> </a:t>
            </a:r>
            <a:r>
              <a:rPr spc="-60" dirty="0"/>
              <a:t>TRANSFORMS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702054"/>
            <a:ext cx="7306309" cy="292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Many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times,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image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tasks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best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performed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domain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other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spatial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domain.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latin typeface="Arial"/>
                <a:cs typeface="Arial"/>
              </a:rPr>
              <a:t>Key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steps:</a:t>
            </a:r>
            <a:endParaRPr sz="2000">
              <a:latin typeface="Arial"/>
              <a:cs typeface="Arial"/>
            </a:endParaRPr>
          </a:p>
          <a:p>
            <a:pPr marL="661670" indent="-375285">
              <a:lnSpc>
                <a:spcPct val="100000"/>
              </a:lnSpc>
              <a:spcBef>
                <a:spcPts val="1080"/>
              </a:spcBef>
              <a:buAutoNum type="arabicParenBoth"/>
              <a:tabLst>
                <a:tab pos="662305" algn="l"/>
              </a:tabLst>
            </a:pPr>
            <a:r>
              <a:rPr sz="2000" spc="-10" dirty="0">
                <a:latin typeface="Arial MT"/>
                <a:cs typeface="Arial MT"/>
              </a:rPr>
              <a:t>Transform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</a:t>
            </a:r>
            <a:endParaRPr sz="2000">
              <a:latin typeface="Arial MT"/>
              <a:cs typeface="Arial MT"/>
            </a:endParaRPr>
          </a:p>
          <a:p>
            <a:pPr marL="666750" indent="-380365">
              <a:lnSpc>
                <a:spcPct val="100000"/>
              </a:lnSpc>
              <a:spcBef>
                <a:spcPts val="480"/>
              </a:spcBef>
              <a:buAutoNum type="arabicParenBoth"/>
              <a:tabLst>
                <a:tab pos="667385" algn="l"/>
              </a:tabLst>
            </a:pPr>
            <a:r>
              <a:rPr sz="2000" dirty="0">
                <a:latin typeface="Arial MT"/>
                <a:cs typeface="Arial MT"/>
              </a:rPr>
              <a:t>Carry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task(s)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transformed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domain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652780" indent="-366395">
              <a:lnSpc>
                <a:spcPct val="100000"/>
              </a:lnSpc>
              <a:spcBef>
                <a:spcPts val="480"/>
              </a:spcBef>
              <a:buAutoNum type="arabicParenBoth"/>
              <a:tabLst>
                <a:tab pos="653415" algn="l"/>
              </a:tabLst>
            </a:pPr>
            <a:r>
              <a:rPr sz="2000" dirty="0">
                <a:latin typeface="Arial MT"/>
                <a:cs typeface="Arial MT"/>
              </a:rPr>
              <a:t>Apply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inverse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transform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return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spatial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domain.</a:t>
            </a:r>
            <a:endParaRPr sz="2000">
              <a:latin typeface="Arial MT"/>
              <a:cs typeface="Arial MT"/>
            </a:endParaRPr>
          </a:p>
          <a:p>
            <a:pPr marL="469900" marR="166370" indent="-18288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Both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given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image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and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transformed</a:t>
            </a:r>
            <a:r>
              <a:rPr sz="2000" b="1" spc="-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image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will</a:t>
            </a:r>
            <a:r>
              <a:rPr sz="2000" b="1" spc="-6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have</a:t>
            </a:r>
            <a:r>
              <a:rPr sz="20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same </a:t>
            </a:r>
            <a:r>
              <a:rPr sz="2000" b="1" spc="-5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size.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281" y="4859823"/>
            <a:ext cx="7436884" cy="1093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372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057"/>
            <a:ext cx="7463790" cy="38512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100" b="1" spc="-5" dirty="0">
                <a:latin typeface="Arial"/>
                <a:cs typeface="Arial"/>
              </a:rPr>
              <a:t>Preprocessing</a:t>
            </a:r>
            <a:endParaRPr sz="2100">
              <a:latin typeface="Arial"/>
              <a:cs typeface="Arial"/>
            </a:endParaRPr>
          </a:p>
          <a:p>
            <a:pPr marL="927100" lvl="1" indent="-457834" algn="just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Wingdings"/>
              <a:buChar char=""/>
              <a:tabLst>
                <a:tab pos="927735" algn="l"/>
              </a:tabLst>
            </a:pPr>
            <a:r>
              <a:rPr sz="2100" dirty="0">
                <a:latin typeface="Arial MT"/>
                <a:cs typeface="Arial MT"/>
              </a:rPr>
              <a:t>filtering</a:t>
            </a:r>
            <a:endParaRPr sz="2100">
              <a:latin typeface="Arial MT"/>
              <a:cs typeface="Arial MT"/>
            </a:endParaRPr>
          </a:p>
          <a:p>
            <a:pPr marL="1498600" marR="5080" lvl="2" indent="-342900" algn="just">
              <a:lnSpc>
                <a:spcPct val="80000"/>
              </a:lnSpc>
              <a:spcBef>
                <a:spcPts val="484"/>
              </a:spcBef>
              <a:buClr>
                <a:srgbClr val="D1282D"/>
              </a:buClr>
              <a:buFont typeface="Wingdings"/>
              <a:buChar char=""/>
              <a:tabLst>
                <a:tab pos="1499235" algn="l"/>
              </a:tabLst>
            </a:pPr>
            <a:r>
              <a:rPr sz="2000" spc="-5" dirty="0">
                <a:latin typeface="Arial MT"/>
                <a:cs typeface="Arial MT"/>
              </a:rPr>
              <a:t>Image </a:t>
            </a:r>
            <a:r>
              <a:rPr sz="2000" dirty="0">
                <a:latin typeface="Arial MT"/>
                <a:cs typeface="Arial MT"/>
              </a:rPr>
              <a:t>with </a:t>
            </a:r>
            <a:r>
              <a:rPr sz="2000" spc="-5" dirty="0">
                <a:latin typeface="Arial MT"/>
                <a:cs typeface="Arial MT"/>
              </a:rPr>
              <a:t>noise </a:t>
            </a:r>
            <a:r>
              <a:rPr sz="2000" dirty="0">
                <a:latin typeface="Arial MT"/>
                <a:cs typeface="Arial MT"/>
              </a:rPr>
              <a:t>gives </a:t>
            </a:r>
            <a:r>
              <a:rPr sz="2000" spc="-5" dirty="0">
                <a:latin typeface="Arial MT"/>
                <a:cs typeface="Arial MT"/>
              </a:rPr>
              <a:t>high frequencies- use unitary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transformations and </a:t>
            </a:r>
            <a:r>
              <a:rPr sz="2000" dirty="0">
                <a:latin typeface="Arial MT"/>
                <a:cs typeface="Arial MT"/>
              </a:rPr>
              <a:t>find the </a:t>
            </a:r>
            <a:r>
              <a:rPr sz="2000" spc="-5" dirty="0">
                <a:latin typeface="Arial MT"/>
                <a:cs typeface="Arial MT"/>
              </a:rPr>
              <a:t>frequencies- suppress </a:t>
            </a:r>
            <a:r>
              <a:rPr sz="2000" dirty="0">
                <a:latin typeface="Arial MT"/>
                <a:cs typeface="Arial MT"/>
              </a:rPr>
              <a:t> high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frequency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components-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modifies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coefficient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matrix is derived- </a:t>
            </a:r>
            <a:r>
              <a:rPr sz="2000" dirty="0">
                <a:latin typeface="Arial MT"/>
                <a:cs typeface="Arial MT"/>
              </a:rPr>
              <a:t>apply </a:t>
            </a:r>
            <a:r>
              <a:rPr sz="2000" spc="-5" dirty="0">
                <a:latin typeface="Arial MT"/>
                <a:cs typeface="Arial MT"/>
              </a:rPr>
              <a:t>inverse transform- </a:t>
            </a:r>
            <a:r>
              <a:rPr sz="2000" dirty="0">
                <a:latin typeface="Arial MT"/>
                <a:cs typeface="Arial MT"/>
              </a:rPr>
              <a:t>original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reconstructed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image.</a:t>
            </a:r>
            <a:endParaRPr sz="2000">
              <a:latin typeface="Arial MT"/>
              <a:cs typeface="Arial MT"/>
            </a:endParaRPr>
          </a:p>
          <a:p>
            <a:pPr marL="927100" lvl="1" indent="-457834" algn="just">
              <a:lnSpc>
                <a:spcPts val="2520"/>
              </a:lnSpc>
              <a:buClr>
                <a:srgbClr val="D1282D"/>
              </a:buClr>
              <a:buFont typeface="Wingdings"/>
              <a:buChar char=""/>
              <a:tabLst>
                <a:tab pos="927735" algn="l"/>
              </a:tabLst>
            </a:pPr>
            <a:r>
              <a:rPr sz="2100" spc="-5" dirty="0">
                <a:latin typeface="Arial MT"/>
                <a:cs typeface="Arial MT"/>
              </a:rPr>
              <a:t>enhancement</a:t>
            </a:r>
            <a:endParaRPr sz="2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100" b="1" spc="-5" dirty="0">
                <a:latin typeface="Arial"/>
                <a:cs typeface="Arial"/>
              </a:rPr>
              <a:t>Data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Compression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100" b="1" spc="-5" dirty="0">
                <a:latin typeface="Arial"/>
                <a:cs typeface="Arial"/>
              </a:rPr>
              <a:t>Feature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extraction</a:t>
            </a:r>
            <a:endParaRPr sz="2100">
              <a:latin typeface="Arial"/>
              <a:cs typeface="Arial"/>
            </a:endParaRPr>
          </a:p>
          <a:p>
            <a:pPr marL="927100" lvl="1" indent="-457834" algn="just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Wingdings"/>
              <a:buChar char=""/>
              <a:tabLst>
                <a:tab pos="927735" algn="l"/>
              </a:tabLst>
            </a:pPr>
            <a:r>
              <a:rPr sz="2100" spc="-5" dirty="0">
                <a:latin typeface="Arial MT"/>
                <a:cs typeface="Arial MT"/>
              </a:rPr>
              <a:t>edge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detection</a:t>
            </a:r>
            <a:endParaRPr sz="21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buClr>
                <a:srgbClr val="D1282D"/>
              </a:buClr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100" spc="-5" dirty="0">
                <a:latin typeface="Arial MT"/>
                <a:cs typeface="Arial MT"/>
              </a:rPr>
              <a:t>Corner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detection,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etc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16" y="6318199"/>
            <a:ext cx="366395" cy="330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135" dirty="0">
                <a:solidFill>
                  <a:srgbClr val="D1282D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3923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846" y="1716748"/>
            <a:ext cx="8094345" cy="2866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4370">
              <a:lnSpc>
                <a:spcPct val="100000"/>
              </a:lnSpc>
              <a:spcBef>
                <a:spcPts val="130"/>
              </a:spcBef>
            </a:pP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4.1</a:t>
            </a:r>
            <a:r>
              <a:rPr sz="1150" b="1" spc="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INTRODUCTION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5080">
              <a:lnSpc>
                <a:spcPts val="1290"/>
              </a:lnSpc>
            </a:pP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Definition:</a:t>
            </a:r>
            <a:r>
              <a:rPr sz="1150" b="1" spc="2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Image</a:t>
            </a:r>
            <a:r>
              <a:rPr sz="1150" b="1" spc="2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transform</a:t>
            </a:r>
            <a:r>
              <a:rPr sz="1150" b="1" spc="2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150" spc="2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operation</a:t>
            </a:r>
            <a:r>
              <a:rPr sz="1150" spc="2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to</a:t>
            </a:r>
            <a:r>
              <a:rPr sz="1150" spc="2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change</a:t>
            </a:r>
            <a:r>
              <a:rPr sz="1150" spc="2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the</a:t>
            </a:r>
            <a:r>
              <a:rPr sz="1150" spc="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default</a:t>
            </a:r>
            <a:r>
              <a:rPr sz="1150" spc="25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representation </a:t>
            </a:r>
            <a:r>
              <a:rPr sz="1150" spc="-6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space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of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 digital image (spatial domain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-&gt;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 another domain)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so that:</a:t>
            </a:r>
            <a:endParaRPr sz="1150">
              <a:latin typeface="Courier New"/>
              <a:cs typeface="Courier New"/>
            </a:endParaRPr>
          </a:p>
          <a:p>
            <a:pPr marL="680085" marR="5715" indent="-222885">
              <a:lnSpc>
                <a:spcPts val="1260"/>
              </a:lnSpc>
              <a:buAutoNum type="arabicParenBoth"/>
              <a:tabLst>
                <a:tab pos="902969" algn="l"/>
                <a:tab pos="903605" algn="l"/>
                <a:tab pos="1413510" algn="l"/>
                <a:tab pos="1924050" algn="l"/>
                <a:tab pos="3266440" algn="l"/>
                <a:tab pos="4192270" algn="l"/>
                <a:tab pos="4599305" algn="l"/>
                <a:tab pos="5107940" algn="l"/>
                <a:tab pos="5824855" algn="l"/>
                <a:tab pos="6229985" algn="l"/>
                <a:tab pos="7362825" algn="l"/>
                <a:tab pos="7767955" algn="l"/>
              </a:tabLst>
            </a:pP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al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informatio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presen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imag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preserve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e 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transformed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domain, but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represented differently;</a:t>
            </a:r>
            <a:endParaRPr sz="1150">
              <a:latin typeface="Courier New"/>
              <a:cs typeface="Courier New"/>
            </a:endParaRPr>
          </a:p>
          <a:p>
            <a:pPr marL="680085" marR="6350" indent="-222885">
              <a:lnSpc>
                <a:spcPts val="1260"/>
              </a:lnSpc>
              <a:spcBef>
                <a:spcPts val="5"/>
              </a:spcBef>
              <a:buAutoNum type="arabicParenBoth"/>
              <a:tabLst>
                <a:tab pos="902969" algn="l"/>
                <a:tab pos="903605" algn="l"/>
                <a:tab pos="1382395" algn="l"/>
                <a:tab pos="2485390" algn="l"/>
                <a:tab pos="2860675" algn="l"/>
                <a:tab pos="4171315" algn="l"/>
                <a:tab pos="4858385" algn="l"/>
                <a:tab pos="5232400" algn="l"/>
                <a:tab pos="5710555" algn="l"/>
                <a:tab pos="6500495" algn="l"/>
                <a:tab pos="6873875" algn="l"/>
                <a:tab pos="7352030" algn="l"/>
              </a:tabLst>
            </a:pP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transfor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reversible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i.e.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ca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rever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spatia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l 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domain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350"/>
              </a:lnSpc>
              <a:spcBef>
                <a:spcPts val="5"/>
              </a:spcBef>
            </a:pP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Generally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spc="1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150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the</a:t>
            </a:r>
            <a:r>
              <a:rPr sz="1150" spc="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transformed</a:t>
            </a:r>
            <a:r>
              <a:rPr sz="1150" spc="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domain</a:t>
            </a:r>
            <a:r>
              <a:rPr sz="1150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-&gt;</a:t>
            </a:r>
            <a:r>
              <a:rPr sz="1150" spc="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image</a:t>
            </a:r>
            <a:r>
              <a:rPr sz="1150" spc="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information</a:t>
            </a:r>
            <a:r>
              <a:rPr sz="1150" spc="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is</a:t>
            </a:r>
            <a:r>
              <a:rPr sz="1150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represented</a:t>
            </a:r>
            <a:r>
              <a:rPr sz="1150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150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1150" spc="-6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more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compact form =&gt; main goal of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the transforms: </a:t>
            </a: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image compression.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5715">
              <a:lnSpc>
                <a:spcPts val="1290"/>
              </a:lnSpc>
            </a:pP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Other</a:t>
            </a:r>
            <a:r>
              <a:rPr sz="1150" b="1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usage:</a:t>
            </a:r>
            <a:r>
              <a:rPr sz="1150" b="1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image</a:t>
            </a:r>
            <a:r>
              <a:rPr sz="1150" spc="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analysis</a:t>
            </a:r>
            <a:r>
              <a:rPr sz="1150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150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150" spc="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150" spc="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type</a:t>
            </a:r>
            <a:r>
              <a:rPr sz="1150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of</a:t>
            </a:r>
            <a:r>
              <a:rPr sz="1150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representation</a:t>
            </a:r>
            <a:r>
              <a:rPr sz="1150" spc="1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of</a:t>
            </a:r>
            <a:r>
              <a:rPr sz="1150" spc="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different</a:t>
            </a:r>
            <a:r>
              <a:rPr sz="1150" spc="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types </a:t>
            </a:r>
            <a:r>
              <a:rPr sz="1150" spc="-6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of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information present in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the image.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ts val="1290"/>
              </a:lnSpc>
              <a:tabLst>
                <a:tab pos="678815" algn="l"/>
                <a:tab pos="1241425" algn="l"/>
                <a:tab pos="1907539" algn="l"/>
                <a:tab pos="3092450" algn="l"/>
                <a:tab pos="3342004" algn="l"/>
                <a:tab pos="5253355" algn="l"/>
                <a:tab pos="5606415" algn="l"/>
                <a:tab pos="6686550" algn="l"/>
                <a:tab pos="7872730" algn="l"/>
              </a:tabLst>
            </a:pP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Note</a:t>
            </a:r>
            <a:r>
              <a:rPr sz="1150" b="1" spc="130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Mos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imag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transform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“generalizations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”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frequenc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transform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15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=&gt;  the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representation of the image by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 DC component and several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AC components.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846" y="4716987"/>
            <a:ext cx="3796665" cy="85851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35560">
              <a:lnSpc>
                <a:spcPts val="1290"/>
              </a:lnSpc>
              <a:spcBef>
                <a:spcPts val="245"/>
              </a:spcBef>
            </a:pP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Definition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: “original representation </a:t>
            </a:r>
            <a:r>
              <a:rPr sz="1150" spc="-6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dimensional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space:</a:t>
            </a:r>
            <a:endParaRPr sz="1150">
              <a:latin typeface="Courier New"/>
              <a:cs typeface="Courier New"/>
            </a:endParaRPr>
          </a:p>
          <a:p>
            <a:pPr marL="457834" indent="-223520">
              <a:lnSpc>
                <a:spcPts val="1175"/>
              </a:lnSpc>
              <a:buChar char="-"/>
              <a:tabLst>
                <a:tab pos="458470" algn="l"/>
              </a:tabLst>
            </a:pP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each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coordinate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of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the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space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  <a:p>
            <a:pPr marL="457834">
              <a:lnSpc>
                <a:spcPts val="1295"/>
              </a:lnSpc>
            </a:pP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image;</a:t>
            </a:r>
            <a:endParaRPr sz="1150">
              <a:latin typeface="Courier New"/>
              <a:cs typeface="Courier New"/>
            </a:endParaRPr>
          </a:p>
          <a:p>
            <a:pPr marL="457834" indent="-223520">
              <a:lnSpc>
                <a:spcPts val="1350"/>
              </a:lnSpc>
              <a:buChar char="-"/>
              <a:tabLst>
                <a:tab pos="458470" algn="l"/>
              </a:tabLst>
            </a:pP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the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value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of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the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coordinate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of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13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0918" y="4716987"/>
            <a:ext cx="4212590" cy="8585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space”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of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the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image </a:t>
            </a: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[M×N]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MN-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</a:pP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spatial</a:t>
            </a:r>
            <a:r>
              <a:rPr sz="1150" spc="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location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(m,n)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the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digital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</a:pP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on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an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axis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the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grey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level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13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046" y="5533819"/>
            <a:ext cx="7570470" cy="86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634">
              <a:lnSpc>
                <a:spcPts val="1320"/>
              </a:lnSpc>
              <a:spcBef>
                <a:spcPts val="130"/>
              </a:spcBef>
            </a:pP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spatial</a:t>
            </a:r>
            <a:r>
              <a:rPr sz="1150" spc="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location</a:t>
            </a:r>
            <a:r>
              <a:rPr sz="1150" spc="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(m,n).</a:t>
            </a:r>
            <a:endParaRPr sz="1150">
              <a:latin typeface="Courier New"/>
              <a:cs typeface="Courier New"/>
            </a:endParaRPr>
          </a:p>
          <a:p>
            <a:pPr marL="63500">
              <a:lnSpc>
                <a:spcPts val="1320"/>
              </a:lnSpc>
            </a:pP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125" spc="179" baseline="-11111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=(0,0);</a:t>
            </a:r>
            <a:r>
              <a:rPr sz="1150" spc="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125" spc="179" baseline="-11111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=(0,1);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125" spc="179" baseline="-11111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=(0,2);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  <a:r>
              <a:rPr sz="1150" spc="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125" spc="172" baseline="-11111" dirty="0">
                <a:solidFill>
                  <a:srgbClr val="0000FF"/>
                </a:solidFill>
                <a:latin typeface="Courier New"/>
                <a:cs typeface="Courier New"/>
              </a:rPr>
              <a:t>MN</a:t>
            </a:r>
            <a:r>
              <a:rPr sz="1150" spc="114" dirty="0">
                <a:solidFill>
                  <a:srgbClr val="0000FF"/>
                </a:solidFill>
                <a:latin typeface="Courier New"/>
                <a:cs typeface="Courier New"/>
              </a:rPr>
              <a:t>=(M-1,N-1).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ourier New"/>
              <a:cs typeface="Courier New"/>
            </a:endParaRPr>
          </a:p>
          <a:p>
            <a:pPr marL="63500" marR="17780">
              <a:lnSpc>
                <a:spcPts val="1350"/>
              </a:lnSpc>
            </a:pP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=&gt;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unitary transform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of the image </a:t>
            </a:r>
            <a:r>
              <a:rPr sz="1150" b="1" spc="130" dirty="0">
                <a:solidFill>
                  <a:srgbClr val="0000FF"/>
                </a:solidFill>
                <a:latin typeface="Courier New"/>
                <a:cs typeface="Courier New"/>
              </a:rPr>
              <a:t>U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= a </a:t>
            </a:r>
            <a:r>
              <a:rPr sz="1150" b="1" spc="125" dirty="0">
                <a:solidFill>
                  <a:srgbClr val="0000FF"/>
                </a:solidFill>
                <a:latin typeface="Courier New"/>
                <a:cs typeface="Courier New"/>
              </a:rPr>
              <a:t>rotation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of the MN-dimensional </a:t>
            </a:r>
            <a:r>
              <a:rPr sz="1150" spc="-6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space,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defined by 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150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rotation matrix</a:t>
            </a:r>
            <a:r>
              <a:rPr sz="1150" spc="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13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150" b="1" spc="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spc="125" dirty="0">
                <a:solidFill>
                  <a:srgbClr val="0000FF"/>
                </a:solidFill>
                <a:latin typeface="Courier New"/>
                <a:cs typeface="Courier New"/>
              </a:rPr>
              <a:t>in MN-dimensions.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496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IMAGE</a:t>
            </a:r>
            <a:r>
              <a:rPr spc="-195" dirty="0"/>
              <a:t> </a:t>
            </a:r>
            <a:r>
              <a:rPr spc="-55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4469"/>
            <a:ext cx="7460615" cy="3742054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Image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transform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representation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signal</a:t>
            </a:r>
            <a:endParaRPr sz="22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1135"/>
              </a:spcBef>
              <a:buClr>
                <a:srgbClr val="D1282D"/>
              </a:buClr>
              <a:buFont typeface="Wingdings"/>
              <a:buChar char=""/>
              <a:tabLst>
                <a:tab pos="813435" algn="l"/>
              </a:tabLst>
            </a:pPr>
            <a:r>
              <a:rPr sz="2200" spc="-5" dirty="0">
                <a:latin typeface="Arial MT"/>
                <a:cs typeface="Arial MT"/>
              </a:rPr>
              <a:t>Signal holds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visual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information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D1282D"/>
              </a:buClr>
              <a:buFont typeface="Wingdings"/>
              <a:buChar char=""/>
            </a:pPr>
            <a:endParaRPr sz="3200">
              <a:latin typeface="Arial MT"/>
              <a:cs typeface="Arial MT"/>
            </a:endParaRPr>
          </a:p>
          <a:p>
            <a:pPr marL="355600" marR="571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1885314" algn="l"/>
                <a:tab pos="2281555" algn="l"/>
                <a:tab pos="3626485" algn="l"/>
                <a:tab pos="3946525" algn="l"/>
                <a:tab pos="5897245" algn="l"/>
                <a:tab pos="6651625" algn="l"/>
              </a:tabLst>
            </a:pPr>
            <a:r>
              <a:rPr sz="2200" b="1" spc="-125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rans</a:t>
            </a:r>
            <a:r>
              <a:rPr sz="2200" b="1" spc="10" dirty="0">
                <a:latin typeface="Arial"/>
                <a:cs typeface="Arial"/>
              </a:rPr>
              <a:t>f</a:t>
            </a:r>
            <a:r>
              <a:rPr sz="2200" b="1" spc="-5" dirty="0">
                <a:latin typeface="Arial"/>
                <a:cs typeface="Arial"/>
              </a:rPr>
              <a:t>orm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basical</a:t>
            </a:r>
            <a:r>
              <a:rPr sz="2200" b="1" spc="5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math</a:t>
            </a:r>
            <a:r>
              <a:rPr sz="2200" b="1" spc="10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matic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l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spc="5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ol,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10" dirty="0">
                <a:latin typeface="Arial"/>
                <a:cs typeface="Arial"/>
              </a:rPr>
              <a:t>w</a:t>
            </a:r>
            <a:r>
              <a:rPr sz="2200" b="1" spc="-5" dirty="0">
                <a:latin typeface="Arial"/>
                <a:cs typeface="Arial"/>
              </a:rPr>
              <a:t>hi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5" dirty="0">
                <a:latin typeface="Arial"/>
                <a:cs typeface="Arial"/>
              </a:rPr>
              <a:t>h  </a:t>
            </a:r>
            <a:r>
              <a:rPr sz="2200" b="1" dirty="0">
                <a:latin typeface="Arial"/>
                <a:cs typeface="Arial"/>
              </a:rPr>
              <a:t>allows</a:t>
            </a:r>
            <a:r>
              <a:rPr sz="2200" b="1" spc="-5" dirty="0">
                <a:latin typeface="Arial"/>
                <a:cs typeface="Arial"/>
              </a:rPr>
              <a:t> to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move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from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domain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another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domain.</a:t>
            </a:r>
            <a:endParaRPr sz="22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1130"/>
              </a:spcBef>
              <a:buClr>
                <a:srgbClr val="D1282D"/>
              </a:buClr>
              <a:buFont typeface="Wingdings"/>
              <a:buChar char=""/>
              <a:tabLst>
                <a:tab pos="813435" algn="l"/>
              </a:tabLst>
            </a:pPr>
            <a:r>
              <a:rPr sz="2200" spc="-5" dirty="0">
                <a:latin typeface="Arial MT"/>
                <a:cs typeface="Arial MT"/>
              </a:rPr>
              <a:t>Generally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time/spatial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domain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frequency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domain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D1282D"/>
              </a:buClr>
              <a:buFont typeface="Wingdings"/>
              <a:buChar char=""/>
            </a:pP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dirty="0"/>
              <a:t>	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spc="1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reason</a:t>
            </a:r>
            <a:r>
              <a:rPr sz="2200" b="1" spc="1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</a:t>
            </a:r>
            <a:r>
              <a:rPr sz="2200" b="1" spc="1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transform</a:t>
            </a:r>
            <a:r>
              <a:rPr sz="2200" b="1" spc="1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</a:t>
            </a:r>
            <a:r>
              <a:rPr sz="2200" b="1" spc="1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another</a:t>
            </a:r>
            <a:r>
              <a:rPr sz="2200" b="1" spc="1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domain</a:t>
            </a:r>
            <a:r>
              <a:rPr sz="2200" b="1" spc="1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1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perform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task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hand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easier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manner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4966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ADVANTAGES </a:t>
            </a:r>
            <a:r>
              <a:rPr spc="-45" dirty="0"/>
              <a:t>FOR </a:t>
            </a:r>
            <a:r>
              <a:rPr spc="-40" dirty="0"/>
              <a:t> </a:t>
            </a:r>
            <a:r>
              <a:rPr spc="-65" dirty="0"/>
              <a:t>IMAGE</a:t>
            </a:r>
            <a:r>
              <a:rPr spc="-200" dirty="0"/>
              <a:t> </a:t>
            </a:r>
            <a:r>
              <a:rPr spc="-55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8253"/>
            <a:ext cx="7462520" cy="428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Transformation </a:t>
            </a:r>
            <a:r>
              <a:rPr sz="2400" b="1" dirty="0">
                <a:latin typeface="Arial"/>
                <a:cs typeface="Arial"/>
              </a:rPr>
              <a:t>may </a:t>
            </a:r>
            <a:r>
              <a:rPr sz="2400" b="1" spc="-5" dirty="0">
                <a:latin typeface="Arial"/>
                <a:cs typeface="Arial"/>
              </a:rPr>
              <a:t>isolate critical components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</a:t>
            </a:r>
            <a:r>
              <a:rPr sz="2400" b="1" dirty="0">
                <a:latin typeface="Arial"/>
                <a:cs typeface="Arial"/>
              </a:rPr>
              <a:t>image </a:t>
            </a:r>
            <a:r>
              <a:rPr sz="2400" b="1" spc="-5" dirty="0">
                <a:latin typeface="Arial"/>
                <a:cs typeface="Arial"/>
              </a:rPr>
              <a:t>pattern such </a:t>
            </a:r>
            <a:r>
              <a:rPr sz="2400" b="1" dirty="0">
                <a:latin typeface="Arial"/>
                <a:cs typeface="Arial"/>
              </a:rPr>
              <a:t>that </a:t>
            </a:r>
            <a:r>
              <a:rPr sz="2400" b="1" spc="-5" dirty="0">
                <a:latin typeface="Arial"/>
                <a:cs typeface="Arial"/>
              </a:rPr>
              <a:t>it becomes </a:t>
            </a:r>
            <a:r>
              <a:rPr sz="2400" b="1" dirty="0">
                <a:latin typeface="Arial"/>
                <a:cs typeface="Arial"/>
              </a:rPr>
              <a:t>easy for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direct accessibility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perform analysis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27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13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Transformation </a:t>
            </a:r>
            <a:r>
              <a:rPr sz="2400" b="1" dirty="0">
                <a:latin typeface="Arial"/>
                <a:cs typeface="Arial"/>
              </a:rPr>
              <a:t>may </a:t>
            </a:r>
            <a:r>
              <a:rPr sz="2400" b="1" spc="-5" dirty="0">
                <a:latin typeface="Arial"/>
                <a:cs typeface="Arial"/>
              </a:rPr>
              <a:t>store data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compact form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so</a:t>
            </a:r>
            <a:r>
              <a:rPr sz="2400" b="1" dirty="0">
                <a:latin typeface="Arial"/>
                <a:cs typeface="Arial"/>
              </a:rPr>
              <a:t> that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easy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storage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dirty="0">
                <a:latin typeface="Arial"/>
                <a:cs typeface="Arial"/>
              </a:rPr>
              <a:t> it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be </a:t>
            </a:r>
            <a:r>
              <a:rPr sz="2400" b="1" spc="-5" dirty="0">
                <a:latin typeface="Arial"/>
                <a:cs typeface="Arial"/>
              </a:rPr>
              <a:t> transmitted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efficiently.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3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also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found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beneficial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fast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computation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2D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convolution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correlation.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2621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0" dirty="0"/>
              <a:t>HOW IMAGE </a:t>
            </a:r>
            <a:r>
              <a:rPr sz="3200" spc="-55" dirty="0"/>
              <a:t> </a:t>
            </a:r>
            <a:r>
              <a:rPr sz="3200" spc="-60" dirty="0"/>
              <a:t>TRA</a:t>
            </a:r>
            <a:r>
              <a:rPr sz="3200" spc="-65" dirty="0"/>
              <a:t>N</a:t>
            </a:r>
            <a:r>
              <a:rPr sz="3200" spc="-60" dirty="0"/>
              <a:t>S</a:t>
            </a:r>
            <a:r>
              <a:rPr sz="3200" spc="-65" dirty="0"/>
              <a:t>FO</a:t>
            </a:r>
            <a:r>
              <a:rPr sz="3200" spc="-55" dirty="0"/>
              <a:t>R</a:t>
            </a:r>
            <a:r>
              <a:rPr sz="3200" spc="-60" dirty="0"/>
              <a:t>M</a:t>
            </a:r>
            <a:r>
              <a:rPr sz="3200" spc="-280" dirty="0"/>
              <a:t>A</a:t>
            </a:r>
            <a:r>
              <a:rPr sz="3200" spc="-60" dirty="0"/>
              <a:t>TI</a:t>
            </a:r>
            <a:r>
              <a:rPr sz="3200" spc="-65" dirty="0"/>
              <a:t>O</a:t>
            </a:r>
            <a:r>
              <a:rPr sz="3200" dirty="0"/>
              <a:t>M  </a:t>
            </a:r>
            <a:r>
              <a:rPr sz="3200" spc="-60" dirty="0"/>
              <a:t>WORKS?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776729"/>
            <a:ext cx="7460615" cy="408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b="1" spc="-20" dirty="0">
                <a:latin typeface="Arial"/>
                <a:cs typeface="Arial"/>
              </a:rPr>
              <a:t>Transforms </a:t>
            </a:r>
            <a:r>
              <a:rPr sz="2800" b="1" spc="-5" dirty="0">
                <a:latin typeface="Arial"/>
                <a:cs typeface="Arial"/>
              </a:rPr>
              <a:t>change the representation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 the </a:t>
            </a:r>
            <a:r>
              <a:rPr sz="2800" b="1" dirty="0">
                <a:latin typeface="Arial"/>
                <a:cs typeface="Arial"/>
              </a:rPr>
              <a:t>signal by projecting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it </a:t>
            </a:r>
            <a:r>
              <a:rPr sz="2800" b="1" spc="-10" dirty="0">
                <a:latin typeface="Arial"/>
                <a:cs typeface="Arial"/>
              </a:rPr>
              <a:t>on </a:t>
            </a:r>
            <a:r>
              <a:rPr sz="2800" b="1" spc="5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a set </a:t>
            </a:r>
            <a:r>
              <a:rPr sz="2800" b="1" spc="-15" dirty="0">
                <a:latin typeface="Arial"/>
                <a:cs typeface="Arial"/>
              </a:rPr>
              <a:t>of 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basis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1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345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b="1" spc="-15" dirty="0">
                <a:latin typeface="Arial"/>
                <a:cs typeface="Arial"/>
              </a:rPr>
              <a:t>Transformations</a:t>
            </a:r>
            <a:r>
              <a:rPr sz="2800" b="1" spc="-10" dirty="0">
                <a:latin typeface="Arial"/>
                <a:cs typeface="Arial"/>
              </a:rPr>
              <a:t> do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change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information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content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present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signal.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40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b="1" spc="-20" dirty="0">
                <a:latin typeface="Arial"/>
                <a:cs typeface="Arial"/>
              </a:rPr>
              <a:t>Transform</a:t>
            </a:r>
            <a:r>
              <a:rPr sz="2800" b="1" spc="-5" dirty="0">
                <a:latin typeface="Arial"/>
                <a:cs typeface="Arial"/>
              </a:rPr>
              <a:t> is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reversible.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496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IMAGE</a:t>
            </a:r>
            <a:r>
              <a:rPr spc="-195" dirty="0"/>
              <a:t> </a:t>
            </a:r>
            <a:r>
              <a:rPr spc="-55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6729"/>
            <a:ext cx="7459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0245" algn="l"/>
                <a:tab pos="2464435" algn="l"/>
                <a:tab pos="3086735" algn="l"/>
                <a:tab pos="4914265" algn="l"/>
                <a:tab pos="5458460" algn="l"/>
                <a:tab pos="6914515" algn="l"/>
              </a:tabLst>
            </a:pPr>
            <a:r>
              <a:rPr sz="2800" b="1" spc="-16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spc="5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fo</a:t>
            </a:r>
            <a:r>
              <a:rPr sz="2800" b="1" spc="5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m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dirty="0">
                <a:latin typeface="Arial"/>
                <a:cs typeface="Arial"/>
              </a:rPr>
              <a:t>	a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spc="-15" dirty="0">
                <a:latin typeface="Arial"/>
                <a:cs typeface="Arial"/>
              </a:rPr>
              <a:t>p</a:t>
            </a:r>
            <a:r>
              <a:rPr sz="2800" b="1" spc="-5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5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on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10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5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nge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03526"/>
            <a:ext cx="5862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332230" algn="l"/>
                <a:tab pos="1379855" algn="l"/>
                <a:tab pos="2534920" algn="l"/>
                <a:tab pos="3957320" algn="l"/>
                <a:tab pos="4054475" algn="l"/>
                <a:tab pos="5264785" algn="l"/>
                <a:tab pos="5513070" algn="l"/>
              </a:tabLst>
            </a:pPr>
            <a:r>
              <a:rPr sz="2800" b="1" dirty="0">
                <a:latin typeface="Arial"/>
                <a:cs typeface="Arial"/>
              </a:rPr>
              <a:t>default		representation		</a:t>
            </a:r>
            <a:r>
              <a:rPr sz="2800" b="1" spc="-5" dirty="0">
                <a:latin typeface="Arial"/>
                <a:cs typeface="Arial"/>
              </a:rPr>
              <a:t>space	</a:t>
            </a:r>
            <a:r>
              <a:rPr sz="2800" b="1" dirty="0">
                <a:latin typeface="Arial"/>
                <a:cs typeface="Arial"/>
              </a:rPr>
              <a:t>of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image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(</a:t>
            </a:r>
            <a:r>
              <a:rPr sz="2800" b="1" spc="10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rom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spc="5" dirty="0">
                <a:latin typeface="Arial"/>
                <a:cs typeface="Arial"/>
              </a:rPr>
              <a:t>p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ial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doma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		</a:t>
            </a:r>
            <a:r>
              <a:rPr sz="2800" b="1" spc="-5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6148" y="2203526"/>
            <a:ext cx="14706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  <a:tabLst>
                <a:tab pos="410209" algn="l"/>
              </a:tabLst>
            </a:pPr>
            <a:r>
              <a:rPr sz="2800" b="1" spc="-5" dirty="0">
                <a:latin typeface="Arial"/>
                <a:cs typeface="Arial"/>
              </a:rPr>
              <a:t>a	di</a:t>
            </a:r>
            <a:r>
              <a:rPr sz="2800" b="1" spc="-15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it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l  ano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domain)</a:t>
            </a:r>
            <a:r>
              <a:rPr dirty="0"/>
              <a:t> so</a:t>
            </a:r>
            <a:r>
              <a:rPr spc="5"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information </a:t>
            </a:r>
            <a:r>
              <a:rPr spc="-765" dirty="0"/>
              <a:t> </a:t>
            </a:r>
            <a:r>
              <a:rPr spc="-5" dirty="0"/>
              <a:t>present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image</a:t>
            </a:r>
            <a:r>
              <a:rPr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preserved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 the </a:t>
            </a:r>
            <a:r>
              <a:rPr spc="-765" dirty="0"/>
              <a:t> </a:t>
            </a:r>
            <a:r>
              <a:rPr spc="-5" dirty="0"/>
              <a:t>transformed</a:t>
            </a:r>
            <a:r>
              <a:rPr dirty="0"/>
              <a:t> </a:t>
            </a:r>
            <a:r>
              <a:rPr spc="-5" dirty="0"/>
              <a:t>domain,</a:t>
            </a:r>
            <a:r>
              <a:rPr dirty="0"/>
              <a:t> </a:t>
            </a:r>
            <a:r>
              <a:rPr spc="-10" dirty="0"/>
              <a:t>but</a:t>
            </a:r>
            <a:r>
              <a:rPr spc="-5" dirty="0"/>
              <a:t> </a:t>
            </a:r>
            <a:r>
              <a:rPr dirty="0"/>
              <a:t>represented </a:t>
            </a:r>
            <a:r>
              <a:rPr spc="5" dirty="0"/>
              <a:t> </a:t>
            </a:r>
            <a:r>
              <a:rPr spc="-20" dirty="0"/>
              <a:t>differently.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4337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NEED</a:t>
            </a:r>
            <a:r>
              <a:rPr spc="-175" dirty="0"/>
              <a:t> </a:t>
            </a:r>
            <a:r>
              <a:rPr spc="-45" dirty="0"/>
              <a:t>FOR</a:t>
            </a:r>
            <a:r>
              <a:rPr spc="-170" dirty="0"/>
              <a:t> </a:t>
            </a:r>
            <a:r>
              <a:rPr spc="-65" dirty="0"/>
              <a:t>IMAGE </a:t>
            </a:r>
            <a:r>
              <a:rPr spc="-1185" dirty="0"/>
              <a:t> </a:t>
            </a:r>
            <a:r>
              <a:rPr spc="-55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315"/>
            <a:ext cx="7463790" cy="2845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"/>
              <a:tabLst>
                <a:tab pos="355600" algn="l"/>
              </a:tabLst>
            </a:pPr>
            <a:r>
              <a:rPr sz="2500" b="1" spc="-5" dirty="0">
                <a:latin typeface="Arial"/>
                <a:cs typeface="Arial"/>
              </a:rPr>
              <a:t>Mathematical</a:t>
            </a:r>
            <a:r>
              <a:rPr sz="2500" b="1" spc="1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convenience</a:t>
            </a:r>
            <a:endParaRPr sz="2500">
              <a:latin typeface="Arial"/>
              <a:cs typeface="Arial"/>
            </a:endParaRPr>
          </a:p>
          <a:p>
            <a:pPr marL="469900" marR="5080" lvl="1" indent="-182880" algn="just">
              <a:lnSpc>
                <a:spcPct val="100000"/>
              </a:lnSpc>
              <a:spcBef>
                <a:spcPts val="1200"/>
              </a:spcBef>
              <a:buClr>
                <a:srgbClr val="D1282D"/>
              </a:buClr>
              <a:buChar char="•"/>
              <a:tabLst>
                <a:tab pos="469900" algn="l"/>
              </a:tabLst>
            </a:pPr>
            <a:r>
              <a:rPr sz="2500" spc="-5" dirty="0">
                <a:latin typeface="Arial MT"/>
                <a:cs typeface="Arial MT"/>
              </a:rPr>
              <a:t>The </a:t>
            </a:r>
            <a:r>
              <a:rPr sz="2500" dirty="0">
                <a:latin typeface="Arial MT"/>
                <a:cs typeface="Arial MT"/>
              </a:rPr>
              <a:t>complex operation </a:t>
            </a:r>
            <a:r>
              <a:rPr sz="2500" spc="-5" dirty="0">
                <a:latin typeface="Arial MT"/>
                <a:cs typeface="Arial MT"/>
              </a:rPr>
              <a:t>in the time </a:t>
            </a:r>
            <a:r>
              <a:rPr sz="2500" dirty="0">
                <a:latin typeface="Arial MT"/>
                <a:cs typeface="Arial MT"/>
              </a:rPr>
              <a:t>domain </a:t>
            </a:r>
            <a:r>
              <a:rPr sz="2500" spc="-5" dirty="0">
                <a:latin typeface="Arial MT"/>
                <a:cs typeface="Arial MT"/>
              </a:rPr>
              <a:t>will be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 simple multiplication operation in the frequency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domain</a:t>
            </a:r>
            <a:endParaRPr sz="2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1282D"/>
              </a:buClr>
              <a:buFont typeface="Arial MT"/>
              <a:buChar char="•"/>
            </a:pPr>
            <a:endParaRPr sz="41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500" b="1" spc="-5" dirty="0">
                <a:latin typeface="Arial"/>
                <a:cs typeface="Arial"/>
              </a:rPr>
              <a:t>Helps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to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extract</a:t>
            </a:r>
            <a:r>
              <a:rPr sz="2500" b="1" spc="1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more</a:t>
            </a:r>
            <a:r>
              <a:rPr sz="2500" b="1" spc="1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information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2889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CLASSIFICATION </a:t>
            </a:r>
            <a:r>
              <a:rPr spc="-35" dirty="0"/>
              <a:t>OF </a:t>
            </a:r>
            <a:r>
              <a:rPr spc="-30" dirty="0"/>
              <a:t> </a:t>
            </a:r>
            <a:r>
              <a:rPr spc="-65" dirty="0"/>
              <a:t>IMAGE</a:t>
            </a:r>
            <a:r>
              <a:rPr spc="-160" dirty="0"/>
              <a:t> </a:t>
            </a:r>
            <a:r>
              <a:rPr spc="-60" dirty="0"/>
              <a:t>TRANSFORMS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8974"/>
            <a:ext cx="6485255" cy="142176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b="1" spc="-5" dirty="0">
                <a:latin typeface="Arial"/>
                <a:cs typeface="Arial"/>
              </a:rPr>
              <a:t>Based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nature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basis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1180"/>
              </a:spcBef>
              <a:buClr>
                <a:srgbClr val="D1282D"/>
              </a:buClr>
              <a:buFont typeface="Wingdings"/>
              <a:buChar char=""/>
              <a:tabLst>
                <a:tab pos="813435" algn="l"/>
                <a:tab pos="2606675" algn="l"/>
                <a:tab pos="3411220" algn="l"/>
                <a:tab pos="5030470" algn="l"/>
              </a:tabLst>
            </a:pPr>
            <a:r>
              <a:rPr sz="2400" spc="-10" dirty="0">
                <a:latin typeface="Arial MT"/>
                <a:cs typeface="Arial MT"/>
              </a:rPr>
              <a:t>Transforms	</a:t>
            </a:r>
            <a:r>
              <a:rPr sz="2400" spc="-5" dirty="0">
                <a:latin typeface="Arial MT"/>
                <a:cs typeface="Arial MT"/>
              </a:rPr>
              <a:t>with	sinusoidal	orthogonal</a:t>
            </a:r>
            <a:endParaRPr sz="2400">
              <a:latin typeface="Arial MT"/>
              <a:cs typeface="Arial MT"/>
            </a:endParaRPr>
          </a:p>
          <a:p>
            <a:pPr marL="8128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functions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9573" y="2293441"/>
            <a:ext cx="737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b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098419"/>
            <a:ext cx="700595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0"/>
              </a:spcBef>
              <a:buClr>
                <a:srgbClr val="D1282D"/>
              </a:buClr>
              <a:buFont typeface="Wingdings"/>
              <a:buChar char=""/>
              <a:tabLst>
                <a:tab pos="356235" algn="l"/>
              </a:tabLst>
            </a:pPr>
            <a:r>
              <a:rPr sz="2400" spc="-10" dirty="0">
                <a:latin typeface="Arial MT"/>
                <a:cs typeface="Arial MT"/>
              </a:rPr>
              <a:t>Transforms </a:t>
            </a:r>
            <a:r>
              <a:rPr sz="2400" spc="-5" dirty="0">
                <a:latin typeface="Arial MT"/>
                <a:cs typeface="Arial MT"/>
              </a:rPr>
              <a:t>with non- </a:t>
            </a:r>
            <a:r>
              <a:rPr sz="2400" dirty="0">
                <a:latin typeface="Arial MT"/>
                <a:cs typeface="Arial MT"/>
              </a:rPr>
              <a:t>sinusoidal orthogonal </a:t>
            </a:r>
            <a:r>
              <a:rPr sz="2400" spc="-5" dirty="0">
                <a:latin typeface="Arial MT"/>
                <a:cs typeface="Arial MT"/>
              </a:rPr>
              <a:t>basis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functions</a:t>
            </a:r>
            <a:endParaRPr sz="2400">
              <a:latin typeface="Arial MT"/>
              <a:cs typeface="Arial MT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Wingdings"/>
              <a:buChar char=""/>
              <a:tabLst>
                <a:tab pos="356235" algn="l"/>
              </a:tabLst>
            </a:pPr>
            <a:r>
              <a:rPr sz="2400" spc="-10" dirty="0">
                <a:latin typeface="Arial MT"/>
                <a:cs typeface="Arial MT"/>
              </a:rPr>
              <a:t>Transforms</a:t>
            </a:r>
            <a:r>
              <a:rPr sz="2400" spc="-5" dirty="0">
                <a:latin typeface="Arial MT"/>
                <a:cs typeface="Arial MT"/>
              </a:rPr>
              <a:t> 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depending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statistics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input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Clr>
                <a:srgbClr val="D1282D"/>
              </a:buClr>
              <a:buFont typeface="Wingdings"/>
              <a:buChar char=""/>
              <a:tabLst>
                <a:tab pos="356235" algn="l"/>
              </a:tabLst>
            </a:pPr>
            <a:r>
              <a:rPr sz="2400" spc="-10" dirty="0">
                <a:latin typeface="Arial MT"/>
                <a:cs typeface="Arial MT"/>
              </a:rPr>
              <a:t>Transforms</a:t>
            </a:r>
            <a:r>
              <a:rPr sz="2400" spc="-5" dirty="0">
                <a:latin typeface="Arial MT"/>
                <a:cs typeface="Arial MT"/>
              </a:rPr>
              <a:t> 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capable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representing the </a:t>
            </a:r>
            <a:r>
              <a:rPr sz="2400" spc="-5" dirty="0">
                <a:latin typeface="Arial MT"/>
                <a:cs typeface="Arial MT"/>
              </a:rPr>
              <a:t>directional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 </a:t>
            </a:r>
            <a:r>
              <a:rPr sz="2400" dirty="0">
                <a:latin typeface="Arial MT"/>
                <a:cs typeface="Arial MT"/>
              </a:rPr>
              <a:t>present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0692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UNITARY </a:t>
            </a:r>
            <a:r>
              <a:rPr spc="-110" dirty="0"/>
              <a:t> </a:t>
            </a:r>
            <a:r>
              <a:rPr spc="-55" dirty="0"/>
              <a:t>T</a:t>
            </a:r>
            <a:r>
              <a:rPr spc="-65" dirty="0"/>
              <a:t>RA</a:t>
            </a:r>
            <a:r>
              <a:rPr spc="-60" dirty="0"/>
              <a:t>N</a:t>
            </a:r>
            <a:r>
              <a:rPr spc="-55" dirty="0"/>
              <a:t>S</a:t>
            </a:r>
            <a:r>
              <a:rPr spc="-65" dirty="0"/>
              <a:t>F</a:t>
            </a:r>
            <a:r>
              <a:rPr spc="-60" dirty="0"/>
              <a:t>O</a:t>
            </a:r>
            <a:r>
              <a:rPr spc="-65" dirty="0"/>
              <a:t>RM</a:t>
            </a:r>
            <a:r>
              <a:rPr spc="-320" dirty="0"/>
              <a:t>A</a:t>
            </a:r>
            <a:r>
              <a:rPr spc="-55" dirty="0"/>
              <a:t>T</a:t>
            </a:r>
            <a:r>
              <a:rPr spc="-60" dirty="0"/>
              <a:t>ION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777"/>
            <a:ext cx="7463155" cy="477964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400" b="1" dirty="0">
                <a:latin typeface="Arial"/>
                <a:cs typeface="Arial"/>
              </a:rPr>
              <a:t>Different</a:t>
            </a:r>
            <a:r>
              <a:rPr sz="2400" b="1" spc="-5" dirty="0">
                <a:latin typeface="Arial"/>
                <a:cs typeface="Arial"/>
              </a:rPr>
              <a:t> cases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unitary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transformations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Continuous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Fourier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Transform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(FT)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solidFill>
                  <a:srgbClr val="526CAF"/>
                </a:solidFill>
                <a:latin typeface="Arial"/>
                <a:cs typeface="Arial"/>
              </a:rPr>
              <a:t>Discrete</a:t>
            </a:r>
            <a:r>
              <a:rPr sz="22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526CAF"/>
                </a:solidFill>
                <a:latin typeface="Arial"/>
                <a:cs typeface="Arial"/>
              </a:rPr>
              <a:t>Fourier</a:t>
            </a:r>
            <a:r>
              <a:rPr sz="22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526CAF"/>
                </a:solidFill>
                <a:latin typeface="Arial"/>
                <a:cs typeface="Arial"/>
              </a:rPr>
              <a:t>Transform</a:t>
            </a:r>
            <a:r>
              <a:rPr sz="2200" b="1" spc="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526CAF"/>
                </a:solidFill>
                <a:latin typeface="Arial"/>
                <a:cs typeface="Arial"/>
              </a:rPr>
              <a:t>(DFT)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solidFill>
                  <a:srgbClr val="526CAF"/>
                </a:solidFill>
                <a:latin typeface="Arial"/>
                <a:cs typeface="Arial"/>
              </a:rPr>
              <a:t>Discrete</a:t>
            </a:r>
            <a:r>
              <a:rPr sz="22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526CAF"/>
                </a:solidFill>
                <a:latin typeface="Arial"/>
                <a:cs typeface="Arial"/>
              </a:rPr>
              <a:t>Cosine</a:t>
            </a:r>
            <a:r>
              <a:rPr sz="2200" b="1" spc="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526CAF"/>
                </a:solidFill>
                <a:latin typeface="Arial"/>
                <a:cs typeface="Arial"/>
              </a:rPr>
              <a:t>Transform</a:t>
            </a:r>
            <a:r>
              <a:rPr sz="22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526CAF"/>
                </a:solidFill>
                <a:latin typeface="Arial"/>
                <a:cs typeface="Arial"/>
              </a:rPr>
              <a:t>(DCT)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solidFill>
                  <a:srgbClr val="526CAF"/>
                </a:solidFill>
                <a:latin typeface="Arial"/>
                <a:cs typeface="Arial"/>
              </a:rPr>
              <a:t>Haar</a:t>
            </a:r>
            <a:r>
              <a:rPr sz="2200" b="1" spc="-4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526CAF"/>
                </a:solidFill>
                <a:latin typeface="Arial"/>
                <a:cs typeface="Arial"/>
              </a:rPr>
              <a:t>Transform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20" dirty="0">
                <a:latin typeface="Arial"/>
                <a:cs typeface="Arial"/>
              </a:rPr>
              <a:t>Walsh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Transform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Hadamard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Transform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Slant </a:t>
            </a:r>
            <a:r>
              <a:rPr sz="2200" b="1" spc="-20" dirty="0">
                <a:latin typeface="Arial"/>
                <a:cs typeface="Arial"/>
              </a:rPr>
              <a:t>Transform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180"/>
              </a:spcBef>
              <a:tabLst>
                <a:tab pos="1198245" algn="l"/>
                <a:tab pos="2113915" algn="l"/>
                <a:tab pos="4097020" algn="l"/>
                <a:tab pos="5229860" algn="l"/>
                <a:tab pos="5993130" algn="l"/>
              </a:tabLst>
            </a:pPr>
            <a:r>
              <a:rPr sz="2400" b="1" spc="-10" dirty="0">
                <a:latin typeface="Arial"/>
                <a:cs typeface="Arial"/>
              </a:rPr>
              <a:t>Thes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give</a:t>
            </a:r>
            <a:r>
              <a:rPr sz="2400" b="1" dirty="0">
                <a:latin typeface="Arial"/>
                <a:cs typeface="Arial"/>
              </a:rPr>
              <a:t>	in</a:t>
            </a:r>
            <a:r>
              <a:rPr sz="2400" b="1" spc="5" dirty="0">
                <a:latin typeface="Arial"/>
                <a:cs typeface="Arial"/>
              </a:rPr>
              <a:t>f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spc="-20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mat</a:t>
            </a:r>
            <a:r>
              <a:rPr sz="2400" b="1" dirty="0">
                <a:latin typeface="Arial"/>
                <a:cs typeface="Arial"/>
              </a:rPr>
              <a:t>ion	</a:t>
            </a:r>
            <a:r>
              <a:rPr sz="2400" b="1" spc="-2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bout	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freq</a:t>
            </a:r>
            <a:r>
              <a:rPr sz="2400" b="1" spc="-15" dirty="0">
                <a:latin typeface="Arial"/>
                <a:cs typeface="Arial"/>
              </a:rPr>
              <a:t>u</a:t>
            </a:r>
            <a:r>
              <a:rPr sz="2400" b="1" spc="-5" dirty="0">
                <a:latin typeface="Arial"/>
                <a:cs typeface="Arial"/>
              </a:rPr>
              <a:t>ency  contents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EEC980-AACF-4331-908E-5A29429CC09A}"/>
</file>

<file path=customXml/itemProps2.xml><?xml version="1.0" encoding="utf-8"?>
<ds:datastoreItem xmlns:ds="http://schemas.openxmlformats.org/officeDocument/2006/customXml" ds:itemID="{FFCD3FD6-708C-4F8D-A2EB-88F2C998AE3D}"/>
</file>

<file path=customXml/itemProps3.xml><?xml version="1.0" encoding="utf-8"?>
<ds:datastoreItem xmlns:ds="http://schemas.openxmlformats.org/officeDocument/2006/customXml" ds:itemID="{5EA89A2A-4495-4127-8698-21749B63CA5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485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IMAGE  TRANSFORMS</vt:lpstr>
      <vt:lpstr>INTRODUCTION</vt:lpstr>
      <vt:lpstr>IMAGE TRANSFORM</vt:lpstr>
      <vt:lpstr>ADVANTAGES FOR  IMAGE TRANSFORM</vt:lpstr>
      <vt:lpstr>HOW IMAGE  TRANSFORMATIOM  WORKS?</vt:lpstr>
      <vt:lpstr>IMAGE TRANSFORM</vt:lpstr>
      <vt:lpstr>NEED FOR IMAGE  TRANSFORM</vt:lpstr>
      <vt:lpstr>CLASSIFICATION OF  IMAGE TRANSFORMS</vt:lpstr>
      <vt:lpstr>UNITARY  TRANSFORMATIONS</vt:lpstr>
      <vt:lpstr>IMAGE TRANSFORMS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admin</dc:creator>
  <cp:lastModifiedBy>Admin</cp:lastModifiedBy>
  <cp:revision>1</cp:revision>
  <dcterms:created xsi:type="dcterms:W3CDTF">2023-02-01T03:25:46Z</dcterms:created>
  <dcterms:modified xsi:type="dcterms:W3CDTF">2023-02-01T03:27:18Z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2023-02-01T00:00:00Z</vt:filetime>
  </property>
  <property fmtid="{D5CDD505-2E9C-101B-9397-08002B2CF9AE}" pid="5" name="ContentTypeId">
    <vt:lpwstr>0x010100439A427E9303B54DBFBBE113110CA6DF</vt:lpwstr>
  </property>
</Properties>
</file>