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4642"/>
            <a:ext cx="807211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435" y="1627377"/>
            <a:ext cx="6071234" cy="4380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536022"/>
            <a:ext cx="157797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1125" y="0"/>
            <a:ext cx="142875" cy="6858000"/>
            <a:chOff x="9001125" y="0"/>
            <a:chExt cx="142875" cy="6858000"/>
          </a:xfrm>
        </p:grpSpPr>
        <p:sp>
          <p:nvSpPr>
            <p:cNvPr id="3" name="object 3"/>
            <p:cNvSpPr/>
            <p:nvPr/>
          </p:nvSpPr>
          <p:spPr>
            <a:xfrm>
              <a:off x="9001125" y="4846320"/>
              <a:ext cx="142875" cy="2011680"/>
            </a:xfrm>
            <a:custGeom>
              <a:avLst/>
              <a:gdLst/>
              <a:ahLst/>
              <a:cxnLst/>
              <a:rect l="l" t="t" r="r" b="b"/>
              <a:pathLst>
                <a:path w="142875" h="2011679">
                  <a:moveTo>
                    <a:pt x="142875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142875" y="201168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D12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5" y="0"/>
              <a:ext cx="142875" cy="4846320"/>
            </a:xfrm>
            <a:custGeom>
              <a:avLst/>
              <a:gdLst/>
              <a:ahLst/>
              <a:cxnLst/>
              <a:rect l="l" t="t" r="r" b="b"/>
              <a:pathLst>
                <a:path w="142875" h="4846320">
                  <a:moveTo>
                    <a:pt x="142875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42875" y="484632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5716" y="1538985"/>
            <a:ext cx="56045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6325" marR="5080" indent="-1064260">
              <a:lnSpc>
                <a:spcPct val="100000"/>
              </a:lnSpc>
              <a:spcBef>
                <a:spcPts val="100"/>
              </a:spcBef>
            </a:pPr>
            <a:r>
              <a:rPr sz="6000" spc="-85" dirty="0">
                <a:solidFill>
                  <a:srgbClr val="000000"/>
                </a:solidFill>
              </a:rPr>
              <a:t>S</a:t>
            </a:r>
            <a:r>
              <a:rPr sz="6000" spc="-80" dirty="0">
                <a:solidFill>
                  <a:srgbClr val="000000"/>
                </a:solidFill>
              </a:rPr>
              <a:t>H</a:t>
            </a:r>
            <a:r>
              <a:rPr sz="6000" spc="-85" dirty="0">
                <a:solidFill>
                  <a:srgbClr val="000000"/>
                </a:solidFill>
              </a:rPr>
              <a:t>ARPE</a:t>
            </a:r>
            <a:r>
              <a:rPr sz="6000" spc="-80" dirty="0">
                <a:solidFill>
                  <a:srgbClr val="000000"/>
                </a:solidFill>
              </a:rPr>
              <a:t>NIN</a:t>
            </a:r>
            <a:r>
              <a:rPr sz="6000" dirty="0">
                <a:solidFill>
                  <a:srgbClr val="000000"/>
                </a:solidFill>
              </a:rPr>
              <a:t>G  </a:t>
            </a:r>
            <a:r>
              <a:rPr sz="6000" spc="-120" dirty="0">
                <a:solidFill>
                  <a:srgbClr val="000000"/>
                </a:solidFill>
              </a:rPr>
              <a:t>FILTERS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UNSHARP</a:t>
            </a:r>
            <a:r>
              <a:rPr spc="-170" dirty="0"/>
              <a:t> </a:t>
            </a:r>
            <a:r>
              <a:rPr spc="-55" dirty="0"/>
              <a:t>MASKING</a:t>
            </a:r>
            <a:r>
              <a:rPr spc="-155" dirty="0"/>
              <a:t> </a:t>
            </a:r>
            <a:r>
              <a:rPr spc="-40" dirty="0"/>
              <a:t>AND </a:t>
            </a:r>
            <a:r>
              <a:rPr spc="-1055" dirty="0"/>
              <a:t> </a:t>
            </a:r>
            <a:r>
              <a:rPr spc="-55" dirty="0"/>
              <a:t>HIGHBOOST</a:t>
            </a:r>
            <a:r>
              <a:rPr spc="-155" dirty="0"/>
              <a:t> </a:t>
            </a:r>
            <a:r>
              <a:rPr spc="-75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20852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Subtracting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unsharp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(smoothed)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original image is process that has been used since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1930s by the printing and publishing industry to sharpen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Steps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unsharp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masking:</a:t>
            </a:r>
            <a:endParaRPr sz="20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93370" algn="l"/>
              </a:tabLst>
            </a:pPr>
            <a:r>
              <a:rPr sz="2000" dirty="0">
                <a:latin typeface="Arial MT"/>
                <a:cs typeface="Arial MT"/>
              </a:rPr>
              <a:t>Blur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original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image.</a:t>
            </a:r>
            <a:endParaRPr sz="2000">
              <a:latin typeface="Arial MT"/>
              <a:cs typeface="Arial MT"/>
            </a:endParaRPr>
          </a:p>
          <a:p>
            <a:pPr marL="12700" marR="489584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293370" algn="l"/>
              </a:tabLst>
            </a:pPr>
            <a:r>
              <a:rPr sz="2000" dirty="0">
                <a:latin typeface="Arial MT"/>
                <a:cs typeface="Arial MT"/>
              </a:rPr>
              <a:t>Subtract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blurred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original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difference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mask</a:t>
            </a:r>
            <a:r>
              <a:rPr sz="2000" spc="-5" dirty="0">
                <a:latin typeface="Arial MT"/>
                <a:cs typeface="Arial MT"/>
              </a:rPr>
              <a:t>.)</a:t>
            </a:r>
            <a:endParaRPr sz="2000">
              <a:latin typeface="Arial MT"/>
              <a:cs typeface="Arial MT"/>
            </a:endParaRPr>
          </a:p>
          <a:p>
            <a:pPr marL="292735" indent="-28067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293370" algn="l"/>
              </a:tabLst>
            </a:pPr>
            <a:r>
              <a:rPr sz="2000" dirty="0">
                <a:latin typeface="Arial MT"/>
                <a:cs typeface="Arial MT"/>
              </a:rPr>
              <a:t>Add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original.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595" y="5405503"/>
            <a:ext cx="3088475" cy="2866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132" y="6048527"/>
            <a:ext cx="3356146" cy="2581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502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UNSHARP</a:t>
            </a:r>
            <a:r>
              <a:rPr sz="3600" spc="-175" dirty="0"/>
              <a:t> </a:t>
            </a:r>
            <a:r>
              <a:rPr sz="3600" spc="-55" dirty="0"/>
              <a:t>MASKING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318" y="1844827"/>
            <a:ext cx="65341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5073"/>
            <a:ext cx="446595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5" dirty="0"/>
              <a:t>UN</a:t>
            </a:r>
            <a:r>
              <a:rPr sz="3100" spc="-160" dirty="0"/>
              <a:t> </a:t>
            </a:r>
            <a:r>
              <a:rPr sz="3100" spc="-35" dirty="0"/>
              <a:t>SHARP</a:t>
            </a:r>
            <a:r>
              <a:rPr sz="3100" spc="-170" dirty="0"/>
              <a:t> </a:t>
            </a:r>
            <a:r>
              <a:rPr sz="3100" spc="-40" dirty="0"/>
              <a:t>MASKING</a:t>
            </a:r>
            <a:endParaRPr sz="31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0492" y="4295775"/>
          <a:ext cx="1895474" cy="1884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633095"/>
                <a:gridCol w="631189"/>
              </a:tblGrid>
              <a:tr h="626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68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A+4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63192" y="4308475"/>
            <a:ext cx="1895475" cy="1884680"/>
          </a:xfrm>
          <a:custGeom>
            <a:avLst/>
            <a:gdLst/>
            <a:ahLst/>
            <a:cxnLst/>
            <a:rect l="l" t="t" r="r" b="b"/>
            <a:pathLst>
              <a:path w="1895475" h="1884679">
                <a:moveTo>
                  <a:pt x="1263865" y="0"/>
                </a:moveTo>
                <a:lnTo>
                  <a:pt x="630936" y="0"/>
                </a:lnTo>
                <a:lnTo>
                  <a:pt x="630936" y="623062"/>
                </a:lnTo>
                <a:lnTo>
                  <a:pt x="0" y="623062"/>
                </a:lnTo>
                <a:lnTo>
                  <a:pt x="0" y="1253680"/>
                </a:lnTo>
                <a:lnTo>
                  <a:pt x="0" y="1884362"/>
                </a:lnTo>
                <a:lnTo>
                  <a:pt x="630936" y="1884362"/>
                </a:lnTo>
                <a:lnTo>
                  <a:pt x="1263865" y="1884362"/>
                </a:lnTo>
                <a:lnTo>
                  <a:pt x="1263865" y="1253680"/>
                </a:lnTo>
                <a:lnTo>
                  <a:pt x="631024" y="1253680"/>
                </a:lnTo>
                <a:lnTo>
                  <a:pt x="631024" y="623062"/>
                </a:lnTo>
                <a:lnTo>
                  <a:pt x="1263865" y="623062"/>
                </a:lnTo>
                <a:lnTo>
                  <a:pt x="1263865" y="0"/>
                </a:lnTo>
                <a:close/>
              </a:path>
              <a:path w="1895475" h="1884679">
                <a:moveTo>
                  <a:pt x="1894928" y="0"/>
                </a:moveTo>
                <a:lnTo>
                  <a:pt x="1263904" y="0"/>
                </a:lnTo>
                <a:lnTo>
                  <a:pt x="1263904" y="623062"/>
                </a:lnTo>
                <a:lnTo>
                  <a:pt x="1263904" y="630682"/>
                </a:lnTo>
                <a:lnTo>
                  <a:pt x="1263904" y="1253680"/>
                </a:lnTo>
                <a:lnTo>
                  <a:pt x="1263904" y="1884362"/>
                </a:lnTo>
                <a:lnTo>
                  <a:pt x="1894928" y="1884362"/>
                </a:lnTo>
                <a:lnTo>
                  <a:pt x="1894928" y="1253744"/>
                </a:lnTo>
                <a:lnTo>
                  <a:pt x="1894928" y="630682"/>
                </a:lnTo>
                <a:lnTo>
                  <a:pt x="1894928" y="623062"/>
                </a:lnTo>
                <a:lnTo>
                  <a:pt x="1894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0190" indent="-16192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50825" algn="l"/>
              </a:tabLst>
            </a:pPr>
            <a:r>
              <a:rPr spc="10" dirty="0"/>
              <a:t>G</a:t>
            </a:r>
            <a:r>
              <a:rPr sz="1950" spc="15" baseline="-21367" dirty="0"/>
              <a:t>mask</a:t>
            </a:r>
            <a:r>
              <a:rPr sz="1950" spc="277" baseline="-21367" dirty="0"/>
              <a:t> </a:t>
            </a:r>
            <a:r>
              <a:rPr sz="1950" spc="5" dirty="0"/>
              <a:t>(x,y)</a:t>
            </a:r>
            <a:r>
              <a:rPr sz="1950" spc="30" dirty="0"/>
              <a:t> </a:t>
            </a:r>
            <a:r>
              <a:rPr sz="1950" spc="15" dirty="0"/>
              <a:t>=</a:t>
            </a:r>
            <a:r>
              <a:rPr sz="1950" dirty="0"/>
              <a:t> </a:t>
            </a:r>
            <a:r>
              <a:rPr sz="1950" spc="5" dirty="0"/>
              <a:t>f(x,y)</a:t>
            </a:r>
            <a:r>
              <a:rPr sz="1950" spc="35" dirty="0"/>
              <a:t> </a:t>
            </a:r>
            <a:r>
              <a:rPr sz="1950" spc="15" dirty="0"/>
              <a:t>–</a:t>
            </a:r>
            <a:r>
              <a:rPr sz="1950" spc="5" dirty="0"/>
              <a:t> </a:t>
            </a:r>
            <a:r>
              <a:rPr sz="1950" spc="10" dirty="0"/>
              <a:t>f</a:t>
            </a:r>
            <a:r>
              <a:rPr sz="1950" spc="15" baseline="-21367" dirty="0"/>
              <a:t>lp</a:t>
            </a:r>
            <a:r>
              <a:rPr sz="1950" spc="262" baseline="-21367" dirty="0"/>
              <a:t> </a:t>
            </a:r>
            <a:r>
              <a:rPr sz="1950" spc="5" dirty="0"/>
              <a:t>(x,y)</a:t>
            </a:r>
            <a:endParaRPr sz="1950"/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500"/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/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pc="15" dirty="0">
                <a:solidFill>
                  <a:srgbClr val="526CAF"/>
                </a:solidFill>
              </a:rPr>
              <a:t>High</a:t>
            </a:r>
            <a:r>
              <a:rPr spc="5" dirty="0">
                <a:solidFill>
                  <a:srgbClr val="526CAF"/>
                </a:solidFill>
              </a:rPr>
              <a:t> </a:t>
            </a:r>
            <a:r>
              <a:rPr spc="15" dirty="0">
                <a:solidFill>
                  <a:srgbClr val="526CAF"/>
                </a:solidFill>
              </a:rPr>
              <a:t>Boost</a:t>
            </a:r>
            <a:r>
              <a:rPr spc="-5" dirty="0">
                <a:solidFill>
                  <a:srgbClr val="526CAF"/>
                </a:solidFill>
              </a:rPr>
              <a:t> </a:t>
            </a:r>
            <a:r>
              <a:rPr spc="10" dirty="0">
                <a:solidFill>
                  <a:srgbClr val="526CAF"/>
                </a:solidFill>
              </a:rPr>
              <a:t>Filtering</a:t>
            </a:r>
          </a:p>
          <a:p>
            <a:pPr marL="250190" indent="-16192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50825" algn="l"/>
                <a:tab pos="3234690" algn="l"/>
              </a:tabLst>
            </a:pPr>
            <a:r>
              <a:rPr spc="10" dirty="0"/>
              <a:t>F</a:t>
            </a:r>
            <a:r>
              <a:rPr sz="1950" spc="15" baseline="-21367" dirty="0"/>
              <a:t>hb</a:t>
            </a:r>
            <a:r>
              <a:rPr sz="1950" spc="307" baseline="-21367" dirty="0"/>
              <a:t> </a:t>
            </a:r>
            <a:r>
              <a:rPr sz="1950" spc="5" dirty="0"/>
              <a:t>(x,y)</a:t>
            </a:r>
            <a:r>
              <a:rPr sz="1950" spc="45" dirty="0"/>
              <a:t> </a:t>
            </a:r>
            <a:r>
              <a:rPr sz="1950" spc="15" dirty="0"/>
              <a:t>=</a:t>
            </a:r>
            <a:r>
              <a:rPr sz="1950" spc="-55" dirty="0"/>
              <a:t> </a:t>
            </a:r>
            <a:r>
              <a:rPr sz="1950" spc="10" dirty="0"/>
              <a:t>A.</a:t>
            </a:r>
            <a:r>
              <a:rPr sz="1950" spc="30" dirty="0"/>
              <a:t> </a:t>
            </a:r>
            <a:r>
              <a:rPr sz="1950" spc="10" dirty="0"/>
              <a:t>(G</a:t>
            </a:r>
            <a:r>
              <a:rPr sz="1950" spc="15" baseline="-21367" dirty="0"/>
              <a:t>mask</a:t>
            </a:r>
            <a:r>
              <a:rPr sz="1950" spc="315" baseline="-21367" dirty="0"/>
              <a:t> </a:t>
            </a:r>
            <a:r>
              <a:rPr sz="1950" spc="5" dirty="0"/>
              <a:t>(x,y)	</a:t>
            </a:r>
            <a:r>
              <a:rPr sz="1950" spc="10" dirty="0"/>
              <a:t>or</a:t>
            </a:r>
            <a:r>
              <a:rPr sz="1950" dirty="0"/>
              <a:t> </a:t>
            </a:r>
            <a:r>
              <a:rPr sz="1950" spc="15" dirty="0"/>
              <a:t>unsharp</a:t>
            </a:r>
            <a:r>
              <a:rPr sz="1950" spc="-10" dirty="0"/>
              <a:t> </a:t>
            </a:r>
            <a:r>
              <a:rPr sz="1950" spc="20" dirty="0"/>
              <a:t>mask)</a:t>
            </a:r>
            <a:endParaRPr sz="1950"/>
          </a:p>
          <a:p>
            <a:pPr marL="250190" indent="-16192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50825" algn="l"/>
              </a:tabLst>
            </a:pPr>
            <a:r>
              <a:rPr spc="10" dirty="0"/>
              <a:t>F</a:t>
            </a:r>
            <a:r>
              <a:rPr sz="1950" spc="15" baseline="-21367" dirty="0"/>
              <a:t>hb</a:t>
            </a:r>
            <a:r>
              <a:rPr sz="1950" spc="292" baseline="-21367" dirty="0"/>
              <a:t> </a:t>
            </a:r>
            <a:r>
              <a:rPr sz="1950" spc="5" dirty="0"/>
              <a:t>(x,y)</a:t>
            </a:r>
            <a:r>
              <a:rPr sz="1950" spc="25" dirty="0"/>
              <a:t> </a:t>
            </a:r>
            <a:r>
              <a:rPr sz="1950" spc="15" dirty="0"/>
              <a:t>=</a:t>
            </a:r>
            <a:r>
              <a:rPr sz="1950" spc="-65" dirty="0"/>
              <a:t> </a:t>
            </a:r>
            <a:r>
              <a:rPr sz="1950" spc="10" dirty="0"/>
              <a:t>A.</a:t>
            </a:r>
            <a:r>
              <a:rPr sz="1950" spc="20" dirty="0"/>
              <a:t> </a:t>
            </a:r>
            <a:r>
              <a:rPr sz="1950" spc="5" dirty="0"/>
              <a:t>(f(x,y)</a:t>
            </a:r>
            <a:r>
              <a:rPr sz="1950" spc="30" dirty="0"/>
              <a:t> </a:t>
            </a:r>
            <a:r>
              <a:rPr sz="1950" spc="15" dirty="0"/>
              <a:t>–</a:t>
            </a:r>
            <a:r>
              <a:rPr sz="1950" dirty="0"/>
              <a:t> </a:t>
            </a:r>
            <a:r>
              <a:rPr sz="1950" spc="10" dirty="0"/>
              <a:t>f</a:t>
            </a:r>
            <a:r>
              <a:rPr sz="1950" spc="15" baseline="-21367" dirty="0"/>
              <a:t>lp</a:t>
            </a:r>
            <a:r>
              <a:rPr sz="1950" spc="270" baseline="-21367" dirty="0"/>
              <a:t> </a:t>
            </a:r>
            <a:r>
              <a:rPr sz="1950" spc="5" dirty="0"/>
              <a:t>(x,y))</a:t>
            </a:r>
            <a:endParaRPr sz="1950"/>
          </a:p>
          <a:p>
            <a:pPr>
              <a:lnSpc>
                <a:spcPct val="100000"/>
              </a:lnSpc>
            </a:pPr>
            <a:endParaRPr sz="25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/>
          </a:p>
          <a:p>
            <a:pPr marL="3988435">
              <a:lnSpc>
                <a:spcPct val="100000"/>
              </a:lnSpc>
            </a:pPr>
            <a:r>
              <a:rPr sz="1800" b="0" dirty="0">
                <a:latin typeface="Arial MT"/>
                <a:cs typeface="Arial MT"/>
              </a:rPr>
              <a:t>If</a:t>
            </a:r>
            <a:r>
              <a:rPr sz="1800" b="0" spc="-1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A=0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Wingdings"/>
                <a:cs typeface="Wingdings"/>
              </a:rPr>
              <a:t></a:t>
            </a:r>
            <a:r>
              <a:rPr sz="1800" b="0" spc="3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Laplacian</a:t>
            </a:r>
            <a:endParaRPr sz="1800">
              <a:latin typeface="Arial MT"/>
              <a:cs typeface="Arial MT"/>
            </a:endParaRPr>
          </a:p>
          <a:p>
            <a:pPr marL="3988435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latin typeface="Arial MT"/>
                <a:cs typeface="Arial MT"/>
              </a:rPr>
              <a:t>filter</a:t>
            </a:r>
            <a:endParaRPr sz="1800">
              <a:latin typeface="Arial MT"/>
              <a:cs typeface="Arial MT"/>
            </a:endParaRPr>
          </a:p>
          <a:p>
            <a:pPr marL="3988435" marR="17780">
              <a:lnSpc>
                <a:spcPct val="100000"/>
              </a:lnSpc>
            </a:pPr>
            <a:r>
              <a:rPr sz="1800" b="0" dirty="0">
                <a:latin typeface="Arial MT"/>
                <a:cs typeface="Arial MT"/>
              </a:rPr>
              <a:t>If</a:t>
            </a:r>
            <a:r>
              <a:rPr sz="1800" b="0" spc="-1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A=1</a:t>
            </a:r>
            <a:r>
              <a:rPr sz="1800" b="0" spc="-45" dirty="0">
                <a:latin typeface="Arial MT"/>
                <a:cs typeface="Arial MT"/>
              </a:rPr>
              <a:t> </a:t>
            </a:r>
            <a:r>
              <a:rPr sz="1800" b="0" dirty="0">
                <a:latin typeface="Wingdings"/>
                <a:cs typeface="Wingdings"/>
              </a:rPr>
              <a:t></a:t>
            </a:r>
            <a:r>
              <a:rPr sz="1800" b="0" spc="2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Sharpened </a:t>
            </a:r>
            <a:r>
              <a:rPr sz="1800" b="0" spc="-484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filter</a:t>
            </a:r>
            <a:endParaRPr sz="1800">
              <a:latin typeface="Arial MT"/>
              <a:cs typeface="Arial MT"/>
            </a:endParaRPr>
          </a:p>
          <a:p>
            <a:pPr marL="3988435" marR="41275">
              <a:lnSpc>
                <a:spcPct val="100000"/>
              </a:lnSpc>
            </a:pPr>
            <a:r>
              <a:rPr sz="1800" b="0" dirty="0">
                <a:latin typeface="Arial MT"/>
                <a:cs typeface="Arial MT"/>
              </a:rPr>
              <a:t>If</a:t>
            </a:r>
            <a:r>
              <a:rPr sz="1800" b="0" spc="-114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A&gt;1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Wingdings"/>
                <a:cs typeface="Wingdings"/>
              </a:rPr>
              <a:t></a:t>
            </a:r>
            <a:r>
              <a:rPr sz="1800" b="0" spc="3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High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boost </a:t>
            </a:r>
            <a:r>
              <a:rPr sz="1800" b="0" spc="-484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filter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5847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</a:t>
            </a:r>
            <a:r>
              <a:rPr spc="-160" dirty="0"/>
              <a:t> </a:t>
            </a:r>
            <a:r>
              <a:rPr spc="-50" dirty="0"/>
              <a:t>SHARP</a:t>
            </a:r>
            <a:r>
              <a:rPr spc="-170" dirty="0"/>
              <a:t> </a:t>
            </a:r>
            <a:r>
              <a:rPr spc="-55" dirty="0"/>
              <a:t>MASKING </a:t>
            </a:r>
            <a:r>
              <a:rPr spc="-1050" dirty="0"/>
              <a:t> </a:t>
            </a:r>
            <a:r>
              <a:rPr spc="-40" dirty="0"/>
              <a:t>AND </a:t>
            </a:r>
            <a:r>
              <a:rPr spc="-50" dirty="0"/>
              <a:t>HIGH BOOST </a:t>
            </a:r>
            <a:r>
              <a:rPr spc="-45" dirty="0"/>
              <a:t> </a:t>
            </a:r>
            <a:r>
              <a:rPr spc="-75" dirty="0"/>
              <a:t>FILTERING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1624812"/>
            <a:ext cx="8550275" cy="5233670"/>
            <a:chOff x="-6350" y="1624812"/>
            <a:chExt cx="8550275" cy="523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2429268"/>
              <a:ext cx="8248650" cy="3657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3531"/>
              <a:ext cx="256235" cy="194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631162"/>
              <a:ext cx="250190" cy="5035550"/>
            </a:xfrm>
            <a:custGeom>
              <a:avLst/>
              <a:gdLst/>
              <a:ahLst/>
              <a:cxnLst/>
              <a:rect l="l" t="t" r="r" b="b"/>
              <a:pathLst>
                <a:path w="250190" h="5035550">
                  <a:moveTo>
                    <a:pt x="249884" y="0"/>
                  </a:moveTo>
                  <a:lnTo>
                    <a:pt x="0" y="0"/>
                  </a:lnTo>
                  <a:lnTo>
                    <a:pt x="0" y="5035550"/>
                  </a:lnTo>
                  <a:lnTo>
                    <a:pt x="249884" y="5035550"/>
                  </a:lnTo>
                  <a:lnTo>
                    <a:pt x="249884" y="0"/>
                  </a:lnTo>
                  <a:close/>
                </a:path>
              </a:pathLst>
            </a:custGeom>
            <a:solidFill>
              <a:srgbClr val="F5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631162"/>
              <a:ext cx="250190" cy="5035550"/>
            </a:xfrm>
            <a:custGeom>
              <a:avLst/>
              <a:gdLst/>
              <a:ahLst/>
              <a:cxnLst/>
              <a:rect l="l" t="t" r="r" b="b"/>
              <a:pathLst>
                <a:path w="250190" h="5035550">
                  <a:moveTo>
                    <a:pt x="0" y="5035550"/>
                  </a:moveTo>
                  <a:lnTo>
                    <a:pt x="249884" y="5035550"/>
                  </a:lnTo>
                  <a:lnTo>
                    <a:pt x="249884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037" y="1637512"/>
            <a:ext cx="208279" cy="50292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taken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Gonzalez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Woods,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2" y="3157220"/>
            <a:ext cx="303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THANK</a:t>
            </a:r>
            <a:r>
              <a:rPr sz="3600" spc="-204" dirty="0"/>
              <a:t> </a:t>
            </a:r>
            <a:r>
              <a:rPr sz="3600" spc="-114" dirty="0"/>
              <a:t>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7BA6A1-4A53-43E4-AC37-2DB79B9B54D4}"/>
</file>

<file path=customXml/itemProps2.xml><?xml version="1.0" encoding="utf-8"?>
<ds:datastoreItem xmlns:ds="http://schemas.openxmlformats.org/officeDocument/2006/customXml" ds:itemID="{1EF93935-96BF-46E9-B008-4D6ABC60287C}"/>
</file>

<file path=customXml/itemProps3.xml><?xml version="1.0" encoding="utf-8"?>
<ds:datastoreItem xmlns:ds="http://schemas.openxmlformats.org/officeDocument/2006/customXml" ds:itemID="{3BEEFA40-3357-4F5B-90E2-79F8C03C65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SHARPENING  FILTERS</vt:lpstr>
      <vt:lpstr>UNSHARP MASKING AND  HIGHBOOST FILTERING</vt:lpstr>
      <vt:lpstr>UNSHARP MASKING</vt:lpstr>
      <vt:lpstr>UN SHARP MASKING</vt:lpstr>
      <vt:lpstr>UN SHARP MASKING  AND HIGH BOOST  FILTERING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admin</dc:creator>
  <cp:lastModifiedBy>Admin</cp:lastModifiedBy>
  <cp:revision>1</cp:revision>
  <dcterms:created xsi:type="dcterms:W3CDTF">2023-01-18T05:22:59Z</dcterms:created>
  <dcterms:modified xsi:type="dcterms:W3CDTF">2023-01-18T05:24:28Z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2023-01-18T00:00:00Z</vt:filetime>
  </property>
  <property fmtid="{D5CDD505-2E9C-101B-9397-08002B2CF9AE}" pid="5" name="ContentTypeId">
    <vt:lpwstr>0x010100439A427E9303B54DBFBBE113110CA6DF</vt:lpwstr>
  </property>
</Properties>
</file>