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6" y="-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01125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142875" y="0"/>
                </a:moveTo>
                <a:lnTo>
                  <a:pt x="0" y="0"/>
                </a:lnTo>
                <a:lnTo>
                  <a:pt x="0" y="1371600"/>
                </a:lnTo>
                <a:lnTo>
                  <a:pt x="142875" y="1371600"/>
                </a:lnTo>
                <a:lnTo>
                  <a:pt x="142875" y="0"/>
                </a:lnTo>
                <a:close/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01125" y="1371599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142875" y="0"/>
                </a:moveTo>
                <a:lnTo>
                  <a:pt x="0" y="0"/>
                </a:lnTo>
                <a:lnTo>
                  <a:pt x="0" y="5486400"/>
                </a:lnTo>
                <a:lnTo>
                  <a:pt x="142875" y="5486400"/>
                </a:lnTo>
                <a:lnTo>
                  <a:pt x="14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39674"/>
            <a:ext cx="8072119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78254"/>
            <a:ext cx="8072119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536022"/>
            <a:ext cx="157797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01125" y="0"/>
            <a:ext cx="142875" cy="6858000"/>
            <a:chOff x="9001125" y="0"/>
            <a:chExt cx="142875" cy="6858000"/>
          </a:xfrm>
        </p:grpSpPr>
        <p:sp>
          <p:nvSpPr>
            <p:cNvPr id="3" name="object 3"/>
            <p:cNvSpPr/>
            <p:nvPr/>
          </p:nvSpPr>
          <p:spPr>
            <a:xfrm>
              <a:off x="9001125" y="4846320"/>
              <a:ext cx="142875" cy="2011680"/>
            </a:xfrm>
            <a:custGeom>
              <a:avLst/>
              <a:gdLst/>
              <a:ahLst/>
              <a:cxnLst/>
              <a:rect l="l" t="t" r="r" b="b"/>
              <a:pathLst>
                <a:path w="142875" h="2011679">
                  <a:moveTo>
                    <a:pt x="142875" y="0"/>
                  </a:moveTo>
                  <a:lnTo>
                    <a:pt x="0" y="0"/>
                  </a:lnTo>
                  <a:lnTo>
                    <a:pt x="0" y="2011680"/>
                  </a:lnTo>
                  <a:lnTo>
                    <a:pt x="142875" y="201168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D12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01125" y="0"/>
              <a:ext cx="142875" cy="4846320"/>
            </a:xfrm>
            <a:custGeom>
              <a:avLst/>
              <a:gdLst/>
              <a:ahLst/>
              <a:cxnLst/>
              <a:rect l="l" t="t" r="r" b="b"/>
              <a:pathLst>
                <a:path w="142875" h="4846320">
                  <a:moveTo>
                    <a:pt x="142875" y="0"/>
                  </a:moveTo>
                  <a:lnTo>
                    <a:pt x="0" y="0"/>
                  </a:lnTo>
                  <a:lnTo>
                    <a:pt x="0" y="4846320"/>
                  </a:lnTo>
                  <a:lnTo>
                    <a:pt x="142875" y="484632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1120" y="1538985"/>
            <a:ext cx="44748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3395">
              <a:lnSpc>
                <a:spcPct val="100000"/>
              </a:lnSpc>
              <a:spcBef>
                <a:spcPts val="100"/>
              </a:spcBef>
            </a:pPr>
            <a:r>
              <a:rPr sz="6000" spc="-204" dirty="0">
                <a:solidFill>
                  <a:srgbClr val="000000"/>
                </a:solidFill>
              </a:rPr>
              <a:t>SPATIAL </a:t>
            </a:r>
            <a:r>
              <a:rPr sz="6000" spc="-200" dirty="0">
                <a:solidFill>
                  <a:srgbClr val="000000"/>
                </a:solidFill>
              </a:rPr>
              <a:t> </a:t>
            </a:r>
            <a:r>
              <a:rPr sz="6000" spc="-90" dirty="0">
                <a:solidFill>
                  <a:srgbClr val="000000"/>
                </a:solidFill>
              </a:rPr>
              <a:t>F</a:t>
            </a:r>
            <a:r>
              <a:rPr sz="6000" spc="-80" dirty="0">
                <a:solidFill>
                  <a:srgbClr val="000000"/>
                </a:solidFill>
              </a:rPr>
              <a:t>I</a:t>
            </a:r>
            <a:r>
              <a:rPr sz="6000" spc="-390" dirty="0">
                <a:solidFill>
                  <a:srgbClr val="000000"/>
                </a:solidFill>
              </a:rPr>
              <a:t>L</a:t>
            </a:r>
            <a:r>
              <a:rPr sz="6000" spc="-85" dirty="0">
                <a:solidFill>
                  <a:srgbClr val="000000"/>
                </a:solidFill>
              </a:rPr>
              <a:t>TER</a:t>
            </a:r>
            <a:r>
              <a:rPr sz="6000" spc="-80" dirty="0">
                <a:solidFill>
                  <a:srgbClr val="000000"/>
                </a:solidFill>
              </a:rPr>
              <a:t>IN</a:t>
            </a:r>
            <a:r>
              <a:rPr sz="6000" dirty="0">
                <a:solidFill>
                  <a:srgbClr val="000000"/>
                </a:solidFill>
              </a:rPr>
              <a:t>G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49472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1- </a:t>
            </a:r>
            <a:r>
              <a:rPr dirty="0"/>
              <a:t>D </a:t>
            </a:r>
            <a:r>
              <a:rPr spc="-85" dirty="0"/>
              <a:t>CORRELATION </a:t>
            </a:r>
            <a:r>
              <a:rPr spc="-80" dirty="0"/>
              <a:t> </a:t>
            </a:r>
            <a:r>
              <a:rPr spc="-45" dirty="0"/>
              <a:t>AND</a:t>
            </a:r>
            <a:r>
              <a:rPr spc="-204" dirty="0"/>
              <a:t> </a:t>
            </a:r>
            <a:r>
              <a:rPr spc="-75" dirty="0"/>
              <a:t>CONVOLUTION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338" y="1732652"/>
            <a:ext cx="8064101" cy="450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3625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</a:t>
            </a:r>
            <a:r>
              <a:rPr spc="-60" dirty="0"/>
              <a:t>O</a:t>
            </a:r>
            <a:r>
              <a:rPr spc="-65" dirty="0"/>
              <a:t>RR</a:t>
            </a:r>
            <a:r>
              <a:rPr spc="-55" dirty="0"/>
              <a:t>E</a:t>
            </a:r>
            <a:r>
              <a:rPr spc="-65" dirty="0"/>
              <a:t>L</a:t>
            </a:r>
            <a:r>
              <a:rPr spc="-320" dirty="0"/>
              <a:t>A</a:t>
            </a:r>
            <a:r>
              <a:rPr spc="-55" dirty="0"/>
              <a:t>T</a:t>
            </a:r>
            <a:r>
              <a:rPr spc="-60" dirty="0"/>
              <a:t>IO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318199"/>
            <a:ext cx="366395" cy="3308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135" dirty="0">
                <a:solidFill>
                  <a:srgbClr val="D1282D"/>
                </a:solidFill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639" y="1907826"/>
            <a:ext cx="7260609" cy="4319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377062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C</a:t>
            </a:r>
            <a:r>
              <a:rPr spc="-65" dirty="0"/>
              <a:t>O</a:t>
            </a:r>
            <a:r>
              <a:rPr spc="-70" dirty="0"/>
              <a:t>RR</a:t>
            </a:r>
            <a:r>
              <a:rPr spc="-60" dirty="0"/>
              <a:t>E</a:t>
            </a:r>
            <a:r>
              <a:rPr spc="-65" dirty="0"/>
              <a:t>L</a:t>
            </a:r>
            <a:r>
              <a:rPr spc="-320" dirty="0"/>
              <a:t>A</a:t>
            </a:r>
            <a:r>
              <a:rPr spc="-60" dirty="0"/>
              <a:t>TI</a:t>
            </a:r>
            <a:r>
              <a:rPr spc="-65" dirty="0"/>
              <a:t>O</a:t>
            </a:r>
            <a:r>
              <a:rPr spc="-55" dirty="0"/>
              <a:t>N</a:t>
            </a:r>
            <a:r>
              <a:rPr dirty="0"/>
              <a:t>-  </a:t>
            </a:r>
            <a:r>
              <a:rPr spc="-8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723" y="1894420"/>
            <a:ext cx="7848600" cy="4172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37325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</a:t>
            </a:r>
            <a:r>
              <a:rPr spc="-60" dirty="0"/>
              <a:t>ON</a:t>
            </a:r>
            <a:r>
              <a:rPr spc="-185" dirty="0"/>
              <a:t>V</a:t>
            </a:r>
            <a:r>
              <a:rPr spc="-60" dirty="0"/>
              <a:t>O</a:t>
            </a:r>
            <a:r>
              <a:rPr spc="-160" dirty="0"/>
              <a:t>L</a:t>
            </a:r>
            <a:r>
              <a:rPr spc="-60" dirty="0"/>
              <a:t>U</a:t>
            </a:r>
            <a:r>
              <a:rPr spc="-55" dirty="0"/>
              <a:t>T</a:t>
            </a:r>
            <a:r>
              <a:rPr spc="-60" dirty="0"/>
              <a:t>IO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5" y="2095500"/>
            <a:ext cx="835342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CORRELATION</a:t>
            </a:r>
            <a:r>
              <a:rPr spc="-155" dirty="0"/>
              <a:t> </a:t>
            </a:r>
            <a:r>
              <a:rPr spc="-45" dirty="0"/>
              <a:t>AND </a:t>
            </a:r>
            <a:r>
              <a:rPr spc="-1185" dirty="0"/>
              <a:t> </a:t>
            </a:r>
            <a:r>
              <a:rPr spc="-75" dirty="0"/>
              <a:t>CONVOLUTION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37" y="1700872"/>
            <a:ext cx="8100441" cy="4752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20916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F</a:t>
            </a:r>
            <a:r>
              <a:rPr spc="-60" dirty="0"/>
              <a:t>I</a:t>
            </a:r>
            <a:r>
              <a:rPr spc="-245" dirty="0"/>
              <a:t>L</a:t>
            </a:r>
            <a:r>
              <a:rPr spc="-55" dirty="0"/>
              <a:t>TE</a:t>
            </a:r>
            <a:r>
              <a:rPr spc="-65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82" y="2771013"/>
            <a:ext cx="3581400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53308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SMOOTHING</a:t>
            </a:r>
            <a:r>
              <a:rPr spc="-210" dirty="0"/>
              <a:t> </a:t>
            </a:r>
            <a:r>
              <a:rPr spc="-80" dirty="0"/>
              <a:t>FILTERS </a:t>
            </a:r>
            <a:r>
              <a:rPr spc="-1185" dirty="0"/>
              <a:t> </a:t>
            </a:r>
            <a:r>
              <a:rPr spc="-100" dirty="0"/>
              <a:t>(LOW-PASS)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46" y="1556791"/>
            <a:ext cx="7562850" cy="49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51485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SHARPENING </a:t>
            </a:r>
            <a:r>
              <a:rPr spc="-55" dirty="0"/>
              <a:t> </a:t>
            </a:r>
            <a:r>
              <a:rPr spc="-65" dirty="0"/>
              <a:t>F</a:t>
            </a:r>
            <a:r>
              <a:rPr spc="-60" dirty="0"/>
              <a:t>I</a:t>
            </a:r>
            <a:r>
              <a:rPr spc="-245" dirty="0"/>
              <a:t>L</a:t>
            </a:r>
            <a:r>
              <a:rPr spc="-55" dirty="0"/>
              <a:t>TE</a:t>
            </a:r>
            <a:r>
              <a:rPr spc="-65" dirty="0"/>
              <a:t>R</a:t>
            </a:r>
            <a:r>
              <a:rPr spc="-55" dirty="0"/>
              <a:t>S</a:t>
            </a:r>
            <a:r>
              <a:rPr spc="-60" dirty="0"/>
              <a:t>(HIGH-</a:t>
            </a:r>
            <a:r>
              <a:rPr spc="-360" dirty="0"/>
              <a:t>P</a:t>
            </a:r>
            <a:r>
              <a:rPr spc="-65" dirty="0"/>
              <a:t>A</a:t>
            </a:r>
            <a:r>
              <a:rPr spc="-55" dirty="0"/>
              <a:t>SS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887" y="2117269"/>
            <a:ext cx="7785481" cy="4145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51485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SHARPENING </a:t>
            </a:r>
            <a:r>
              <a:rPr spc="-55" dirty="0"/>
              <a:t> </a:t>
            </a:r>
            <a:r>
              <a:rPr spc="-65" dirty="0"/>
              <a:t>F</a:t>
            </a:r>
            <a:r>
              <a:rPr spc="-60" dirty="0"/>
              <a:t>I</a:t>
            </a:r>
            <a:r>
              <a:rPr spc="-245" dirty="0"/>
              <a:t>L</a:t>
            </a:r>
            <a:r>
              <a:rPr spc="-55" dirty="0"/>
              <a:t>TE</a:t>
            </a:r>
            <a:r>
              <a:rPr spc="-65" dirty="0"/>
              <a:t>R</a:t>
            </a:r>
            <a:r>
              <a:rPr spc="-55" dirty="0"/>
              <a:t>S</a:t>
            </a:r>
            <a:r>
              <a:rPr spc="-60" dirty="0"/>
              <a:t>(HIGH-</a:t>
            </a:r>
            <a:r>
              <a:rPr spc="-360" dirty="0"/>
              <a:t>P</a:t>
            </a:r>
            <a:r>
              <a:rPr spc="-65" dirty="0"/>
              <a:t>A</a:t>
            </a:r>
            <a:r>
              <a:rPr spc="-55" dirty="0"/>
              <a:t>SS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827" y="1700860"/>
            <a:ext cx="8033855" cy="4653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51485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SHARPENING </a:t>
            </a:r>
            <a:r>
              <a:rPr spc="-55" dirty="0"/>
              <a:t> </a:t>
            </a:r>
            <a:r>
              <a:rPr spc="-65" dirty="0"/>
              <a:t>F</a:t>
            </a:r>
            <a:r>
              <a:rPr spc="-60" dirty="0"/>
              <a:t>I</a:t>
            </a:r>
            <a:r>
              <a:rPr spc="-245" dirty="0"/>
              <a:t>L</a:t>
            </a:r>
            <a:r>
              <a:rPr spc="-55" dirty="0"/>
              <a:t>TE</a:t>
            </a:r>
            <a:r>
              <a:rPr spc="-65" dirty="0"/>
              <a:t>R</a:t>
            </a:r>
            <a:r>
              <a:rPr spc="-55" dirty="0"/>
              <a:t>S</a:t>
            </a:r>
            <a:r>
              <a:rPr spc="-60" dirty="0"/>
              <a:t>(HIGH-</a:t>
            </a:r>
            <a:r>
              <a:rPr spc="-360" dirty="0"/>
              <a:t>P</a:t>
            </a:r>
            <a:r>
              <a:rPr spc="-65" dirty="0"/>
              <a:t>A</a:t>
            </a:r>
            <a:r>
              <a:rPr spc="-55" dirty="0"/>
              <a:t>SS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955" y="1913148"/>
            <a:ext cx="7526063" cy="4527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20694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D</a:t>
            </a:r>
            <a:r>
              <a:rPr spc="-60" dirty="0"/>
              <a:t>O</a:t>
            </a:r>
            <a:r>
              <a:rPr spc="-65" dirty="0"/>
              <a:t>MA</a:t>
            </a:r>
            <a:r>
              <a:rPr spc="-6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315"/>
            <a:ext cx="3223260" cy="1092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/>
              <a:buChar char=""/>
              <a:tabLst>
                <a:tab pos="355600" algn="l"/>
              </a:tabLst>
            </a:pPr>
            <a:r>
              <a:rPr sz="2500" b="1" spc="-5" dirty="0">
                <a:solidFill>
                  <a:srgbClr val="526CAF"/>
                </a:solidFill>
                <a:latin typeface="Arial"/>
                <a:cs typeface="Arial"/>
              </a:rPr>
              <a:t>Spatial</a:t>
            </a:r>
            <a:r>
              <a:rPr sz="25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526CAF"/>
                </a:solidFill>
                <a:latin typeface="Arial"/>
                <a:cs typeface="Arial"/>
              </a:rPr>
              <a:t>Domain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55600" algn="l"/>
              </a:tabLst>
            </a:pPr>
            <a:r>
              <a:rPr sz="2500" b="1" spc="-5" dirty="0">
                <a:latin typeface="Arial"/>
                <a:cs typeface="Arial"/>
              </a:rPr>
              <a:t>Frequency</a:t>
            </a:r>
            <a:r>
              <a:rPr sz="2500" b="1" spc="-55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Domain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533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SMOOTHING</a:t>
            </a:r>
            <a:r>
              <a:rPr spc="-185" dirty="0"/>
              <a:t> </a:t>
            </a:r>
            <a:r>
              <a:rPr spc="-80" dirty="0"/>
              <a:t>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625" y="2591180"/>
            <a:ext cx="4238625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SMOOTHING</a:t>
            </a:r>
            <a:r>
              <a:rPr spc="-215" dirty="0"/>
              <a:t> </a:t>
            </a:r>
            <a:r>
              <a:rPr spc="-75" dirty="0"/>
              <a:t>FILTERS- </a:t>
            </a:r>
            <a:r>
              <a:rPr spc="-1185" dirty="0"/>
              <a:t> </a:t>
            </a:r>
            <a:r>
              <a:rPr spc="-75" dirty="0"/>
              <a:t>AVERAGING(LINEAR)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064" y="1945411"/>
            <a:ext cx="7800975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SMOOTHING</a:t>
            </a:r>
            <a:r>
              <a:rPr spc="-215" dirty="0"/>
              <a:t> </a:t>
            </a:r>
            <a:r>
              <a:rPr spc="-75" dirty="0"/>
              <a:t>FILTERS- </a:t>
            </a:r>
            <a:r>
              <a:rPr spc="-1185" dirty="0"/>
              <a:t> </a:t>
            </a:r>
            <a:r>
              <a:rPr spc="-85" dirty="0"/>
              <a:t>AVERAGING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24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170" y="2350795"/>
            <a:ext cx="7067550" cy="3171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SMOOTHING</a:t>
            </a:r>
            <a:r>
              <a:rPr spc="-215" dirty="0"/>
              <a:t> </a:t>
            </a:r>
            <a:r>
              <a:rPr spc="-75" dirty="0"/>
              <a:t>FILTERS- </a:t>
            </a:r>
            <a:r>
              <a:rPr spc="-1185" dirty="0"/>
              <a:t> </a:t>
            </a:r>
            <a:r>
              <a:rPr spc="-85" dirty="0"/>
              <a:t>AVERAGING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25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04" y="1700872"/>
            <a:ext cx="7210495" cy="4288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SMOOTHING</a:t>
            </a:r>
            <a:r>
              <a:rPr spc="-215" dirty="0"/>
              <a:t> </a:t>
            </a:r>
            <a:r>
              <a:rPr spc="-75" dirty="0"/>
              <a:t>FILTERS- </a:t>
            </a:r>
            <a:r>
              <a:rPr spc="-1185" dirty="0"/>
              <a:t> </a:t>
            </a:r>
            <a:r>
              <a:rPr spc="-85" dirty="0"/>
              <a:t>AVERAGING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26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417" y="2132213"/>
            <a:ext cx="7778102" cy="3933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55924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SMOOTHING </a:t>
            </a:r>
            <a:r>
              <a:rPr spc="-60" dirty="0"/>
              <a:t> </a:t>
            </a:r>
            <a:r>
              <a:rPr spc="-75" dirty="0"/>
              <a:t>FILTERING-</a:t>
            </a:r>
            <a:r>
              <a:rPr spc="-185" dirty="0"/>
              <a:t> </a:t>
            </a:r>
            <a:r>
              <a:rPr spc="-70" dirty="0"/>
              <a:t>GAUSSIAN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27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420" y="1609340"/>
            <a:ext cx="7580330" cy="4688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54489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SMOOTHING </a:t>
            </a:r>
            <a:r>
              <a:rPr spc="-60" dirty="0"/>
              <a:t> </a:t>
            </a:r>
            <a:r>
              <a:rPr spc="-65" dirty="0"/>
              <a:t>F</a:t>
            </a:r>
            <a:r>
              <a:rPr spc="-60" dirty="0"/>
              <a:t>I</a:t>
            </a:r>
            <a:r>
              <a:rPr spc="-245" dirty="0"/>
              <a:t>L</a:t>
            </a:r>
            <a:r>
              <a:rPr spc="-55" dirty="0"/>
              <a:t>TE</a:t>
            </a:r>
            <a:r>
              <a:rPr spc="-65" dirty="0"/>
              <a:t>R</a:t>
            </a:r>
            <a:r>
              <a:rPr spc="-60" dirty="0"/>
              <a:t>IN</a:t>
            </a:r>
            <a:r>
              <a:rPr spc="-55" dirty="0"/>
              <a:t>G</a:t>
            </a:r>
            <a:r>
              <a:rPr spc="-60" dirty="0"/>
              <a:t>-G</a:t>
            </a:r>
            <a:r>
              <a:rPr spc="-185" dirty="0"/>
              <a:t>A</a:t>
            </a:r>
            <a:r>
              <a:rPr spc="-60" dirty="0"/>
              <a:t>U</a:t>
            </a:r>
            <a:r>
              <a:rPr spc="-55" dirty="0"/>
              <a:t>SS</a:t>
            </a:r>
            <a:r>
              <a:rPr spc="-60" dirty="0"/>
              <a:t>I</a:t>
            </a:r>
            <a:r>
              <a:rPr spc="-65" dirty="0"/>
              <a:t>A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029" y="1412773"/>
            <a:ext cx="82296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55924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SMOOTHING </a:t>
            </a:r>
            <a:r>
              <a:rPr spc="-60" dirty="0"/>
              <a:t> </a:t>
            </a:r>
            <a:r>
              <a:rPr spc="-75" dirty="0"/>
              <a:t>FILTERING-</a:t>
            </a:r>
            <a:r>
              <a:rPr spc="-185" dirty="0"/>
              <a:t> </a:t>
            </a:r>
            <a:r>
              <a:rPr spc="-70" dirty="0"/>
              <a:t>GAUSSIAN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29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32" y="1556791"/>
            <a:ext cx="7458075" cy="49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45307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AVERAGE </a:t>
            </a:r>
            <a:r>
              <a:rPr spc="-70" dirty="0"/>
              <a:t>VS </a:t>
            </a:r>
            <a:r>
              <a:rPr spc="-65" dirty="0"/>
              <a:t> </a:t>
            </a:r>
            <a:r>
              <a:rPr spc="-70" dirty="0"/>
              <a:t>GAUSSIAN</a:t>
            </a:r>
            <a:r>
              <a:rPr spc="-215" dirty="0"/>
              <a:t> </a:t>
            </a:r>
            <a:r>
              <a:rPr spc="-80" dirty="0"/>
              <a:t>FILTER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41" y="1484782"/>
            <a:ext cx="7858125" cy="499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554482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65" dirty="0"/>
              <a:t>SMOOTHING </a:t>
            </a:r>
            <a:r>
              <a:rPr sz="3200" spc="-75" dirty="0"/>
              <a:t>FILTERS: </a:t>
            </a:r>
            <a:r>
              <a:rPr sz="3200" spc="-70" dirty="0"/>
              <a:t> </a:t>
            </a:r>
            <a:r>
              <a:rPr sz="3200" spc="-50" dirty="0"/>
              <a:t>MEDIAN</a:t>
            </a:r>
            <a:r>
              <a:rPr sz="3200" spc="-165" dirty="0"/>
              <a:t> </a:t>
            </a:r>
            <a:r>
              <a:rPr sz="3200" spc="-75" dirty="0"/>
              <a:t>FILTERING</a:t>
            </a:r>
            <a:r>
              <a:rPr sz="3200" spc="-145" dirty="0"/>
              <a:t> </a:t>
            </a:r>
            <a:r>
              <a:rPr sz="3200" spc="-50" dirty="0"/>
              <a:t>(NON </a:t>
            </a:r>
            <a:r>
              <a:rPr sz="3200" spc="-1055" dirty="0"/>
              <a:t> </a:t>
            </a:r>
            <a:r>
              <a:rPr sz="3200" spc="-55" dirty="0"/>
              <a:t>LINEAR)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322" y="1700809"/>
            <a:ext cx="857250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1884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B</a:t>
            </a:r>
            <a:r>
              <a:rPr spc="-65" dirty="0"/>
              <a:t>A</a:t>
            </a:r>
            <a:r>
              <a:rPr spc="-55" dirty="0"/>
              <a:t>S</a:t>
            </a:r>
            <a:r>
              <a:rPr spc="-60" dirty="0"/>
              <a:t>I</a:t>
            </a:r>
            <a:r>
              <a:rPr spc="-65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074" y="2478928"/>
            <a:ext cx="7468580" cy="2809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554482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65" dirty="0"/>
              <a:t>SMOOTHING </a:t>
            </a:r>
            <a:r>
              <a:rPr sz="3200" spc="-75" dirty="0"/>
              <a:t>FILTERS: </a:t>
            </a:r>
            <a:r>
              <a:rPr sz="3200" spc="-70" dirty="0"/>
              <a:t> </a:t>
            </a:r>
            <a:r>
              <a:rPr sz="3200" spc="-50" dirty="0"/>
              <a:t>MEDIAN</a:t>
            </a:r>
            <a:r>
              <a:rPr sz="3200" spc="-165" dirty="0"/>
              <a:t> </a:t>
            </a:r>
            <a:r>
              <a:rPr sz="3200" spc="-75" dirty="0"/>
              <a:t>FILTERING</a:t>
            </a:r>
            <a:r>
              <a:rPr sz="3200" spc="-145" dirty="0"/>
              <a:t> </a:t>
            </a:r>
            <a:r>
              <a:rPr sz="3200" spc="-50" dirty="0"/>
              <a:t>(NON </a:t>
            </a:r>
            <a:r>
              <a:rPr sz="3200" spc="-1055" dirty="0"/>
              <a:t> </a:t>
            </a:r>
            <a:r>
              <a:rPr sz="3200" spc="-55" dirty="0"/>
              <a:t>LINEAR)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" y="1705000"/>
            <a:ext cx="8305800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556704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65" dirty="0"/>
              <a:t>SMOOTHING </a:t>
            </a:r>
            <a:r>
              <a:rPr sz="3200" spc="-75" dirty="0"/>
              <a:t>FILTERS: </a:t>
            </a:r>
            <a:r>
              <a:rPr sz="3200" spc="-70" dirty="0"/>
              <a:t> </a:t>
            </a:r>
            <a:r>
              <a:rPr sz="3200" spc="-40" dirty="0"/>
              <a:t>MIN</a:t>
            </a:r>
            <a:r>
              <a:rPr sz="3200" spc="-145" dirty="0"/>
              <a:t> </a:t>
            </a:r>
            <a:r>
              <a:rPr sz="3200" spc="-40" dirty="0"/>
              <a:t>AND</a:t>
            </a:r>
            <a:r>
              <a:rPr sz="3200" spc="-150" dirty="0"/>
              <a:t> </a:t>
            </a:r>
            <a:r>
              <a:rPr sz="3200" spc="-40" dirty="0"/>
              <a:t>MAX</a:t>
            </a:r>
            <a:r>
              <a:rPr sz="3200" spc="-150" dirty="0"/>
              <a:t> </a:t>
            </a:r>
            <a:r>
              <a:rPr sz="3200" spc="-75" dirty="0"/>
              <a:t>FILTERING </a:t>
            </a:r>
            <a:r>
              <a:rPr sz="3200" spc="-1050" dirty="0"/>
              <a:t> </a:t>
            </a:r>
            <a:r>
              <a:rPr sz="3200" spc="-45" dirty="0"/>
              <a:t>(NON</a:t>
            </a:r>
            <a:r>
              <a:rPr sz="3200" spc="-140" dirty="0"/>
              <a:t> </a:t>
            </a:r>
            <a:r>
              <a:rPr sz="3200" spc="-55" dirty="0"/>
              <a:t>LINEAR)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2841891"/>
            <a:ext cx="8334375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2" y="3157220"/>
            <a:ext cx="303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THANK</a:t>
            </a:r>
            <a:r>
              <a:rPr spc="-204" dirty="0"/>
              <a:t> </a:t>
            </a:r>
            <a:r>
              <a:rPr spc="-114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59073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 smtClean="0">
                <a:solidFill>
                  <a:srgbClr val="D1282D"/>
                </a:solidFill>
                <a:latin typeface="Arial"/>
                <a:cs typeface="Arial"/>
              </a:rPr>
              <a:t>3</a:t>
            </a:r>
            <a:r>
              <a:rPr lang="en-IN" sz="2400" b="1" spc="-5" dirty="0" smtClean="0">
                <a:solidFill>
                  <a:srgbClr val="D1282D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4891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</a:t>
            </a:r>
            <a:r>
              <a:rPr spc="-360" dirty="0"/>
              <a:t>P</a:t>
            </a:r>
            <a:r>
              <a:rPr spc="-320" dirty="0"/>
              <a:t>A</a:t>
            </a:r>
            <a:r>
              <a:rPr spc="-55" dirty="0"/>
              <a:t>T</a:t>
            </a:r>
            <a:r>
              <a:rPr spc="-60" dirty="0"/>
              <a:t>I</a:t>
            </a:r>
            <a:r>
              <a:rPr spc="-65" dirty="0"/>
              <a:t>A</a:t>
            </a:r>
            <a:r>
              <a:rPr dirty="0"/>
              <a:t>L</a:t>
            </a:r>
            <a:r>
              <a:rPr spc="-135" dirty="0"/>
              <a:t> </a:t>
            </a:r>
            <a:r>
              <a:rPr spc="-65" dirty="0"/>
              <a:t>F</a:t>
            </a:r>
            <a:r>
              <a:rPr spc="-60" dirty="0"/>
              <a:t>I</a:t>
            </a:r>
            <a:r>
              <a:rPr spc="-245" dirty="0"/>
              <a:t>L</a:t>
            </a:r>
            <a:r>
              <a:rPr spc="-55" dirty="0"/>
              <a:t>TE</a:t>
            </a:r>
            <a:r>
              <a:rPr spc="-65" dirty="0"/>
              <a:t>R</a:t>
            </a:r>
            <a:r>
              <a:rPr spc="-60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8254"/>
            <a:ext cx="7338059" cy="353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87094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500" b="1" spc="-5" dirty="0">
                <a:latin typeface="Arial"/>
                <a:cs typeface="Arial"/>
              </a:rPr>
              <a:t>Filtering</a:t>
            </a:r>
            <a:r>
              <a:rPr sz="2500" b="1" spc="3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–</a:t>
            </a:r>
            <a:r>
              <a:rPr sz="2500" b="1" spc="1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removing</a:t>
            </a:r>
            <a:r>
              <a:rPr sz="2500" b="1" spc="1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noise</a:t>
            </a:r>
            <a:r>
              <a:rPr sz="2500" b="1" spc="5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(unnecessary </a:t>
            </a:r>
            <a:r>
              <a:rPr sz="2500" b="1" spc="-68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frequencies)</a:t>
            </a:r>
            <a:r>
              <a:rPr sz="2500" b="1" spc="1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–use</a:t>
            </a:r>
            <a:r>
              <a:rPr sz="2500" b="1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filters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55600" algn="l"/>
              </a:tabLst>
            </a:pPr>
            <a:r>
              <a:rPr sz="2500" b="1" spc="-5" dirty="0">
                <a:latin typeface="Arial"/>
                <a:cs typeface="Arial"/>
              </a:rPr>
              <a:t>Spatial</a:t>
            </a:r>
            <a:r>
              <a:rPr sz="2500" b="1" spc="-15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Filtering</a:t>
            </a:r>
            <a:endParaRPr sz="2500">
              <a:latin typeface="Arial"/>
              <a:cs typeface="Arial"/>
            </a:endParaRPr>
          </a:p>
          <a:p>
            <a:pPr marL="812800" marR="726440" lvl="1" indent="-343535">
              <a:lnSpc>
                <a:spcPct val="100000"/>
              </a:lnSpc>
              <a:spcBef>
                <a:spcPts val="1200"/>
              </a:spcBef>
              <a:buClr>
                <a:srgbClr val="D1282D"/>
              </a:buClr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dirty="0"/>
              <a:t>	</a:t>
            </a:r>
            <a:r>
              <a:rPr sz="2500" spc="-5" dirty="0">
                <a:latin typeface="Arial MT"/>
                <a:cs typeface="Arial MT"/>
              </a:rPr>
              <a:t>Smoothening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Filters</a:t>
            </a:r>
            <a:r>
              <a:rPr sz="2500" spc="2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–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applying low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pass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filters</a:t>
            </a:r>
            <a:endParaRPr sz="2500">
              <a:latin typeface="Arial MT"/>
              <a:cs typeface="Arial MT"/>
            </a:endParaRPr>
          </a:p>
          <a:p>
            <a:pPr marL="1498600" lvl="2" indent="-343535">
              <a:lnSpc>
                <a:spcPct val="100000"/>
              </a:lnSpc>
              <a:spcBef>
                <a:spcPts val="550"/>
              </a:spcBef>
              <a:buClr>
                <a:srgbClr val="D1282D"/>
              </a:buClr>
              <a:buFont typeface="Wingdings"/>
              <a:buChar char=""/>
              <a:tabLst>
                <a:tab pos="1499235" algn="l"/>
              </a:tabLst>
            </a:pPr>
            <a:r>
              <a:rPr sz="2300" dirty="0">
                <a:latin typeface="Arial MT"/>
                <a:cs typeface="Arial MT"/>
              </a:rPr>
              <a:t>Smoothing-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removed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noise</a:t>
            </a:r>
            <a:endParaRPr sz="2300">
              <a:latin typeface="Arial MT"/>
              <a:cs typeface="Arial MT"/>
            </a:endParaRPr>
          </a:p>
          <a:p>
            <a:pPr marL="927100" lvl="1" indent="-457834">
              <a:lnSpc>
                <a:spcPct val="100000"/>
              </a:lnSpc>
              <a:spcBef>
                <a:spcPts val="605"/>
              </a:spcBef>
              <a:buClr>
                <a:srgbClr val="D1282D"/>
              </a:buClr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sz="2500" spc="-5" dirty="0">
                <a:latin typeface="Arial MT"/>
                <a:cs typeface="Arial MT"/>
              </a:rPr>
              <a:t>Sharpening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Filters</a:t>
            </a:r>
            <a:r>
              <a:rPr sz="2500" spc="2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–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applying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high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pass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filters</a:t>
            </a:r>
            <a:endParaRPr sz="2500">
              <a:latin typeface="Arial MT"/>
              <a:cs typeface="Arial MT"/>
            </a:endParaRPr>
          </a:p>
          <a:p>
            <a:pPr marL="1498600" lvl="2" indent="-343535">
              <a:lnSpc>
                <a:spcPct val="100000"/>
              </a:lnSpc>
              <a:spcBef>
                <a:spcPts val="550"/>
              </a:spcBef>
              <a:buClr>
                <a:srgbClr val="D1282D"/>
              </a:buClr>
              <a:buFont typeface="Wingdings"/>
              <a:buChar char=""/>
              <a:tabLst>
                <a:tab pos="1499235" algn="l"/>
              </a:tabLst>
            </a:pPr>
            <a:r>
              <a:rPr sz="2300" dirty="0">
                <a:latin typeface="Arial MT"/>
                <a:cs typeface="Arial MT"/>
              </a:rPr>
              <a:t>Sharpening-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highlights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edges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48914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MECHANICS </a:t>
            </a:r>
            <a:r>
              <a:rPr spc="-35" dirty="0"/>
              <a:t>OF </a:t>
            </a:r>
            <a:r>
              <a:rPr spc="-30" dirty="0"/>
              <a:t> </a:t>
            </a:r>
            <a:r>
              <a:rPr spc="-55" dirty="0"/>
              <a:t>S</a:t>
            </a:r>
            <a:r>
              <a:rPr spc="-360" dirty="0"/>
              <a:t>P</a:t>
            </a:r>
            <a:r>
              <a:rPr spc="-320" dirty="0"/>
              <a:t>A</a:t>
            </a:r>
            <a:r>
              <a:rPr spc="-55" dirty="0"/>
              <a:t>T</a:t>
            </a:r>
            <a:r>
              <a:rPr spc="-60" dirty="0"/>
              <a:t>I</a:t>
            </a:r>
            <a:r>
              <a:rPr spc="-65" dirty="0"/>
              <a:t>A</a:t>
            </a:r>
            <a:r>
              <a:rPr dirty="0"/>
              <a:t>L</a:t>
            </a:r>
            <a:r>
              <a:rPr spc="-135" dirty="0"/>
              <a:t> </a:t>
            </a:r>
            <a:r>
              <a:rPr spc="-65" dirty="0"/>
              <a:t>F</a:t>
            </a:r>
            <a:r>
              <a:rPr spc="-60" dirty="0"/>
              <a:t>I</a:t>
            </a:r>
            <a:r>
              <a:rPr spc="-245" dirty="0"/>
              <a:t>L</a:t>
            </a:r>
            <a:r>
              <a:rPr spc="-55" dirty="0"/>
              <a:t>TE</a:t>
            </a:r>
            <a:r>
              <a:rPr spc="-65" dirty="0"/>
              <a:t>R</a:t>
            </a:r>
            <a:r>
              <a:rPr spc="-60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12" y="1800225"/>
            <a:ext cx="8353425" cy="332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462851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60" dirty="0"/>
              <a:t>S</a:t>
            </a:r>
            <a:r>
              <a:rPr sz="3200" spc="-335" dirty="0"/>
              <a:t>P</a:t>
            </a:r>
            <a:r>
              <a:rPr sz="3200" spc="-275" dirty="0"/>
              <a:t>A</a:t>
            </a:r>
            <a:r>
              <a:rPr sz="3200" spc="-60" dirty="0"/>
              <a:t>TIA</a:t>
            </a:r>
            <a:r>
              <a:rPr sz="3200" dirty="0"/>
              <a:t>L</a:t>
            </a:r>
            <a:r>
              <a:rPr sz="3200" spc="-145" dirty="0"/>
              <a:t> </a:t>
            </a:r>
            <a:r>
              <a:rPr sz="3200" spc="-65" dirty="0"/>
              <a:t>F</a:t>
            </a:r>
            <a:r>
              <a:rPr sz="3200" spc="-60" dirty="0"/>
              <a:t>I</a:t>
            </a:r>
            <a:r>
              <a:rPr sz="3200" spc="-229" dirty="0"/>
              <a:t>L</a:t>
            </a:r>
            <a:r>
              <a:rPr sz="3200" spc="-60" dirty="0"/>
              <a:t>TERI</a:t>
            </a:r>
            <a:r>
              <a:rPr sz="3200" spc="-65" dirty="0"/>
              <a:t>N</a:t>
            </a:r>
            <a:r>
              <a:rPr sz="3200" dirty="0"/>
              <a:t>G  </a:t>
            </a:r>
            <a:r>
              <a:rPr sz="3200" spc="-60" dirty="0"/>
              <a:t>(NEIGHBORHOOD</a:t>
            </a:r>
            <a:r>
              <a:rPr sz="3200" spc="-204" dirty="0"/>
              <a:t> </a:t>
            </a:r>
            <a:r>
              <a:rPr sz="3200" spc="-30" dirty="0"/>
              <a:t>OR </a:t>
            </a:r>
            <a:r>
              <a:rPr sz="3200" spc="-1050" dirty="0"/>
              <a:t> </a:t>
            </a:r>
            <a:r>
              <a:rPr sz="3200" spc="-50" dirty="0"/>
              <a:t>MASK)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195" y="2065020"/>
            <a:ext cx="7095593" cy="1371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9829" y="3686334"/>
            <a:ext cx="3225288" cy="282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50374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</a:t>
            </a:r>
            <a:r>
              <a:rPr spc="-360" dirty="0"/>
              <a:t>P</a:t>
            </a:r>
            <a:r>
              <a:rPr spc="-320" dirty="0"/>
              <a:t>A</a:t>
            </a:r>
            <a:r>
              <a:rPr spc="-60" dirty="0"/>
              <a:t>TI</a:t>
            </a:r>
            <a:r>
              <a:rPr spc="-70" dirty="0"/>
              <a:t>A</a:t>
            </a:r>
            <a:r>
              <a:rPr dirty="0"/>
              <a:t>L</a:t>
            </a:r>
            <a:r>
              <a:rPr spc="-135" dirty="0"/>
              <a:t> </a:t>
            </a:r>
            <a:r>
              <a:rPr spc="-65" dirty="0"/>
              <a:t>F</a:t>
            </a:r>
            <a:r>
              <a:rPr spc="-60" dirty="0"/>
              <a:t>I</a:t>
            </a:r>
            <a:r>
              <a:rPr spc="-245" dirty="0"/>
              <a:t>L</a:t>
            </a:r>
            <a:r>
              <a:rPr spc="-60" dirty="0"/>
              <a:t>TE</a:t>
            </a:r>
            <a:r>
              <a:rPr spc="-70" dirty="0"/>
              <a:t>R</a:t>
            </a:r>
            <a:r>
              <a:rPr spc="-60" dirty="0"/>
              <a:t>I</a:t>
            </a:r>
            <a:r>
              <a:rPr spc="-65" dirty="0"/>
              <a:t>N</a:t>
            </a:r>
            <a:r>
              <a:rPr spc="-55" dirty="0"/>
              <a:t>G</a:t>
            </a:r>
            <a:r>
              <a:rPr dirty="0"/>
              <a:t>-  </a:t>
            </a:r>
            <a:r>
              <a:rPr spc="-8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936" y="1811407"/>
            <a:ext cx="7207274" cy="4427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547306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65" dirty="0"/>
              <a:t>SMOOTHENING</a:t>
            </a:r>
            <a:r>
              <a:rPr sz="3200" spc="-190" dirty="0"/>
              <a:t> </a:t>
            </a:r>
            <a:r>
              <a:rPr sz="3200" spc="-75" dirty="0"/>
              <a:t>FILTERS- </a:t>
            </a:r>
            <a:r>
              <a:rPr sz="3200" spc="-1055" dirty="0"/>
              <a:t> </a:t>
            </a:r>
            <a:r>
              <a:rPr sz="3200" spc="-50" dirty="0"/>
              <a:t>LINEAR </a:t>
            </a:r>
            <a:r>
              <a:rPr sz="3200" spc="-30" dirty="0"/>
              <a:t>VS </a:t>
            </a:r>
            <a:r>
              <a:rPr sz="3200" spc="-45" dirty="0"/>
              <a:t>NON </a:t>
            </a:r>
            <a:r>
              <a:rPr sz="3200" spc="-50" dirty="0"/>
              <a:t>LINEAR </a:t>
            </a:r>
            <a:r>
              <a:rPr sz="3200" spc="-45" dirty="0"/>
              <a:t> </a:t>
            </a:r>
            <a:r>
              <a:rPr sz="3200" spc="-75" dirty="0"/>
              <a:t>FILTERING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831" y="2372766"/>
            <a:ext cx="7234691" cy="3111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53174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LINEAR </a:t>
            </a:r>
            <a:r>
              <a:rPr spc="-135" dirty="0"/>
              <a:t>SPATIAL </a:t>
            </a:r>
            <a:r>
              <a:rPr spc="-130" dirty="0"/>
              <a:t> </a:t>
            </a:r>
            <a:r>
              <a:rPr spc="-75" dirty="0"/>
              <a:t>FILTERING</a:t>
            </a:r>
            <a:r>
              <a:rPr spc="-200" dirty="0"/>
              <a:t> </a:t>
            </a:r>
            <a:r>
              <a:rPr spc="-5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261" y="2155646"/>
            <a:ext cx="7753633" cy="2389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4F21BA-BF8E-4646-B132-7591AC522432}"/>
</file>

<file path=customXml/itemProps2.xml><?xml version="1.0" encoding="utf-8"?>
<ds:datastoreItem xmlns:ds="http://schemas.openxmlformats.org/officeDocument/2006/customXml" ds:itemID="{D6CB2EF8-890B-4A61-9D43-5AECA2752F47}"/>
</file>

<file path=customXml/itemProps3.xml><?xml version="1.0" encoding="utf-8"?>
<ds:datastoreItem xmlns:ds="http://schemas.openxmlformats.org/officeDocument/2006/customXml" ds:itemID="{7FC85C41-C2FA-4E04-AF5D-1FAD7A891DB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165</Words>
  <Application>Microsoft Office PowerPoint</Application>
  <PresentationFormat>On-screen Show (4:3)</PresentationFormat>
  <Paragraphs>71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SPATIAL  FILTERING</vt:lpstr>
      <vt:lpstr>DOMAIN</vt:lpstr>
      <vt:lpstr>BASICS</vt:lpstr>
      <vt:lpstr>SPATIAL FILTERING</vt:lpstr>
      <vt:lpstr>MECHANICS OF  SPATIAL FILTERING</vt:lpstr>
      <vt:lpstr>SPATIAL FILTERING  (NEIGHBORHOOD OR  MASK)</vt:lpstr>
      <vt:lpstr>SPATIAL FILTERING-  OPERATIONS</vt:lpstr>
      <vt:lpstr>SMOOTHENING FILTERS-  LINEAR VS NON LINEAR  FILTERING</vt:lpstr>
      <vt:lpstr>LINEAR SPATIAL  FILTERING METHODS</vt:lpstr>
      <vt:lpstr>1- D CORRELATION  AND CONVOLUTION</vt:lpstr>
      <vt:lpstr>CORRELATION</vt:lpstr>
      <vt:lpstr>CORRELATION-  APPLICATIONS</vt:lpstr>
      <vt:lpstr>CONVOLUTION</vt:lpstr>
      <vt:lpstr>CORRELATION AND  CONVOLUTION</vt:lpstr>
      <vt:lpstr>FILTERS</vt:lpstr>
      <vt:lpstr>SMOOTHING FILTERS  (LOW-PASS)</vt:lpstr>
      <vt:lpstr>SHARPENING  FILTERS(HIGH-PASS)</vt:lpstr>
      <vt:lpstr>SHARPENING  FILTERS(HIGH-PASS)</vt:lpstr>
      <vt:lpstr>SHARPENING  FILTERS(HIGH-PASS)</vt:lpstr>
      <vt:lpstr>SMOOTHING FILTERS</vt:lpstr>
      <vt:lpstr>SMOOTHING FILTERS-  AVERAGING(LINEAR)</vt:lpstr>
      <vt:lpstr>SMOOTHING FILTERS-  AVERAGING</vt:lpstr>
      <vt:lpstr>SMOOTHING FILTERS-  AVERAGING</vt:lpstr>
      <vt:lpstr>SMOOTHING FILTERS-  AVERAGING</vt:lpstr>
      <vt:lpstr>SMOOTHING  FILTERING- GAUSSIAN</vt:lpstr>
      <vt:lpstr>SMOOTHING  FILTERING-GAUSSIAN</vt:lpstr>
      <vt:lpstr>SMOOTHING  FILTERING- GAUSSIAN</vt:lpstr>
      <vt:lpstr>AVERAGE VS  GAUSSIAN FILTER</vt:lpstr>
      <vt:lpstr>SMOOTHING FILTERS:  MEDIAN FILTERING (NON  LINEAR)</vt:lpstr>
      <vt:lpstr>SMOOTHING FILTERS:  MEDIAN FILTERING (NON  LINEAR)</vt:lpstr>
      <vt:lpstr>SMOOTHING FILTERS:  MIN AND MAX FILTERING  (NON LINEAR)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admin</dc:creator>
  <cp:lastModifiedBy>Admin</cp:lastModifiedBy>
  <cp:revision>2</cp:revision>
  <dcterms:created xsi:type="dcterms:W3CDTF">2023-01-11T15:08:39Z</dcterms:created>
  <dcterms:modified xsi:type="dcterms:W3CDTF">2023-01-19T04:33:45Z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2023-01-11T00:00:00Z</vt:filetime>
  </property>
  <property fmtid="{D5CDD505-2E9C-101B-9397-08002B2CF9AE}" pid="5" name="ContentTypeId">
    <vt:lpwstr>0x010100439A427E9303B54DBFBBE113110CA6DF</vt:lpwstr>
  </property>
</Properties>
</file>