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71" r:id="rId9"/>
    <p:sldId id="266" r:id="rId10"/>
    <p:sldId id="262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7" r:id="rId19"/>
    <p:sldId id="270" r:id="rId20"/>
    <p:sldId id="276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E1CF7-192B-4EDA-A20F-AA2C3A311AD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5E2A1F-DED8-4A41-8074-30BBFA153FF1}">
      <dgm:prSet phldrT="[Text]"/>
      <dgm:spPr/>
      <dgm:t>
        <a:bodyPr/>
        <a:lstStyle/>
        <a:p>
          <a:r>
            <a:rPr lang="en-GB" dirty="0" smtClean="0"/>
            <a:t>Band Reject Filters</a:t>
          </a:r>
          <a:endParaRPr lang="en-IN" dirty="0"/>
        </a:p>
      </dgm:t>
    </dgm:pt>
    <dgm:pt modelId="{A14B4BE3-5EBA-475B-A1B9-FF384FA682F9}" type="parTrans" cxnId="{76CC44AB-FC72-4CE4-916E-F69FACB283A3}">
      <dgm:prSet/>
      <dgm:spPr/>
      <dgm:t>
        <a:bodyPr/>
        <a:lstStyle/>
        <a:p>
          <a:endParaRPr lang="en-IN"/>
        </a:p>
      </dgm:t>
    </dgm:pt>
    <dgm:pt modelId="{4EEF056C-645F-4D58-8BE8-7215DA7A4574}" type="sibTrans" cxnId="{76CC44AB-FC72-4CE4-916E-F69FACB283A3}">
      <dgm:prSet/>
      <dgm:spPr/>
      <dgm:t>
        <a:bodyPr/>
        <a:lstStyle/>
        <a:p>
          <a:endParaRPr lang="en-IN"/>
        </a:p>
      </dgm:t>
    </dgm:pt>
    <dgm:pt modelId="{5B16AA2F-ADE6-43B6-9B5E-B252994AEBEA}">
      <dgm:prSet phldrT="[Text]"/>
      <dgm:spPr/>
      <dgm:t>
        <a:bodyPr/>
        <a:lstStyle/>
        <a:p>
          <a:r>
            <a:rPr lang="en-GB" dirty="0" smtClean="0"/>
            <a:t>Ideal</a:t>
          </a:r>
          <a:endParaRPr lang="en-IN" dirty="0"/>
        </a:p>
      </dgm:t>
    </dgm:pt>
    <dgm:pt modelId="{F9D9A572-99F9-4032-9A21-994537D3CADE}" type="parTrans" cxnId="{483A8318-49F9-4BB2-B50A-91E208EA8B20}">
      <dgm:prSet/>
      <dgm:spPr/>
      <dgm:t>
        <a:bodyPr/>
        <a:lstStyle/>
        <a:p>
          <a:endParaRPr lang="en-IN"/>
        </a:p>
      </dgm:t>
    </dgm:pt>
    <dgm:pt modelId="{DD58FECA-0422-4C9A-A47F-2D5A4A5B8E56}" type="sibTrans" cxnId="{483A8318-49F9-4BB2-B50A-91E208EA8B20}">
      <dgm:prSet/>
      <dgm:spPr/>
      <dgm:t>
        <a:bodyPr/>
        <a:lstStyle/>
        <a:p>
          <a:endParaRPr lang="en-IN"/>
        </a:p>
      </dgm:t>
    </dgm:pt>
    <dgm:pt modelId="{1B78AC31-CD8D-4A1C-A581-DB31597380ED}">
      <dgm:prSet phldrT="[Text]"/>
      <dgm:spPr/>
      <dgm:t>
        <a:bodyPr/>
        <a:lstStyle/>
        <a:p>
          <a:r>
            <a:rPr lang="en-GB" dirty="0" smtClean="0"/>
            <a:t>Butterworth</a:t>
          </a:r>
          <a:endParaRPr lang="en-IN" dirty="0"/>
        </a:p>
      </dgm:t>
    </dgm:pt>
    <dgm:pt modelId="{6BAB5D36-E149-49E3-AE11-AE40C3444EFA}" type="parTrans" cxnId="{FE75533C-547F-4158-A323-9C7EB8589E08}">
      <dgm:prSet/>
      <dgm:spPr/>
      <dgm:t>
        <a:bodyPr/>
        <a:lstStyle/>
        <a:p>
          <a:endParaRPr lang="en-IN"/>
        </a:p>
      </dgm:t>
    </dgm:pt>
    <dgm:pt modelId="{6B302F9A-0D15-400B-ABCB-CD423FEB2A49}" type="sibTrans" cxnId="{FE75533C-547F-4158-A323-9C7EB8589E08}">
      <dgm:prSet/>
      <dgm:spPr/>
      <dgm:t>
        <a:bodyPr/>
        <a:lstStyle/>
        <a:p>
          <a:endParaRPr lang="en-IN"/>
        </a:p>
      </dgm:t>
    </dgm:pt>
    <dgm:pt modelId="{F054AB8A-4F49-4ED4-AFF5-8E379F016B2B}">
      <dgm:prSet phldrT="[Text]"/>
      <dgm:spPr/>
      <dgm:t>
        <a:bodyPr/>
        <a:lstStyle/>
        <a:p>
          <a:r>
            <a:rPr lang="en-GB" dirty="0" err="1" smtClean="0"/>
            <a:t>Bandpass</a:t>
          </a:r>
          <a:endParaRPr lang="en-GB" dirty="0" smtClean="0"/>
        </a:p>
        <a:p>
          <a:r>
            <a:rPr lang="en-GB" dirty="0" smtClean="0"/>
            <a:t>Filters</a:t>
          </a:r>
          <a:endParaRPr lang="en-IN" dirty="0"/>
        </a:p>
      </dgm:t>
    </dgm:pt>
    <dgm:pt modelId="{54E7AA8D-3018-49BF-8910-A69E7A89E4EE}" type="parTrans" cxnId="{242A8320-15B9-496B-B6C6-F2E6C5BCBCD5}">
      <dgm:prSet/>
      <dgm:spPr/>
      <dgm:t>
        <a:bodyPr/>
        <a:lstStyle/>
        <a:p>
          <a:endParaRPr lang="en-IN"/>
        </a:p>
      </dgm:t>
    </dgm:pt>
    <dgm:pt modelId="{6E715FC0-F54F-4833-BEB6-152BAB9E6B59}" type="sibTrans" cxnId="{242A8320-15B9-496B-B6C6-F2E6C5BCBCD5}">
      <dgm:prSet/>
      <dgm:spPr/>
      <dgm:t>
        <a:bodyPr/>
        <a:lstStyle/>
        <a:p>
          <a:endParaRPr lang="en-IN"/>
        </a:p>
      </dgm:t>
    </dgm:pt>
    <dgm:pt modelId="{703BBC9F-3D1E-46AE-8D23-F079AB91B529}">
      <dgm:prSet phldrT="[Text]"/>
      <dgm:spPr/>
      <dgm:t>
        <a:bodyPr/>
        <a:lstStyle/>
        <a:p>
          <a:r>
            <a:rPr lang="en-GB" dirty="0" smtClean="0"/>
            <a:t>Notch</a:t>
          </a:r>
        </a:p>
        <a:p>
          <a:r>
            <a:rPr lang="en-GB" dirty="0" smtClean="0"/>
            <a:t>Filters</a:t>
          </a:r>
          <a:endParaRPr lang="en-IN" dirty="0"/>
        </a:p>
      </dgm:t>
    </dgm:pt>
    <dgm:pt modelId="{CFFB6793-2223-400F-8C12-59B1CB4B747A}" type="parTrans" cxnId="{BA66C446-34B3-4BD2-B365-C6F15EB98A21}">
      <dgm:prSet/>
      <dgm:spPr/>
      <dgm:t>
        <a:bodyPr/>
        <a:lstStyle/>
        <a:p>
          <a:endParaRPr lang="en-IN"/>
        </a:p>
      </dgm:t>
    </dgm:pt>
    <dgm:pt modelId="{B63CB24E-BB5E-49F4-9C9C-AC9756C65D07}" type="sibTrans" cxnId="{BA66C446-34B3-4BD2-B365-C6F15EB98A21}">
      <dgm:prSet/>
      <dgm:spPr/>
      <dgm:t>
        <a:bodyPr/>
        <a:lstStyle/>
        <a:p>
          <a:endParaRPr lang="en-IN"/>
        </a:p>
      </dgm:t>
    </dgm:pt>
    <dgm:pt modelId="{DF5CA7DA-AD76-4C50-98BF-632B8B1B8EE3}">
      <dgm:prSet phldrT="[Text]"/>
      <dgm:spPr/>
      <dgm:t>
        <a:bodyPr/>
        <a:lstStyle/>
        <a:p>
          <a:r>
            <a:rPr lang="en-GB" dirty="0" smtClean="0"/>
            <a:t>Optimum Notch</a:t>
          </a:r>
        </a:p>
        <a:p>
          <a:r>
            <a:rPr lang="en-GB" dirty="0" smtClean="0"/>
            <a:t>Filters</a:t>
          </a:r>
          <a:endParaRPr lang="en-IN" dirty="0"/>
        </a:p>
      </dgm:t>
    </dgm:pt>
    <dgm:pt modelId="{8CF1EFAE-55E6-48D4-BB26-42DD3BD39779}" type="parTrans" cxnId="{FA9AAEFF-8B43-4227-8BC7-1868174C1851}">
      <dgm:prSet/>
      <dgm:spPr/>
      <dgm:t>
        <a:bodyPr/>
        <a:lstStyle/>
        <a:p>
          <a:endParaRPr lang="en-IN"/>
        </a:p>
      </dgm:t>
    </dgm:pt>
    <dgm:pt modelId="{49500AC5-8DC8-427D-87B7-915D82D1E8B7}" type="sibTrans" cxnId="{FA9AAEFF-8B43-4227-8BC7-1868174C1851}">
      <dgm:prSet/>
      <dgm:spPr/>
      <dgm:t>
        <a:bodyPr/>
        <a:lstStyle/>
        <a:p>
          <a:endParaRPr lang="en-IN"/>
        </a:p>
      </dgm:t>
    </dgm:pt>
    <dgm:pt modelId="{65BE3481-F42E-49D7-90C3-CAA72A0638BF}">
      <dgm:prSet phldrT="[Text]"/>
      <dgm:spPr/>
      <dgm:t>
        <a:bodyPr/>
        <a:lstStyle/>
        <a:p>
          <a:r>
            <a:rPr lang="en-GB" dirty="0" smtClean="0"/>
            <a:t>Gaussian</a:t>
          </a:r>
          <a:endParaRPr lang="en-IN" dirty="0"/>
        </a:p>
      </dgm:t>
    </dgm:pt>
    <dgm:pt modelId="{996D63A6-F9EC-4B5D-8B06-69A6EEBD235B}" type="parTrans" cxnId="{B292DC63-36D9-4DA9-AD2F-10BAA2D23954}">
      <dgm:prSet/>
      <dgm:spPr/>
      <dgm:t>
        <a:bodyPr/>
        <a:lstStyle/>
        <a:p>
          <a:endParaRPr lang="en-IN"/>
        </a:p>
      </dgm:t>
    </dgm:pt>
    <dgm:pt modelId="{5844B99F-F68E-48C3-AD3A-499398C6205B}" type="sibTrans" cxnId="{B292DC63-36D9-4DA9-AD2F-10BAA2D23954}">
      <dgm:prSet/>
      <dgm:spPr/>
      <dgm:t>
        <a:bodyPr/>
        <a:lstStyle/>
        <a:p>
          <a:endParaRPr lang="en-IN"/>
        </a:p>
      </dgm:t>
    </dgm:pt>
    <dgm:pt modelId="{F657E993-0EA8-49E9-A341-2CBE3FBFE568}" type="pres">
      <dgm:prSet presAssocID="{A37E1CF7-192B-4EDA-A20F-AA2C3A311A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0CD35D7-8800-4B6B-A4C1-6F0F21E5E10E}" type="pres">
      <dgm:prSet presAssocID="{875E2A1F-DED8-4A41-8074-30BBFA153FF1}" presName="root" presStyleCnt="0"/>
      <dgm:spPr/>
    </dgm:pt>
    <dgm:pt modelId="{AABFC923-4297-44C6-A569-6D453715C4AA}" type="pres">
      <dgm:prSet presAssocID="{875E2A1F-DED8-4A41-8074-30BBFA153FF1}" presName="rootComposite" presStyleCnt="0"/>
      <dgm:spPr/>
    </dgm:pt>
    <dgm:pt modelId="{D00AFB33-2819-44A7-A0EB-7656356E882A}" type="pres">
      <dgm:prSet presAssocID="{875E2A1F-DED8-4A41-8074-30BBFA153FF1}" presName="rootText" presStyleLbl="node1" presStyleIdx="0" presStyleCnt="4"/>
      <dgm:spPr/>
      <dgm:t>
        <a:bodyPr/>
        <a:lstStyle/>
        <a:p>
          <a:endParaRPr lang="en-IN"/>
        </a:p>
      </dgm:t>
    </dgm:pt>
    <dgm:pt modelId="{314FBEFA-A9CA-48C3-8079-26D744A4ED61}" type="pres">
      <dgm:prSet presAssocID="{875E2A1F-DED8-4A41-8074-30BBFA153FF1}" presName="rootConnector" presStyleLbl="node1" presStyleIdx="0" presStyleCnt="4"/>
      <dgm:spPr/>
      <dgm:t>
        <a:bodyPr/>
        <a:lstStyle/>
        <a:p>
          <a:endParaRPr lang="en-IN"/>
        </a:p>
      </dgm:t>
    </dgm:pt>
    <dgm:pt modelId="{DC2B4CA5-94D9-40DC-884D-A87752A902EB}" type="pres">
      <dgm:prSet presAssocID="{875E2A1F-DED8-4A41-8074-30BBFA153FF1}" presName="childShape" presStyleCnt="0"/>
      <dgm:spPr/>
    </dgm:pt>
    <dgm:pt modelId="{C40C4D80-F9BA-468C-8023-40F8EEFA58EA}" type="pres">
      <dgm:prSet presAssocID="{F9D9A572-99F9-4032-9A21-994537D3CADE}" presName="Name13" presStyleLbl="parChTrans1D2" presStyleIdx="0" presStyleCnt="3"/>
      <dgm:spPr/>
      <dgm:t>
        <a:bodyPr/>
        <a:lstStyle/>
        <a:p>
          <a:endParaRPr lang="en-IN"/>
        </a:p>
      </dgm:t>
    </dgm:pt>
    <dgm:pt modelId="{B04B3F3A-87D5-46BD-8695-6B6B484D3D85}" type="pres">
      <dgm:prSet presAssocID="{5B16AA2F-ADE6-43B6-9B5E-B252994AEBE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66E342-740F-49F2-BC78-8B228A9ABCF2}" type="pres">
      <dgm:prSet presAssocID="{6BAB5D36-E149-49E3-AE11-AE40C3444EFA}" presName="Name13" presStyleLbl="parChTrans1D2" presStyleIdx="1" presStyleCnt="3"/>
      <dgm:spPr/>
      <dgm:t>
        <a:bodyPr/>
        <a:lstStyle/>
        <a:p>
          <a:endParaRPr lang="en-IN"/>
        </a:p>
      </dgm:t>
    </dgm:pt>
    <dgm:pt modelId="{67A9A89C-9BC7-4FB4-8E8F-F9FC6F580811}" type="pres">
      <dgm:prSet presAssocID="{1B78AC31-CD8D-4A1C-A581-DB31597380ED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3F7C39-5ECD-494F-B8B5-E816191E3F60}" type="pres">
      <dgm:prSet presAssocID="{996D63A6-F9EC-4B5D-8B06-69A6EEBD235B}" presName="Name13" presStyleLbl="parChTrans1D2" presStyleIdx="2" presStyleCnt="3"/>
      <dgm:spPr/>
      <dgm:t>
        <a:bodyPr/>
        <a:lstStyle/>
        <a:p>
          <a:endParaRPr lang="en-IN"/>
        </a:p>
      </dgm:t>
    </dgm:pt>
    <dgm:pt modelId="{19A17FB6-5E9B-40D3-8ABD-E8DAC5C48AB7}" type="pres">
      <dgm:prSet presAssocID="{65BE3481-F42E-49D7-90C3-CAA72A0638BF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97AB8-B8C4-469E-98F7-A06D59998BFE}" type="pres">
      <dgm:prSet presAssocID="{F054AB8A-4F49-4ED4-AFF5-8E379F016B2B}" presName="root" presStyleCnt="0"/>
      <dgm:spPr/>
    </dgm:pt>
    <dgm:pt modelId="{E13DF649-207E-4F3F-A8D3-CA855C1BA345}" type="pres">
      <dgm:prSet presAssocID="{F054AB8A-4F49-4ED4-AFF5-8E379F016B2B}" presName="rootComposite" presStyleCnt="0"/>
      <dgm:spPr/>
    </dgm:pt>
    <dgm:pt modelId="{76A9296B-C88E-40F1-8C19-12D53CD02FA2}" type="pres">
      <dgm:prSet presAssocID="{F054AB8A-4F49-4ED4-AFF5-8E379F016B2B}" presName="rootText" presStyleLbl="node1" presStyleIdx="1" presStyleCnt="4"/>
      <dgm:spPr/>
      <dgm:t>
        <a:bodyPr/>
        <a:lstStyle/>
        <a:p>
          <a:endParaRPr lang="en-IN"/>
        </a:p>
      </dgm:t>
    </dgm:pt>
    <dgm:pt modelId="{5EE8A156-BF1A-4A7C-9A26-DE47FC09E342}" type="pres">
      <dgm:prSet presAssocID="{F054AB8A-4F49-4ED4-AFF5-8E379F016B2B}" presName="rootConnector" presStyleLbl="node1" presStyleIdx="1" presStyleCnt="4"/>
      <dgm:spPr/>
      <dgm:t>
        <a:bodyPr/>
        <a:lstStyle/>
        <a:p>
          <a:endParaRPr lang="en-IN"/>
        </a:p>
      </dgm:t>
    </dgm:pt>
    <dgm:pt modelId="{7378D4CA-30C7-470E-B2DB-2A08F98B0E94}" type="pres">
      <dgm:prSet presAssocID="{F054AB8A-4F49-4ED4-AFF5-8E379F016B2B}" presName="childShape" presStyleCnt="0"/>
      <dgm:spPr/>
    </dgm:pt>
    <dgm:pt modelId="{452E5A26-9636-4C01-8C7C-8F3752392CA9}" type="pres">
      <dgm:prSet presAssocID="{703BBC9F-3D1E-46AE-8D23-F079AB91B529}" presName="root" presStyleCnt="0"/>
      <dgm:spPr/>
    </dgm:pt>
    <dgm:pt modelId="{1F1AF791-64D4-4922-B137-0A2937B67D78}" type="pres">
      <dgm:prSet presAssocID="{703BBC9F-3D1E-46AE-8D23-F079AB91B529}" presName="rootComposite" presStyleCnt="0"/>
      <dgm:spPr/>
    </dgm:pt>
    <dgm:pt modelId="{3E9ED489-0FC0-4FBD-8F09-54966C91157B}" type="pres">
      <dgm:prSet presAssocID="{703BBC9F-3D1E-46AE-8D23-F079AB91B529}" presName="rootText" presStyleLbl="node1" presStyleIdx="2" presStyleCnt="4"/>
      <dgm:spPr/>
      <dgm:t>
        <a:bodyPr/>
        <a:lstStyle/>
        <a:p>
          <a:endParaRPr lang="en-IN"/>
        </a:p>
      </dgm:t>
    </dgm:pt>
    <dgm:pt modelId="{C2F1D086-FDA9-4BF5-B9A7-DF29D7224F2F}" type="pres">
      <dgm:prSet presAssocID="{703BBC9F-3D1E-46AE-8D23-F079AB91B529}" presName="rootConnector" presStyleLbl="node1" presStyleIdx="2" presStyleCnt="4"/>
      <dgm:spPr/>
      <dgm:t>
        <a:bodyPr/>
        <a:lstStyle/>
        <a:p>
          <a:endParaRPr lang="en-IN"/>
        </a:p>
      </dgm:t>
    </dgm:pt>
    <dgm:pt modelId="{AD89F0A1-1576-4D61-9F88-24831A672391}" type="pres">
      <dgm:prSet presAssocID="{703BBC9F-3D1E-46AE-8D23-F079AB91B529}" presName="childShape" presStyleCnt="0"/>
      <dgm:spPr/>
    </dgm:pt>
    <dgm:pt modelId="{D4ECE7A5-DCE9-49E1-B227-F998908B2BD9}" type="pres">
      <dgm:prSet presAssocID="{DF5CA7DA-AD76-4C50-98BF-632B8B1B8EE3}" presName="root" presStyleCnt="0"/>
      <dgm:spPr/>
    </dgm:pt>
    <dgm:pt modelId="{98959D9C-2550-4D8A-B806-7DBC9188EB8A}" type="pres">
      <dgm:prSet presAssocID="{DF5CA7DA-AD76-4C50-98BF-632B8B1B8EE3}" presName="rootComposite" presStyleCnt="0"/>
      <dgm:spPr/>
    </dgm:pt>
    <dgm:pt modelId="{11085242-4018-4254-AE2A-4967FAFC1AF4}" type="pres">
      <dgm:prSet presAssocID="{DF5CA7DA-AD76-4C50-98BF-632B8B1B8EE3}" presName="rootText" presStyleLbl="node1" presStyleIdx="3" presStyleCnt="4"/>
      <dgm:spPr/>
      <dgm:t>
        <a:bodyPr/>
        <a:lstStyle/>
        <a:p>
          <a:endParaRPr lang="en-IN"/>
        </a:p>
      </dgm:t>
    </dgm:pt>
    <dgm:pt modelId="{194A2D69-ED17-4297-A7EC-7C8152FABAC0}" type="pres">
      <dgm:prSet presAssocID="{DF5CA7DA-AD76-4C50-98BF-632B8B1B8EE3}" presName="rootConnector" presStyleLbl="node1" presStyleIdx="3" presStyleCnt="4"/>
      <dgm:spPr/>
      <dgm:t>
        <a:bodyPr/>
        <a:lstStyle/>
        <a:p>
          <a:endParaRPr lang="en-IN"/>
        </a:p>
      </dgm:t>
    </dgm:pt>
    <dgm:pt modelId="{88479D42-9C9B-4513-A850-D49AD882863F}" type="pres">
      <dgm:prSet presAssocID="{DF5CA7DA-AD76-4C50-98BF-632B8B1B8EE3}" presName="childShape" presStyleCnt="0"/>
      <dgm:spPr/>
    </dgm:pt>
  </dgm:ptLst>
  <dgm:cxnLst>
    <dgm:cxn modelId="{DC47A67D-D767-4876-94CA-817D753DC0F1}" type="presOf" srcId="{703BBC9F-3D1E-46AE-8D23-F079AB91B529}" destId="{C2F1D086-FDA9-4BF5-B9A7-DF29D7224F2F}" srcOrd="1" destOrd="0" presId="urn:microsoft.com/office/officeart/2005/8/layout/hierarchy3"/>
    <dgm:cxn modelId="{2211363C-F9A2-464F-B78A-01D605213248}" type="presOf" srcId="{F054AB8A-4F49-4ED4-AFF5-8E379F016B2B}" destId="{76A9296B-C88E-40F1-8C19-12D53CD02FA2}" srcOrd="0" destOrd="0" presId="urn:microsoft.com/office/officeart/2005/8/layout/hierarchy3"/>
    <dgm:cxn modelId="{65540AD1-C4DB-46F8-8B84-4AB949E15E3F}" type="presOf" srcId="{65BE3481-F42E-49D7-90C3-CAA72A0638BF}" destId="{19A17FB6-5E9B-40D3-8ABD-E8DAC5C48AB7}" srcOrd="0" destOrd="0" presId="urn:microsoft.com/office/officeart/2005/8/layout/hierarchy3"/>
    <dgm:cxn modelId="{8987DF65-9165-42F8-87E9-E1FDCEBA8ECE}" type="presOf" srcId="{996D63A6-F9EC-4B5D-8B06-69A6EEBD235B}" destId="{163F7C39-5ECD-494F-B8B5-E816191E3F60}" srcOrd="0" destOrd="0" presId="urn:microsoft.com/office/officeart/2005/8/layout/hierarchy3"/>
    <dgm:cxn modelId="{B8C449A9-0210-4BDD-99E9-E8411990E266}" type="presOf" srcId="{A37E1CF7-192B-4EDA-A20F-AA2C3A311AD9}" destId="{F657E993-0EA8-49E9-A341-2CBE3FBFE568}" srcOrd="0" destOrd="0" presId="urn:microsoft.com/office/officeart/2005/8/layout/hierarchy3"/>
    <dgm:cxn modelId="{59CCF1D0-1237-4E55-8446-5629273CFCD3}" type="presOf" srcId="{DF5CA7DA-AD76-4C50-98BF-632B8B1B8EE3}" destId="{194A2D69-ED17-4297-A7EC-7C8152FABAC0}" srcOrd="1" destOrd="0" presId="urn:microsoft.com/office/officeart/2005/8/layout/hierarchy3"/>
    <dgm:cxn modelId="{B292DC63-36D9-4DA9-AD2F-10BAA2D23954}" srcId="{875E2A1F-DED8-4A41-8074-30BBFA153FF1}" destId="{65BE3481-F42E-49D7-90C3-CAA72A0638BF}" srcOrd="2" destOrd="0" parTransId="{996D63A6-F9EC-4B5D-8B06-69A6EEBD235B}" sibTransId="{5844B99F-F68E-48C3-AD3A-499398C6205B}"/>
    <dgm:cxn modelId="{487DB910-D80C-4A65-8580-343101B42D00}" type="presOf" srcId="{5B16AA2F-ADE6-43B6-9B5E-B252994AEBEA}" destId="{B04B3F3A-87D5-46BD-8695-6B6B484D3D85}" srcOrd="0" destOrd="0" presId="urn:microsoft.com/office/officeart/2005/8/layout/hierarchy3"/>
    <dgm:cxn modelId="{6468374D-60C4-499A-A803-9B160436C23C}" type="presOf" srcId="{6BAB5D36-E149-49E3-AE11-AE40C3444EFA}" destId="{8966E342-740F-49F2-BC78-8B228A9ABCF2}" srcOrd="0" destOrd="0" presId="urn:microsoft.com/office/officeart/2005/8/layout/hierarchy3"/>
    <dgm:cxn modelId="{84B10B6D-DADF-498E-95F8-154736B63BDC}" type="presOf" srcId="{875E2A1F-DED8-4A41-8074-30BBFA153FF1}" destId="{314FBEFA-A9CA-48C3-8079-26D744A4ED61}" srcOrd="1" destOrd="0" presId="urn:microsoft.com/office/officeart/2005/8/layout/hierarchy3"/>
    <dgm:cxn modelId="{FE75533C-547F-4158-A323-9C7EB8589E08}" srcId="{875E2A1F-DED8-4A41-8074-30BBFA153FF1}" destId="{1B78AC31-CD8D-4A1C-A581-DB31597380ED}" srcOrd="1" destOrd="0" parTransId="{6BAB5D36-E149-49E3-AE11-AE40C3444EFA}" sibTransId="{6B302F9A-0D15-400B-ABCB-CD423FEB2A49}"/>
    <dgm:cxn modelId="{76CC44AB-FC72-4CE4-916E-F69FACB283A3}" srcId="{A37E1CF7-192B-4EDA-A20F-AA2C3A311AD9}" destId="{875E2A1F-DED8-4A41-8074-30BBFA153FF1}" srcOrd="0" destOrd="0" parTransId="{A14B4BE3-5EBA-475B-A1B9-FF384FA682F9}" sibTransId="{4EEF056C-645F-4D58-8BE8-7215DA7A4574}"/>
    <dgm:cxn modelId="{2441577F-E186-416C-9317-9F14BDD5FE08}" type="presOf" srcId="{F054AB8A-4F49-4ED4-AFF5-8E379F016B2B}" destId="{5EE8A156-BF1A-4A7C-9A26-DE47FC09E342}" srcOrd="1" destOrd="0" presId="urn:microsoft.com/office/officeart/2005/8/layout/hierarchy3"/>
    <dgm:cxn modelId="{FA9AAEFF-8B43-4227-8BC7-1868174C1851}" srcId="{A37E1CF7-192B-4EDA-A20F-AA2C3A311AD9}" destId="{DF5CA7DA-AD76-4C50-98BF-632B8B1B8EE3}" srcOrd="3" destOrd="0" parTransId="{8CF1EFAE-55E6-48D4-BB26-42DD3BD39779}" sibTransId="{49500AC5-8DC8-427D-87B7-915D82D1E8B7}"/>
    <dgm:cxn modelId="{781F9551-FFEB-40F6-B1B2-6DADAC759428}" type="presOf" srcId="{DF5CA7DA-AD76-4C50-98BF-632B8B1B8EE3}" destId="{11085242-4018-4254-AE2A-4967FAFC1AF4}" srcOrd="0" destOrd="0" presId="urn:microsoft.com/office/officeart/2005/8/layout/hierarchy3"/>
    <dgm:cxn modelId="{71F6D0D9-1812-465C-9C82-26D6FED64D80}" type="presOf" srcId="{1B78AC31-CD8D-4A1C-A581-DB31597380ED}" destId="{67A9A89C-9BC7-4FB4-8E8F-F9FC6F580811}" srcOrd="0" destOrd="0" presId="urn:microsoft.com/office/officeart/2005/8/layout/hierarchy3"/>
    <dgm:cxn modelId="{5E77F68B-EABD-4FEF-989F-B80728F688C0}" type="presOf" srcId="{F9D9A572-99F9-4032-9A21-994537D3CADE}" destId="{C40C4D80-F9BA-468C-8023-40F8EEFA58EA}" srcOrd="0" destOrd="0" presId="urn:microsoft.com/office/officeart/2005/8/layout/hierarchy3"/>
    <dgm:cxn modelId="{1A7CE99E-987C-4F1B-9734-AF76047F863A}" type="presOf" srcId="{703BBC9F-3D1E-46AE-8D23-F079AB91B529}" destId="{3E9ED489-0FC0-4FBD-8F09-54966C91157B}" srcOrd="0" destOrd="0" presId="urn:microsoft.com/office/officeart/2005/8/layout/hierarchy3"/>
    <dgm:cxn modelId="{BCF8C13E-B0B6-404D-803E-A15F00E84C14}" type="presOf" srcId="{875E2A1F-DED8-4A41-8074-30BBFA153FF1}" destId="{D00AFB33-2819-44A7-A0EB-7656356E882A}" srcOrd="0" destOrd="0" presId="urn:microsoft.com/office/officeart/2005/8/layout/hierarchy3"/>
    <dgm:cxn modelId="{BA66C446-34B3-4BD2-B365-C6F15EB98A21}" srcId="{A37E1CF7-192B-4EDA-A20F-AA2C3A311AD9}" destId="{703BBC9F-3D1E-46AE-8D23-F079AB91B529}" srcOrd="2" destOrd="0" parTransId="{CFFB6793-2223-400F-8C12-59B1CB4B747A}" sibTransId="{B63CB24E-BB5E-49F4-9C9C-AC9756C65D07}"/>
    <dgm:cxn modelId="{483A8318-49F9-4BB2-B50A-91E208EA8B20}" srcId="{875E2A1F-DED8-4A41-8074-30BBFA153FF1}" destId="{5B16AA2F-ADE6-43B6-9B5E-B252994AEBEA}" srcOrd="0" destOrd="0" parTransId="{F9D9A572-99F9-4032-9A21-994537D3CADE}" sibTransId="{DD58FECA-0422-4C9A-A47F-2D5A4A5B8E56}"/>
    <dgm:cxn modelId="{242A8320-15B9-496B-B6C6-F2E6C5BCBCD5}" srcId="{A37E1CF7-192B-4EDA-A20F-AA2C3A311AD9}" destId="{F054AB8A-4F49-4ED4-AFF5-8E379F016B2B}" srcOrd="1" destOrd="0" parTransId="{54E7AA8D-3018-49BF-8910-A69E7A89E4EE}" sibTransId="{6E715FC0-F54F-4833-BEB6-152BAB9E6B59}"/>
    <dgm:cxn modelId="{671C8BAA-D0CE-424A-8CD3-DF56FA498A5C}" type="presParOf" srcId="{F657E993-0EA8-49E9-A341-2CBE3FBFE568}" destId="{C0CD35D7-8800-4B6B-A4C1-6F0F21E5E10E}" srcOrd="0" destOrd="0" presId="urn:microsoft.com/office/officeart/2005/8/layout/hierarchy3"/>
    <dgm:cxn modelId="{5ABEB746-C185-41D0-9301-7B895E8CC7D4}" type="presParOf" srcId="{C0CD35D7-8800-4B6B-A4C1-6F0F21E5E10E}" destId="{AABFC923-4297-44C6-A569-6D453715C4AA}" srcOrd="0" destOrd="0" presId="urn:microsoft.com/office/officeart/2005/8/layout/hierarchy3"/>
    <dgm:cxn modelId="{9E2BB12E-7DC2-43DC-8FB4-780A2C558538}" type="presParOf" srcId="{AABFC923-4297-44C6-A569-6D453715C4AA}" destId="{D00AFB33-2819-44A7-A0EB-7656356E882A}" srcOrd="0" destOrd="0" presId="urn:microsoft.com/office/officeart/2005/8/layout/hierarchy3"/>
    <dgm:cxn modelId="{63AE3420-7661-4F1D-BE55-88D14B6F6E40}" type="presParOf" srcId="{AABFC923-4297-44C6-A569-6D453715C4AA}" destId="{314FBEFA-A9CA-48C3-8079-26D744A4ED61}" srcOrd="1" destOrd="0" presId="urn:microsoft.com/office/officeart/2005/8/layout/hierarchy3"/>
    <dgm:cxn modelId="{E172986F-FBFB-4BE0-9AE8-8D0953779363}" type="presParOf" srcId="{C0CD35D7-8800-4B6B-A4C1-6F0F21E5E10E}" destId="{DC2B4CA5-94D9-40DC-884D-A87752A902EB}" srcOrd="1" destOrd="0" presId="urn:microsoft.com/office/officeart/2005/8/layout/hierarchy3"/>
    <dgm:cxn modelId="{1994CCE6-F264-4C2C-B5FA-90CCAD3A1ACB}" type="presParOf" srcId="{DC2B4CA5-94D9-40DC-884D-A87752A902EB}" destId="{C40C4D80-F9BA-468C-8023-40F8EEFA58EA}" srcOrd="0" destOrd="0" presId="urn:microsoft.com/office/officeart/2005/8/layout/hierarchy3"/>
    <dgm:cxn modelId="{9A4B8B52-4696-4098-8259-04BFBF4AD328}" type="presParOf" srcId="{DC2B4CA5-94D9-40DC-884D-A87752A902EB}" destId="{B04B3F3A-87D5-46BD-8695-6B6B484D3D85}" srcOrd="1" destOrd="0" presId="urn:microsoft.com/office/officeart/2005/8/layout/hierarchy3"/>
    <dgm:cxn modelId="{11FC7C2D-A1CA-4072-BD05-0C011F3A1B83}" type="presParOf" srcId="{DC2B4CA5-94D9-40DC-884D-A87752A902EB}" destId="{8966E342-740F-49F2-BC78-8B228A9ABCF2}" srcOrd="2" destOrd="0" presId="urn:microsoft.com/office/officeart/2005/8/layout/hierarchy3"/>
    <dgm:cxn modelId="{CA9B02B5-6F43-49C2-8F0B-46BCBBCDE7F1}" type="presParOf" srcId="{DC2B4CA5-94D9-40DC-884D-A87752A902EB}" destId="{67A9A89C-9BC7-4FB4-8E8F-F9FC6F580811}" srcOrd="3" destOrd="0" presId="urn:microsoft.com/office/officeart/2005/8/layout/hierarchy3"/>
    <dgm:cxn modelId="{56DEC131-B2AF-4AD1-82C5-906EB7D19C70}" type="presParOf" srcId="{DC2B4CA5-94D9-40DC-884D-A87752A902EB}" destId="{163F7C39-5ECD-494F-B8B5-E816191E3F60}" srcOrd="4" destOrd="0" presId="urn:microsoft.com/office/officeart/2005/8/layout/hierarchy3"/>
    <dgm:cxn modelId="{E789EDDA-ADC9-491A-8050-90E5AE591711}" type="presParOf" srcId="{DC2B4CA5-94D9-40DC-884D-A87752A902EB}" destId="{19A17FB6-5E9B-40D3-8ABD-E8DAC5C48AB7}" srcOrd="5" destOrd="0" presId="urn:microsoft.com/office/officeart/2005/8/layout/hierarchy3"/>
    <dgm:cxn modelId="{F4434095-3516-49B1-A241-404E95E1202D}" type="presParOf" srcId="{F657E993-0EA8-49E9-A341-2CBE3FBFE568}" destId="{3C697AB8-B8C4-469E-98F7-A06D59998BFE}" srcOrd="1" destOrd="0" presId="urn:microsoft.com/office/officeart/2005/8/layout/hierarchy3"/>
    <dgm:cxn modelId="{1338CC06-DF0F-4969-BDA0-58419A228BF2}" type="presParOf" srcId="{3C697AB8-B8C4-469E-98F7-A06D59998BFE}" destId="{E13DF649-207E-4F3F-A8D3-CA855C1BA345}" srcOrd="0" destOrd="0" presId="urn:microsoft.com/office/officeart/2005/8/layout/hierarchy3"/>
    <dgm:cxn modelId="{5710442F-F7AA-4F3E-913F-5CD1FBA226C5}" type="presParOf" srcId="{E13DF649-207E-4F3F-A8D3-CA855C1BA345}" destId="{76A9296B-C88E-40F1-8C19-12D53CD02FA2}" srcOrd="0" destOrd="0" presId="urn:microsoft.com/office/officeart/2005/8/layout/hierarchy3"/>
    <dgm:cxn modelId="{480B92B1-5DD5-406C-9E6A-C5DE7EB63670}" type="presParOf" srcId="{E13DF649-207E-4F3F-A8D3-CA855C1BA345}" destId="{5EE8A156-BF1A-4A7C-9A26-DE47FC09E342}" srcOrd="1" destOrd="0" presId="urn:microsoft.com/office/officeart/2005/8/layout/hierarchy3"/>
    <dgm:cxn modelId="{DD5F0865-A7D1-48D2-8FA5-0D3FC51CB5E7}" type="presParOf" srcId="{3C697AB8-B8C4-469E-98F7-A06D59998BFE}" destId="{7378D4CA-30C7-470E-B2DB-2A08F98B0E94}" srcOrd="1" destOrd="0" presId="urn:microsoft.com/office/officeart/2005/8/layout/hierarchy3"/>
    <dgm:cxn modelId="{C2203406-CA32-4C68-B4A1-51716E8C5995}" type="presParOf" srcId="{F657E993-0EA8-49E9-A341-2CBE3FBFE568}" destId="{452E5A26-9636-4C01-8C7C-8F3752392CA9}" srcOrd="2" destOrd="0" presId="urn:microsoft.com/office/officeart/2005/8/layout/hierarchy3"/>
    <dgm:cxn modelId="{0BB30BF5-164F-469D-B6E3-2485B0BF00B6}" type="presParOf" srcId="{452E5A26-9636-4C01-8C7C-8F3752392CA9}" destId="{1F1AF791-64D4-4922-B137-0A2937B67D78}" srcOrd="0" destOrd="0" presId="urn:microsoft.com/office/officeart/2005/8/layout/hierarchy3"/>
    <dgm:cxn modelId="{6FF5886A-E2CB-4A44-B8B1-BB54808848B7}" type="presParOf" srcId="{1F1AF791-64D4-4922-B137-0A2937B67D78}" destId="{3E9ED489-0FC0-4FBD-8F09-54966C91157B}" srcOrd="0" destOrd="0" presId="urn:microsoft.com/office/officeart/2005/8/layout/hierarchy3"/>
    <dgm:cxn modelId="{D76558F9-2D80-4FCF-BB78-4FA0F7062330}" type="presParOf" srcId="{1F1AF791-64D4-4922-B137-0A2937B67D78}" destId="{C2F1D086-FDA9-4BF5-B9A7-DF29D7224F2F}" srcOrd="1" destOrd="0" presId="urn:microsoft.com/office/officeart/2005/8/layout/hierarchy3"/>
    <dgm:cxn modelId="{72AA2992-4C2D-448D-AA7F-A4205197B4F0}" type="presParOf" srcId="{452E5A26-9636-4C01-8C7C-8F3752392CA9}" destId="{AD89F0A1-1576-4D61-9F88-24831A672391}" srcOrd="1" destOrd="0" presId="urn:microsoft.com/office/officeart/2005/8/layout/hierarchy3"/>
    <dgm:cxn modelId="{82829ABE-AF77-4595-AD2C-501AE02CF46C}" type="presParOf" srcId="{F657E993-0EA8-49E9-A341-2CBE3FBFE568}" destId="{D4ECE7A5-DCE9-49E1-B227-F998908B2BD9}" srcOrd="3" destOrd="0" presId="urn:microsoft.com/office/officeart/2005/8/layout/hierarchy3"/>
    <dgm:cxn modelId="{23276B72-627A-42DF-880A-2E5009CA2404}" type="presParOf" srcId="{D4ECE7A5-DCE9-49E1-B227-F998908B2BD9}" destId="{98959D9C-2550-4D8A-B806-7DBC9188EB8A}" srcOrd="0" destOrd="0" presId="urn:microsoft.com/office/officeart/2005/8/layout/hierarchy3"/>
    <dgm:cxn modelId="{960C2AD2-FDAB-49E0-99DF-C4FD60E8B1F6}" type="presParOf" srcId="{98959D9C-2550-4D8A-B806-7DBC9188EB8A}" destId="{11085242-4018-4254-AE2A-4967FAFC1AF4}" srcOrd="0" destOrd="0" presId="urn:microsoft.com/office/officeart/2005/8/layout/hierarchy3"/>
    <dgm:cxn modelId="{83832B20-F1B0-4844-9235-C42B6AF764ED}" type="presParOf" srcId="{98959D9C-2550-4D8A-B806-7DBC9188EB8A}" destId="{194A2D69-ED17-4297-A7EC-7C8152FABAC0}" srcOrd="1" destOrd="0" presId="urn:microsoft.com/office/officeart/2005/8/layout/hierarchy3"/>
    <dgm:cxn modelId="{B43C77A1-D766-4E36-B0AB-1F3D17414C54}" type="presParOf" srcId="{D4ECE7A5-DCE9-49E1-B227-F998908B2BD9}" destId="{88479D42-9C9B-4513-A850-D49AD88286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AFB33-2819-44A7-A0EB-7656356E882A}">
      <dsp:nvSpPr>
        <dsp:cNvPr id="0" name=""/>
        <dsp:cNvSpPr/>
      </dsp:nvSpPr>
      <dsp:spPr>
        <a:xfrm>
          <a:off x="1506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Band Reject Filters</a:t>
          </a:r>
          <a:endParaRPr lang="en-IN" sz="1900" kern="1200" dirty="0"/>
        </a:p>
      </dsp:txBody>
      <dsp:txXfrm>
        <a:off x="26869" y="231697"/>
        <a:ext cx="1681186" cy="815230"/>
      </dsp:txXfrm>
    </dsp:sp>
    <dsp:sp modelId="{C40C4D80-F9BA-468C-8023-40F8EEFA58EA}">
      <dsp:nvSpPr>
        <dsp:cNvPr id="0" name=""/>
        <dsp:cNvSpPr/>
      </dsp:nvSpPr>
      <dsp:spPr>
        <a:xfrm>
          <a:off x="174698" y="107229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B3F3A-87D5-46BD-8695-6B6B484D3D85}">
      <dsp:nvSpPr>
        <dsp:cNvPr id="0" name=""/>
        <dsp:cNvSpPr/>
      </dsp:nvSpPr>
      <dsp:spPr>
        <a:xfrm>
          <a:off x="347889" y="128878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Ideal</a:t>
          </a:r>
          <a:endParaRPr lang="en-IN" sz="1900" kern="1200" dirty="0"/>
        </a:p>
      </dsp:txBody>
      <dsp:txXfrm>
        <a:off x="373252" y="1314143"/>
        <a:ext cx="1334804" cy="815230"/>
      </dsp:txXfrm>
    </dsp:sp>
    <dsp:sp modelId="{8966E342-740F-49F2-BC78-8B228A9ABCF2}">
      <dsp:nvSpPr>
        <dsp:cNvPr id="0" name=""/>
        <dsp:cNvSpPr/>
      </dsp:nvSpPr>
      <dsp:spPr>
        <a:xfrm>
          <a:off x="174698" y="107229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9A89C-9BC7-4FB4-8E8F-F9FC6F580811}">
      <dsp:nvSpPr>
        <dsp:cNvPr id="0" name=""/>
        <dsp:cNvSpPr/>
      </dsp:nvSpPr>
      <dsp:spPr>
        <a:xfrm>
          <a:off x="347889" y="237122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Butterworth</a:t>
          </a:r>
          <a:endParaRPr lang="en-IN" sz="1900" kern="1200" dirty="0"/>
        </a:p>
      </dsp:txBody>
      <dsp:txXfrm>
        <a:off x="373252" y="2396589"/>
        <a:ext cx="1334804" cy="815230"/>
      </dsp:txXfrm>
    </dsp:sp>
    <dsp:sp modelId="{163F7C39-5ECD-494F-B8B5-E816191E3F60}">
      <dsp:nvSpPr>
        <dsp:cNvPr id="0" name=""/>
        <dsp:cNvSpPr/>
      </dsp:nvSpPr>
      <dsp:spPr>
        <a:xfrm>
          <a:off x="174698" y="107229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17FB6-5E9B-40D3-8ABD-E8DAC5C48AB7}">
      <dsp:nvSpPr>
        <dsp:cNvPr id="0" name=""/>
        <dsp:cNvSpPr/>
      </dsp:nvSpPr>
      <dsp:spPr>
        <a:xfrm>
          <a:off x="347889" y="345367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Gaussian</a:t>
          </a:r>
          <a:endParaRPr lang="en-IN" sz="1900" kern="1200" dirty="0"/>
        </a:p>
      </dsp:txBody>
      <dsp:txXfrm>
        <a:off x="373252" y="3479034"/>
        <a:ext cx="1334804" cy="815230"/>
      </dsp:txXfrm>
    </dsp:sp>
    <dsp:sp modelId="{76A9296B-C88E-40F1-8C19-12D53CD02FA2}">
      <dsp:nvSpPr>
        <dsp:cNvPr id="0" name=""/>
        <dsp:cNvSpPr/>
      </dsp:nvSpPr>
      <dsp:spPr>
        <a:xfrm>
          <a:off x="2166397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Bandpass</a:t>
          </a:r>
          <a:endParaRPr lang="en-GB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Filters</a:t>
          </a:r>
          <a:endParaRPr lang="en-IN" sz="1900" kern="1200" dirty="0"/>
        </a:p>
      </dsp:txBody>
      <dsp:txXfrm>
        <a:off x="2191760" y="231697"/>
        <a:ext cx="1681186" cy="815230"/>
      </dsp:txXfrm>
    </dsp:sp>
    <dsp:sp modelId="{3E9ED489-0FC0-4FBD-8F09-54966C91157B}">
      <dsp:nvSpPr>
        <dsp:cNvPr id="0" name=""/>
        <dsp:cNvSpPr/>
      </dsp:nvSpPr>
      <dsp:spPr>
        <a:xfrm>
          <a:off x="4331289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Notch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Filters</a:t>
          </a:r>
          <a:endParaRPr lang="en-IN" sz="1900" kern="1200" dirty="0"/>
        </a:p>
      </dsp:txBody>
      <dsp:txXfrm>
        <a:off x="4356652" y="231697"/>
        <a:ext cx="1681186" cy="815230"/>
      </dsp:txXfrm>
    </dsp:sp>
    <dsp:sp modelId="{11085242-4018-4254-AE2A-4967FAFC1AF4}">
      <dsp:nvSpPr>
        <dsp:cNvPr id="0" name=""/>
        <dsp:cNvSpPr/>
      </dsp:nvSpPr>
      <dsp:spPr>
        <a:xfrm>
          <a:off x="6496180" y="206334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Optimum Notch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Filters</a:t>
          </a:r>
          <a:endParaRPr lang="en-IN" sz="1900" kern="1200" dirty="0"/>
        </a:p>
      </dsp:txBody>
      <dsp:txXfrm>
        <a:off x="6521543" y="231697"/>
        <a:ext cx="1681186" cy="815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A3A9F-5A51-4804-A022-617BC466344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8FE-C1D4-411D-92EC-0335300E1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3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79247B-AFD9-4677-86A8-13D99199A2E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30CEBE0-CD57-4A25-A95C-C2C340A8CEB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6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3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5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7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6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2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1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9D3F-A851-4E44-A0EE-898851F0A7D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51E0-7397-49EE-99A8-4E388F145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4" Type="http://schemas.openxmlformats.org/officeDocument/2006/relationships/audio" Target="../media/audio2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Periodic Noise Reduction by Frequency Domain Filtering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5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Band Pass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2132856"/>
            <a:ext cx="60293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5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Notch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Rejects/passes frequencies in predefined neighbourhoods about a </a:t>
            </a:r>
            <a:r>
              <a:rPr lang="en-GB" dirty="0" err="1" smtClean="0"/>
              <a:t>center</a:t>
            </a:r>
            <a:r>
              <a:rPr lang="en-GB" dirty="0" smtClean="0"/>
              <a:t> frequency</a:t>
            </a:r>
          </a:p>
          <a:p>
            <a:pPr algn="just"/>
            <a:r>
              <a:rPr lang="en-GB" dirty="0" smtClean="0"/>
              <a:t>Effect is symmetric about the origin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74" y="3501008"/>
            <a:ext cx="56197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3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6048672" cy="445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941168"/>
            <a:ext cx="3528392" cy="132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7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3"/>
            <a:ext cx="6577305" cy="500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Notch-reject </a:t>
            </a:r>
            <a:r>
              <a:rPr lang="en-IN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Attenuates </a:t>
            </a:r>
            <a:r>
              <a:rPr lang="en-IN" dirty="0"/>
              <a:t>frequencies in predefined </a:t>
            </a:r>
            <a:r>
              <a:rPr lang="en-IN" dirty="0" err="1"/>
              <a:t>neighborhoods</a:t>
            </a:r>
            <a:r>
              <a:rPr lang="en-IN" dirty="0"/>
              <a:t> about a </a:t>
            </a:r>
            <a:r>
              <a:rPr lang="en-IN" dirty="0" err="1"/>
              <a:t>center</a:t>
            </a:r>
            <a:r>
              <a:rPr lang="en-IN" dirty="0"/>
              <a:t> frequency of the 2-D Fourier </a:t>
            </a:r>
            <a:r>
              <a:rPr lang="en-IN" dirty="0" smtClean="0"/>
              <a:t>transform</a:t>
            </a:r>
          </a:p>
          <a:p>
            <a:pPr algn="just"/>
            <a:r>
              <a:rPr lang="en-IN" dirty="0" smtClean="0"/>
              <a:t>Used </a:t>
            </a:r>
            <a:r>
              <a:rPr lang="en-IN" dirty="0"/>
              <a:t>to reduce the periodic noise effects where the main frequencies of the periodic noises are known </a:t>
            </a:r>
            <a:endParaRPr lang="en-IN" dirty="0" smtClean="0"/>
          </a:p>
          <a:p>
            <a:pPr algn="just"/>
            <a:r>
              <a:rPr lang="en-IN" dirty="0" smtClean="0"/>
              <a:t>Automatic </a:t>
            </a:r>
            <a:r>
              <a:rPr lang="en-IN" dirty="0"/>
              <a:t>determining of both the periodic noise main frequencies and the corresponding band-width are challenge problems in this filter.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816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Notch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Several interference components are present</a:t>
            </a:r>
          </a:p>
          <a:p>
            <a:r>
              <a:rPr lang="en-GB" dirty="0" smtClean="0"/>
              <a:t>Other methods are not useful</a:t>
            </a:r>
          </a:p>
          <a:p>
            <a:pPr lvl="1"/>
            <a:r>
              <a:rPr lang="en-GB" dirty="0" smtClean="0"/>
              <a:t>They may remove too much information</a:t>
            </a:r>
          </a:p>
          <a:p>
            <a:r>
              <a:rPr lang="en-GB" dirty="0" smtClean="0"/>
              <a:t>Interference components </a:t>
            </a:r>
            <a:r>
              <a:rPr lang="en-IN" dirty="0" smtClean="0">
                <a:sym typeface="Wingdings" pitchFamily="2" charset="2"/>
              </a:rPr>
              <a:t> multiple frequency bursts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82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IN" dirty="0" smtClean="0"/>
              <a:t>Principal </a:t>
            </a:r>
            <a:r>
              <a:rPr lang="en-IN" dirty="0"/>
              <a:t>contribution of the inference repetitive pattern is extracted from the noisy </a:t>
            </a:r>
            <a:r>
              <a:rPr lang="en-IN" dirty="0" smtClean="0"/>
              <a:t>image</a:t>
            </a:r>
          </a:p>
          <a:p>
            <a:pPr marL="514350" indent="-514350" algn="just">
              <a:buAutoNum type="arabicPeriod"/>
            </a:pPr>
            <a:r>
              <a:rPr lang="en-IN" dirty="0" smtClean="0"/>
              <a:t>Output </a:t>
            </a:r>
            <a:r>
              <a:rPr lang="en-IN" dirty="0"/>
              <a:t>image is restored by subtracting a variable weighted portion of the repetitive pattern from the contaminated </a:t>
            </a:r>
            <a:r>
              <a:rPr lang="en-IN" dirty="0" smtClean="0"/>
              <a:t>image</a:t>
            </a:r>
          </a:p>
          <a:p>
            <a:pPr marL="914400" lvl="1" indent="-514350" algn="just"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extractions of the repetitive pattern is implemented in frequency-domain by applying a proper notch-pass filter on every periodic noise </a:t>
            </a:r>
            <a:r>
              <a:rPr lang="en-IN" dirty="0" smtClean="0"/>
              <a:t>frequency</a:t>
            </a:r>
          </a:p>
          <a:p>
            <a:pPr marL="914400" lvl="1" indent="-514350" algn="just">
              <a:buAutoNum type="arabicPeriod"/>
            </a:pPr>
            <a:endParaRPr lang="en-IN" dirty="0" smtClean="0"/>
          </a:p>
          <a:p>
            <a:pPr marL="914400" lvl="1" indent="-514350" algn="just">
              <a:buAutoNum type="arabicPeriod"/>
            </a:pPr>
            <a:r>
              <a:rPr lang="en-IN" dirty="0" smtClean="0"/>
              <a:t>Then </a:t>
            </a:r>
            <a:r>
              <a:rPr lang="en-IN" dirty="0"/>
              <a:t>by applying inverse 2-D Fourier transform to restore the repetitive pattern in </a:t>
            </a:r>
            <a:r>
              <a:rPr lang="en-IN" dirty="0" smtClean="0"/>
              <a:t>spatial-domain</a:t>
            </a:r>
          </a:p>
          <a:p>
            <a:pPr marL="914400" lvl="1" indent="-514350" algn="just">
              <a:buAutoNum type="arabicPeriod"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49513"/>
              </p:ext>
            </p:extLst>
          </p:nvPr>
        </p:nvGraphicFramePr>
        <p:xfrm>
          <a:off x="2411760" y="6093297"/>
          <a:ext cx="5472608" cy="56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1917360" imgH="241200" progId="Equation.DSMT4">
                  <p:embed/>
                </p:oleObj>
              </mc:Choice>
              <mc:Fallback>
                <p:oleObj name="Equation" r:id="rId3" imgW="1917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6093297"/>
                        <a:ext cx="5472608" cy="56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6666"/>
              </p:ext>
            </p:extLst>
          </p:nvPr>
        </p:nvGraphicFramePr>
        <p:xfrm>
          <a:off x="2771800" y="4797152"/>
          <a:ext cx="4676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5" imgW="1638000" imgH="228600" progId="Equation.DSMT4">
                  <p:embed/>
                </p:oleObj>
              </mc:Choice>
              <mc:Fallback>
                <p:oleObj name="Equation" r:id="rId5" imgW="1638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797152"/>
                        <a:ext cx="46767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1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710109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1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7"/>
            <a:ext cx="5472608" cy="525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33463"/>
            <a:ext cx="5472608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1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Periodic noise</a:t>
            </a:r>
          </a:p>
          <a:p>
            <a:pPr lvl="1" algn="just"/>
            <a:r>
              <a:rPr lang="en-IN" dirty="0" smtClean="0"/>
              <a:t>unwished and spurious signals that create repetitive pattern on images and decrease the visual quality</a:t>
            </a:r>
          </a:p>
          <a:p>
            <a:pPr lvl="1" algn="just"/>
            <a:r>
              <a:rPr lang="en-GB" dirty="0" smtClean="0"/>
              <a:t>Due to electrical or electromagnetic interference</a:t>
            </a:r>
          </a:p>
          <a:p>
            <a:pPr lvl="1" algn="just"/>
            <a:r>
              <a:rPr lang="en-GB" dirty="0" err="1" smtClean="0"/>
              <a:t>Eg</a:t>
            </a:r>
            <a:r>
              <a:rPr lang="en-GB" dirty="0" smtClean="0"/>
              <a:t>., imager system is mounted on a vibrating holder</a:t>
            </a:r>
          </a:p>
          <a:p>
            <a:pPr lvl="1" algn="just"/>
            <a:r>
              <a:rPr lang="en-GB" dirty="0" smtClean="0"/>
              <a:t>TV receiving signal is weak</a:t>
            </a:r>
          </a:p>
          <a:p>
            <a:pPr lvl="1" algn="just"/>
            <a:r>
              <a:rPr lang="en-GB" dirty="0" smtClean="0"/>
              <a:t>appears as concentrated bursts of energy in the Fourier transform</a:t>
            </a:r>
          </a:p>
          <a:p>
            <a:pPr lvl="1" algn="just"/>
            <a:r>
              <a:rPr lang="en-GB" dirty="0" smtClean="0"/>
              <a:t>Location </a:t>
            </a:r>
            <a:r>
              <a:rPr lang="en-GB" dirty="0" smtClean="0">
                <a:sym typeface="Wingdings" pitchFamily="2" charset="2"/>
              </a:rPr>
              <a:t> at frequencies of the periodic interference</a:t>
            </a:r>
          </a:p>
          <a:p>
            <a:pPr algn="just"/>
            <a:r>
              <a:rPr lang="en-GB" dirty="0" smtClean="0">
                <a:sym typeface="Wingdings" pitchFamily="2" charset="2"/>
              </a:rPr>
              <a:t>Easily analysed and filtered effectively using frequency domain techniques</a:t>
            </a:r>
          </a:p>
          <a:p>
            <a:pPr algn="just"/>
            <a:r>
              <a:rPr lang="en-GB" dirty="0" err="1" smtClean="0">
                <a:sym typeface="Wingdings" pitchFamily="2" charset="2"/>
              </a:rPr>
              <a:t>Eg</a:t>
            </a:r>
            <a:r>
              <a:rPr lang="en-GB" dirty="0" smtClean="0">
                <a:sym typeface="Wingdings" pitchFamily="2" charset="2"/>
              </a:rPr>
              <a:t>., Use a selective 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0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62038"/>
            <a:ext cx="5904656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0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0" y="0"/>
            <a:ext cx="2498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Inverse Filter 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833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after we obtain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,</a:t>
            </a:r>
            <a:r>
              <a:rPr lang="en-US" i="1"/>
              <a:t>v</a:t>
            </a:r>
            <a:r>
              <a:rPr lang="en-US"/>
              <a:t>), we can estimate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,</a:t>
            </a:r>
            <a:r>
              <a:rPr lang="en-US" i="1"/>
              <a:t>v</a:t>
            </a:r>
            <a:r>
              <a:rPr lang="en-US"/>
              <a:t>) by the inverse filter: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752600" y="2513013"/>
          <a:ext cx="46228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2311200" imgH="419040" progId="Equation.3">
                  <p:embed/>
                </p:oleObj>
              </mc:Choice>
              <mc:Fallback>
                <p:oleObj name="Equation" r:id="rId3" imgW="2311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3013"/>
                        <a:ext cx="4622800" cy="8397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09600" y="609600"/>
            <a:ext cx="327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degradation model: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752600" y="1268413"/>
          <a:ext cx="41925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2095200" imgH="203040" progId="Equation.3">
                  <p:embed/>
                </p:oleObj>
              </mc:Choice>
              <mc:Fallback>
                <p:oleObj name="Equation" r:id="rId5" imgW="2095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68413"/>
                        <a:ext cx="4192588" cy="4079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5105400" y="2438400"/>
            <a:ext cx="1447800" cy="1066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3505200" y="3276600"/>
            <a:ext cx="17526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914400" y="3810000"/>
            <a:ext cx="2798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Noise is enhanced</a:t>
            </a:r>
          </a:p>
          <a:p>
            <a:r>
              <a:rPr lang="en-US">
                <a:solidFill>
                  <a:srgbClr val="FF0000"/>
                </a:solidFill>
              </a:rPr>
              <a:t>when </a:t>
            </a:r>
            <a:r>
              <a:rPr lang="en-US" i="1">
                <a:solidFill>
                  <a:srgbClr val="FF0000"/>
                </a:solidFill>
              </a:rPr>
              <a:t>H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u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) is small.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114800" y="4343400"/>
            <a:ext cx="47910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To avoid the side effect of enhancing </a:t>
            </a:r>
          </a:p>
          <a:p>
            <a:r>
              <a:rPr lang="en-US">
                <a:solidFill>
                  <a:schemeClr val="accent2"/>
                </a:solidFill>
              </a:rPr>
              <a:t>noise, we can apply this formulation </a:t>
            </a:r>
          </a:p>
          <a:p>
            <a:r>
              <a:rPr lang="en-US">
                <a:solidFill>
                  <a:schemeClr val="accent2"/>
                </a:solidFill>
              </a:rPr>
              <a:t>to freq. component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u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chemeClr val="accent2"/>
                </a:solidFill>
              </a:rPr>
              <a:t> with in a </a:t>
            </a:r>
          </a:p>
          <a:p>
            <a:r>
              <a:rPr lang="en-US">
                <a:solidFill>
                  <a:schemeClr val="accent2"/>
                </a:solidFill>
              </a:rPr>
              <a:t>radius </a:t>
            </a:r>
            <a:r>
              <a:rPr lang="en-US" i="1">
                <a:solidFill>
                  <a:srgbClr val="FF0000"/>
                </a:solidFill>
              </a:rPr>
              <a:t>D</a:t>
            </a:r>
            <a:r>
              <a:rPr lang="en-US" i="1" baseline="-25000">
                <a:solidFill>
                  <a:srgbClr val="FF0000"/>
                </a:solidFill>
              </a:rPr>
              <a:t>0 </a:t>
            </a:r>
            <a:r>
              <a:rPr lang="en-US">
                <a:solidFill>
                  <a:schemeClr val="accent2"/>
                </a:solidFill>
              </a:rPr>
              <a:t>from the center of </a:t>
            </a:r>
            <a:r>
              <a:rPr lang="en-US" i="1">
                <a:solidFill>
                  <a:srgbClr val="FF0000"/>
                </a:solidFill>
              </a:rPr>
              <a:t>H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u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20650" y="5943600"/>
            <a:ext cx="4451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 practical, the inverse filter is not</a:t>
            </a:r>
          </a:p>
          <a:p>
            <a:r>
              <a:rPr lang="en-US"/>
              <a:t>Popularly used.</a:t>
            </a:r>
          </a:p>
        </p:txBody>
      </p:sp>
    </p:spTree>
    <p:extLst>
      <p:ext uri="{BB962C8B-B14F-4D97-AF65-F5344CB8AC3E}">
        <p14:creationId xmlns:p14="http://schemas.microsoft.com/office/powerpoint/2010/main" val="6402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/>
          <a:stretch>
            <a:fillRect/>
          </a:stretch>
        </p:blipFill>
        <p:spPr bwMode="auto">
          <a:xfrm>
            <a:off x="3284538" y="685800"/>
            <a:ext cx="54784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0" y="0"/>
            <a:ext cx="417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Inverse Filter: Example </a:t>
            </a:r>
          </a:p>
        </p:txBody>
      </p:sp>
      <p:pic>
        <p:nvPicPr>
          <p:cNvPr id="76804" name="Picture 10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3" b="50079"/>
          <a:stretch>
            <a:fillRect/>
          </a:stretch>
        </p:blipFill>
        <p:spPr bwMode="auto">
          <a:xfrm>
            <a:off x="381000" y="3478213"/>
            <a:ext cx="2743200" cy="26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805" name="Object 1029"/>
          <p:cNvGraphicFramePr>
            <a:graphicFrameLocks noChangeAspect="1"/>
          </p:cNvGraphicFramePr>
          <p:nvPr/>
        </p:nvGraphicFramePr>
        <p:xfrm>
          <a:off x="304800" y="6172200"/>
          <a:ext cx="2870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5" imgW="1434960" imgH="253800" progId="Equation.3">
                  <p:embed/>
                </p:oleObj>
              </mc:Choice>
              <mc:Fallback>
                <p:oleObj name="Equation" r:id="rId5" imgW="1434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172200"/>
                        <a:ext cx="2870200" cy="509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6" name="Picture 1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40607" b="50079"/>
          <a:stretch>
            <a:fillRect/>
          </a:stretch>
        </p:blipFill>
        <p:spPr bwMode="auto">
          <a:xfrm>
            <a:off x="381000" y="685800"/>
            <a:ext cx="2743200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7" name="Text Box 1031"/>
          <p:cNvSpPr txBox="1">
            <a:spLocks noChangeArrowheads="1"/>
          </p:cNvSpPr>
          <p:nvPr/>
        </p:nvSpPr>
        <p:spPr bwMode="auto">
          <a:xfrm>
            <a:off x="762000" y="2895600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Original image</a:t>
            </a:r>
          </a:p>
        </p:txBody>
      </p:sp>
      <p:sp>
        <p:nvSpPr>
          <p:cNvPr id="76808" name="Text Box 1032"/>
          <p:cNvSpPr txBox="1">
            <a:spLocks noChangeArrowheads="1"/>
          </p:cNvSpPr>
          <p:nvPr/>
        </p:nvSpPr>
        <p:spPr bwMode="auto">
          <a:xfrm>
            <a:off x="533400" y="5349875"/>
            <a:ext cx="2466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Blurred image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Due to Turbulence</a:t>
            </a:r>
          </a:p>
        </p:txBody>
      </p:sp>
      <p:sp>
        <p:nvSpPr>
          <p:cNvPr id="76809" name="Text Box 1033"/>
          <p:cNvSpPr txBox="1">
            <a:spLocks noChangeArrowheads="1"/>
          </p:cNvSpPr>
          <p:nvPr/>
        </p:nvSpPr>
        <p:spPr bwMode="auto">
          <a:xfrm>
            <a:off x="3429000" y="2606675"/>
            <a:ext cx="2433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 of applying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the full filter</a:t>
            </a:r>
          </a:p>
        </p:txBody>
      </p:sp>
      <p:sp>
        <p:nvSpPr>
          <p:cNvPr id="76811" name="Text Box 1035"/>
          <p:cNvSpPr txBox="1">
            <a:spLocks noChangeArrowheads="1"/>
          </p:cNvSpPr>
          <p:nvPr/>
        </p:nvSpPr>
        <p:spPr bwMode="auto">
          <a:xfrm>
            <a:off x="3228975" y="5334000"/>
            <a:ext cx="2790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 of applying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the filter with </a:t>
            </a:r>
            <a:r>
              <a:rPr lang="en-US" i="1">
                <a:solidFill>
                  <a:schemeClr val="bg1"/>
                </a:solidFill>
              </a:rPr>
              <a:t>D</a:t>
            </a:r>
            <a:r>
              <a:rPr lang="en-US" i="1" baseline="-25000">
                <a:solidFill>
                  <a:schemeClr val="bg1"/>
                </a:solidFill>
              </a:rPr>
              <a:t>0</a:t>
            </a:r>
            <a:r>
              <a:rPr lang="en-US">
                <a:solidFill>
                  <a:schemeClr val="bg1"/>
                </a:solidFill>
              </a:rPr>
              <a:t>=70 </a:t>
            </a:r>
          </a:p>
        </p:txBody>
      </p:sp>
      <p:sp>
        <p:nvSpPr>
          <p:cNvPr id="76813" name="Text Box 1037"/>
          <p:cNvSpPr txBox="1">
            <a:spLocks noChangeArrowheads="1"/>
          </p:cNvSpPr>
          <p:nvPr/>
        </p:nvSpPr>
        <p:spPr bwMode="auto">
          <a:xfrm>
            <a:off x="6048375" y="2606675"/>
            <a:ext cx="2790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 of applying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the filter with </a:t>
            </a:r>
            <a:r>
              <a:rPr lang="en-US" i="1">
                <a:solidFill>
                  <a:schemeClr val="bg1"/>
                </a:solidFill>
              </a:rPr>
              <a:t>D</a:t>
            </a:r>
            <a:r>
              <a:rPr lang="en-US" i="1" baseline="-25000">
                <a:solidFill>
                  <a:schemeClr val="bg1"/>
                </a:solidFill>
              </a:rPr>
              <a:t>0</a:t>
            </a:r>
            <a:r>
              <a:rPr lang="en-US">
                <a:solidFill>
                  <a:schemeClr val="bg1"/>
                </a:solidFill>
              </a:rPr>
              <a:t>=40 </a:t>
            </a:r>
          </a:p>
        </p:txBody>
      </p:sp>
      <p:sp>
        <p:nvSpPr>
          <p:cNvPr id="76814" name="Text Box 1038"/>
          <p:cNvSpPr txBox="1">
            <a:spLocks noChangeArrowheads="1"/>
          </p:cNvSpPr>
          <p:nvPr/>
        </p:nvSpPr>
        <p:spPr bwMode="auto">
          <a:xfrm>
            <a:off x="5972175" y="5334000"/>
            <a:ext cx="2790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 of applying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the filter with </a:t>
            </a:r>
            <a:r>
              <a:rPr lang="en-US" i="1">
                <a:solidFill>
                  <a:schemeClr val="bg1"/>
                </a:solidFill>
              </a:rPr>
              <a:t>D</a:t>
            </a:r>
            <a:r>
              <a:rPr lang="en-US" i="1" baseline="-25000">
                <a:solidFill>
                  <a:schemeClr val="bg1"/>
                </a:solidFill>
              </a:rPr>
              <a:t>0</a:t>
            </a:r>
            <a:r>
              <a:rPr lang="en-US">
                <a:solidFill>
                  <a:schemeClr val="bg1"/>
                </a:solidFill>
              </a:rPr>
              <a:t>=85 </a:t>
            </a:r>
          </a:p>
        </p:txBody>
      </p:sp>
    </p:spTree>
    <p:extLst>
      <p:ext uri="{BB962C8B-B14F-4D97-AF65-F5344CB8AC3E}">
        <p14:creationId xmlns:p14="http://schemas.microsoft.com/office/powerpoint/2010/main" val="29777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0" y="0"/>
            <a:ext cx="846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Wiener Filter: Minimum Mean Square Error Filter 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12725" y="650875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Objective: optimize mean square error:</a:t>
            </a:r>
            <a:endParaRPr lang="th-TH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156200" y="647700"/>
          <a:ext cx="2082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1041120" imgH="241200" progId="Equation.3">
                  <p:embed/>
                </p:oleObj>
              </mc:Choice>
              <mc:Fallback>
                <p:oleObj name="Equation" r:id="rId3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647700"/>
                        <a:ext cx="2082800" cy="484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1066800" y="1600200"/>
          <a:ext cx="68326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3416040" imgH="1676160" progId="Equation.3">
                  <p:embed/>
                </p:oleObj>
              </mc:Choice>
              <mc:Fallback>
                <p:oleObj name="Equation" r:id="rId5" imgW="341604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832600" cy="3359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28600" y="1143000"/>
            <a:ext cx="300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Wiener Filter Formula:</a:t>
            </a:r>
            <a:endParaRPr lang="th-TH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88925" y="48768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where</a:t>
            </a:r>
            <a:endParaRPr lang="th-TH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6350000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,</a:t>
            </a:r>
            <a:r>
              <a:rPr lang="en-US" i="1"/>
              <a:t>v</a:t>
            </a:r>
            <a:r>
              <a:rPr lang="en-US"/>
              <a:t>) = Degradation function</a:t>
            </a:r>
            <a:endParaRPr lang="en-US" i="1"/>
          </a:p>
          <a:p>
            <a:r>
              <a:rPr lang="en-US" i="1"/>
              <a:t>S</a:t>
            </a:r>
            <a:r>
              <a:rPr lang="en-US" i="1" baseline="-25000">
                <a:latin typeface="Symbol" pitchFamily="18" charset="2"/>
              </a:rPr>
              <a:t>h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,</a:t>
            </a:r>
            <a:r>
              <a:rPr lang="en-US" i="1"/>
              <a:t>v</a:t>
            </a:r>
            <a:r>
              <a:rPr lang="en-US"/>
              <a:t>) = Power spectrum of noise</a:t>
            </a:r>
          </a:p>
          <a:p>
            <a:r>
              <a:rPr lang="en-US" i="1"/>
              <a:t>S</a:t>
            </a:r>
            <a:r>
              <a:rPr lang="en-US" i="1" baseline="-25000"/>
              <a:t>f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,</a:t>
            </a:r>
            <a:r>
              <a:rPr lang="en-US" i="1"/>
              <a:t>v</a:t>
            </a:r>
            <a:r>
              <a:rPr lang="en-US"/>
              <a:t>) = Power spectrum of the undegraded image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88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026"/>
          <p:cNvSpPr txBox="1">
            <a:spLocks noChangeArrowheads="1"/>
          </p:cNvSpPr>
          <p:nvPr/>
        </p:nvSpPr>
        <p:spPr bwMode="auto">
          <a:xfrm>
            <a:off x="0" y="0"/>
            <a:ext cx="538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Approximation of Wiener Filter</a:t>
            </a:r>
          </a:p>
        </p:txBody>
      </p:sp>
      <p:graphicFrame>
        <p:nvGraphicFramePr>
          <p:cNvPr id="79875" name="Object 1027"/>
          <p:cNvGraphicFramePr>
            <a:graphicFrameLocks noChangeAspect="1"/>
          </p:cNvGraphicFramePr>
          <p:nvPr/>
        </p:nvGraphicFramePr>
        <p:xfrm>
          <a:off x="1295400" y="1066800"/>
          <a:ext cx="68326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5" imgW="3416040" imgH="558720" progId="Equation.3">
                  <p:embed/>
                </p:oleObj>
              </mc:Choice>
              <mc:Fallback>
                <p:oleObj name="Equation" r:id="rId5" imgW="34160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6832600" cy="11191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317500" y="557213"/>
            <a:ext cx="300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Wiener Filter Formula:</a:t>
            </a:r>
          </a:p>
        </p:txBody>
      </p:sp>
      <p:sp>
        <p:nvSpPr>
          <p:cNvPr id="79877" name="Text Box 1029"/>
          <p:cNvSpPr txBox="1">
            <a:spLocks noChangeArrowheads="1"/>
          </p:cNvSpPr>
          <p:nvPr/>
        </p:nvSpPr>
        <p:spPr bwMode="auto">
          <a:xfrm>
            <a:off x="304800" y="2819400"/>
            <a:ext cx="313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Approximated Formula:</a:t>
            </a:r>
          </a:p>
        </p:txBody>
      </p:sp>
      <p:graphicFrame>
        <p:nvGraphicFramePr>
          <p:cNvPr id="79878" name="Object 1030"/>
          <p:cNvGraphicFramePr>
            <a:graphicFrameLocks noChangeAspect="1"/>
          </p:cNvGraphicFramePr>
          <p:nvPr/>
        </p:nvGraphicFramePr>
        <p:xfrm>
          <a:off x="2273300" y="3530600"/>
          <a:ext cx="50292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7" imgW="2514600" imgH="533160" progId="Equation.3">
                  <p:embed/>
                </p:oleObj>
              </mc:Choice>
              <mc:Fallback>
                <p:oleObj name="Equation" r:id="rId7" imgW="25146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530600"/>
                        <a:ext cx="5029200" cy="10683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Oval 1031"/>
          <p:cNvSpPr>
            <a:spLocks noChangeArrowheads="1"/>
          </p:cNvSpPr>
          <p:nvPr/>
        </p:nvSpPr>
        <p:spPr bwMode="auto">
          <a:xfrm>
            <a:off x="4419600" y="1600200"/>
            <a:ext cx="3048000" cy="609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0" name="Line 1032"/>
          <p:cNvSpPr>
            <a:spLocks noChangeShapeType="1"/>
          </p:cNvSpPr>
          <p:nvPr/>
        </p:nvSpPr>
        <p:spPr bwMode="auto">
          <a:xfrm flipH="1" flipV="1">
            <a:off x="6096000" y="22098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6172200" y="2514600"/>
            <a:ext cx="2633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Difficult to estimate</a:t>
            </a:r>
          </a:p>
        </p:txBody>
      </p:sp>
      <p:sp>
        <p:nvSpPr>
          <p:cNvPr id="79882" name="Text Box 1034"/>
          <p:cNvSpPr txBox="1">
            <a:spLocks noChangeArrowheads="1"/>
          </p:cNvSpPr>
          <p:nvPr/>
        </p:nvSpPr>
        <p:spPr bwMode="auto">
          <a:xfrm>
            <a:off x="392113" y="4648200"/>
            <a:ext cx="835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Practically, </a:t>
            </a:r>
            <a:r>
              <a:rPr lang="en-US" i="1">
                <a:solidFill>
                  <a:schemeClr val="accent2"/>
                </a:solidFill>
              </a:rPr>
              <a:t>K</a:t>
            </a:r>
            <a:r>
              <a:rPr lang="en-US">
                <a:solidFill>
                  <a:schemeClr val="accent2"/>
                </a:solidFill>
              </a:rPr>
              <a:t> is chosen manually to obtained the best visual result!</a:t>
            </a:r>
          </a:p>
        </p:txBody>
      </p:sp>
    </p:spTree>
    <p:extLst>
      <p:ext uri="{BB962C8B-B14F-4D97-AF65-F5344CB8AC3E}">
        <p14:creationId xmlns:p14="http://schemas.microsoft.com/office/powerpoint/2010/main" val="5796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  <p:bldP spid="79879" grpId="0" animBg="1"/>
      <p:bldP spid="79880" grpId="0" animBg="1"/>
      <p:bldP spid="79881" grpId="0" autoUpdateAnimBg="0"/>
      <p:bldP spid="798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3" b="24290"/>
          <a:stretch>
            <a:fillRect/>
          </a:stretch>
        </p:blipFill>
        <p:spPr bwMode="auto">
          <a:xfrm>
            <a:off x="3124200" y="685800"/>
            <a:ext cx="556260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0" y="0"/>
            <a:ext cx="411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Wiener Filter: Example 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3" b="50079"/>
          <a:stretch>
            <a:fillRect/>
          </a:stretch>
        </p:blipFill>
        <p:spPr bwMode="auto">
          <a:xfrm>
            <a:off x="381000" y="3478213"/>
            <a:ext cx="2743200" cy="26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40607" b="50079"/>
          <a:stretch>
            <a:fillRect/>
          </a:stretch>
        </p:blipFill>
        <p:spPr bwMode="auto">
          <a:xfrm>
            <a:off x="381000" y="685800"/>
            <a:ext cx="2743200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762000" y="2895600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Original image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533400" y="5349875"/>
            <a:ext cx="2466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Blurred image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Due to Turbulence</a:t>
            </a:r>
          </a:p>
        </p:txBody>
      </p:sp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7" b="23914"/>
          <a:stretch>
            <a:fillRect/>
          </a:stretch>
        </p:blipFill>
        <p:spPr bwMode="auto">
          <a:xfrm>
            <a:off x="5867400" y="3505200"/>
            <a:ext cx="281940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3424238" y="2606675"/>
            <a:ext cx="2228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 of the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full inverse filter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5992813" y="2682875"/>
            <a:ext cx="269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 of the inverse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 filter with </a:t>
            </a:r>
            <a:r>
              <a:rPr lang="en-US" i="1">
                <a:solidFill>
                  <a:schemeClr val="bg1"/>
                </a:solidFill>
              </a:rPr>
              <a:t>D</a:t>
            </a:r>
            <a:r>
              <a:rPr lang="en-US" i="1" baseline="-25000">
                <a:solidFill>
                  <a:schemeClr val="bg1"/>
                </a:solidFill>
              </a:rPr>
              <a:t>0</a:t>
            </a:r>
            <a:r>
              <a:rPr lang="en-US">
                <a:solidFill>
                  <a:schemeClr val="bg1"/>
                </a:solidFill>
              </a:rPr>
              <a:t>=70 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6240463" y="5410200"/>
            <a:ext cx="2244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 of the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full Wiener filter</a:t>
            </a:r>
          </a:p>
        </p:txBody>
      </p:sp>
    </p:spTree>
    <p:extLst>
      <p:ext uri="{BB962C8B-B14F-4D97-AF65-F5344CB8AC3E}">
        <p14:creationId xmlns:p14="http://schemas.microsoft.com/office/powerpoint/2010/main" val="41015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7" r="33853" b="24376"/>
          <a:stretch>
            <a:fillRect/>
          </a:stretch>
        </p:blipFill>
        <p:spPr bwMode="auto">
          <a:xfrm>
            <a:off x="4572000" y="609600"/>
            <a:ext cx="289083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530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Wiener Filter: Example (cont.) 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40607" b="50079"/>
          <a:stretch>
            <a:fillRect/>
          </a:stretch>
        </p:blipFill>
        <p:spPr bwMode="auto">
          <a:xfrm>
            <a:off x="1676400" y="628650"/>
            <a:ext cx="28860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209800" y="3048000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Original image</a:t>
            </a:r>
          </a:p>
        </p:txBody>
      </p:sp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7" b="23914"/>
          <a:stretch>
            <a:fillRect/>
          </a:stretch>
        </p:blipFill>
        <p:spPr bwMode="auto">
          <a:xfrm>
            <a:off x="4495800" y="3505200"/>
            <a:ext cx="3048000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648200" y="2682875"/>
            <a:ext cx="269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 of the inverse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 filter with </a:t>
            </a:r>
            <a:r>
              <a:rPr lang="en-US" i="1">
                <a:solidFill>
                  <a:schemeClr val="bg1"/>
                </a:solidFill>
              </a:rPr>
              <a:t>D</a:t>
            </a:r>
            <a:r>
              <a:rPr lang="en-US" i="1" baseline="-25000">
                <a:solidFill>
                  <a:schemeClr val="bg1"/>
                </a:solidFill>
              </a:rPr>
              <a:t>0</a:t>
            </a:r>
            <a:r>
              <a:rPr lang="en-US">
                <a:solidFill>
                  <a:schemeClr val="bg1"/>
                </a:solidFill>
              </a:rPr>
              <a:t>=70 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5167313" y="5486400"/>
            <a:ext cx="1816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 of the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Wiener filter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3" b="50079"/>
          <a:stretch>
            <a:fillRect/>
          </a:stretch>
        </p:blipFill>
        <p:spPr bwMode="auto">
          <a:xfrm>
            <a:off x="1600200" y="3505200"/>
            <a:ext cx="29718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905000" y="5486400"/>
            <a:ext cx="2466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Blurred image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Due to Turbulence</a:t>
            </a:r>
          </a:p>
        </p:txBody>
      </p:sp>
    </p:spTree>
    <p:extLst>
      <p:ext uri="{BB962C8B-B14F-4D97-AF65-F5344CB8AC3E}">
        <p14:creationId xmlns:p14="http://schemas.microsoft.com/office/powerpoint/2010/main" val="15243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Selective Filters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4793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0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Band Reject </a:t>
            </a:r>
            <a:r>
              <a:rPr lang="en-GB" dirty="0" err="1" smtClean="0"/>
              <a:t>Fitlers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Removing periodic noise form an image involves removing a particular range of frequencies from that image</a:t>
            </a:r>
          </a:p>
          <a:p>
            <a:pPr marL="0" indent="0">
              <a:buNone/>
            </a:pPr>
            <a:r>
              <a:rPr lang="en-IE" i="1" dirty="0"/>
              <a:t>Band reject</a:t>
            </a:r>
            <a:r>
              <a:rPr lang="en-IE" dirty="0"/>
              <a:t> filters can be used for this purpose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4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91276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0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Band Reject Filters (cont…)</a:t>
            </a:r>
            <a:endParaRPr lang="en-US" smtClean="0"/>
          </a:p>
        </p:txBody>
      </p:sp>
      <p:sp>
        <p:nvSpPr>
          <p:cNvPr id="901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mtClean="0"/>
              <a:t>The ideal band reject filter is shown below, along with Butterworth and Gaussian versions of the filter</a:t>
            </a:r>
            <a:endParaRPr lang="en-US" smtClean="0"/>
          </a:p>
        </p:txBody>
      </p:sp>
      <p:grpSp>
        <p:nvGrpSpPr>
          <p:cNvPr id="90116" name="Group 6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90121" name="Picture 7" descr="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2" name="Rectangle 8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9"/>
          <a:stretch>
            <a:fillRect/>
          </a:stretch>
        </p:blipFill>
        <p:spPr bwMode="auto">
          <a:xfrm>
            <a:off x="719138" y="3048000"/>
            <a:ext cx="8032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8" name="Text Box 9"/>
          <p:cNvSpPr txBox="1">
            <a:spLocks noChangeArrowheads="1"/>
          </p:cNvSpPr>
          <p:nvPr/>
        </p:nvSpPr>
        <p:spPr bwMode="auto">
          <a:xfrm>
            <a:off x="976313" y="4602163"/>
            <a:ext cx="18113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IE"/>
              <a:t>Ideal Band</a:t>
            </a:r>
            <a:br>
              <a:rPr lang="en-IE"/>
            </a:br>
            <a:r>
              <a:rPr lang="en-IE"/>
              <a:t>Reject Filter</a:t>
            </a:r>
            <a:endParaRPr lang="en-US"/>
          </a:p>
        </p:txBody>
      </p:sp>
      <p:sp>
        <p:nvSpPr>
          <p:cNvPr id="90119" name="Text Box 10"/>
          <p:cNvSpPr txBox="1">
            <a:spLocks noChangeArrowheads="1"/>
          </p:cNvSpPr>
          <p:nvPr/>
        </p:nvSpPr>
        <p:spPr bwMode="auto">
          <a:xfrm>
            <a:off x="3462338" y="4602163"/>
            <a:ext cx="2454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IE"/>
              <a:t>Butterworth</a:t>
            </a:r>
            <a:br>
              <a:rPr lang="en-IE"/>
            </a:br>
            <a:r>
              <a:rPr lang="en-IE"/>
              <a:t>Band Reject</a:t>
            </a:r>
            <a:br>
              <a:rPr lang="en-IE"/>
            </a:br>
            <a:r>
              <a:rPr lang="en-IE"/>
              <a:t>Filter (of order 1)</a:t>
            </a:r>
            <a:endParaRPr lang="en-US"/>
          </a:p>
        </p:txBody>
      </p:sp>
      <p:sp>
        <p:nvSpPr>
          <p:cNvPr id="90120" name="Text Box 11"/>
          <p:cNvSpPr txBox="1">
            <a:spLocks noChangeArrowheads="1"/>
          </p:cNvSpPr>
          <p:nvPr/>
        </p:nvSpPr>
        <p:spPr bwMode="auto">
          <a:xfrm>
            <a:off x="6592888" y="4602163"/>
            <a:ext cx="1846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IE"/>
              <a:t>Gaussian</a:t>
            </a:r>
            <a:br>
              <a:rPr lang="en-IE"/>
            </a:br>
            <a:r>
              <a:rPr lang="en-IE"/>
              <a:t>Band Reject</a:t>
            </a:r>
            <a:br>
              <a:rPr lang="en-IE"/>
            </a:br>
            <a:r>
              <a:rPr lang="en-IE"/>
              <a:t>Filter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Band Reject Filter Example</a:t>
            </a:r>
            <a:endParaRPr lang="en-US" smtClean="0"/>
          </a:p>
        </p:txBody>
      </p:sp>
      <p:grpSp>
        <p:nvGrpSpPr>
          <p:cNvPr id="92163" name="Group 6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92169" name="Picture 7" descr="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70" name="Rectangle 8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9216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55"/>
          <a:stretch>
            <a:fillRect/>
          </a:stretch>
        </p:blipFill>
        <p:spPr bwMode="auto">
          <a:xfrm>
            <a:off x="2136775" y="2174875"/>
            <a:ext cx="5037138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 Box 9"/>
          <p:cNvSpPr txBox="1">
            <a:spLocks noChangeArrowheads="1"/>
          </p:cNvSpPr>
          <p:nvPr/>
        </p:nvSpPr>
        <p:spPr bwMode="auto">
          <a:xfrm>
            <a:off x="2162175" y="1517650"/>
            <a:ext cx="243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IE" sz="2000"/>
              <a:t>Image corrupted by sinusoidal noise</a:t>
            </a:r>
            <a:endParaRPr lang="en-US" sz="2000"/>
          </a:p>
        </p:txBody>
      </p:sp>
      <p:sp>
        <p:nvSpPr>
          <p:cNvPr id="92166" name="Text Box 10"/>
          <p:cNvSpPr txBox="1">
            <a:spLocks noChangeArrowheads="1"/>
          </p:cNvSpPr>
          <p:nvPr/>
        </p:nvSpPr>
        <p:spPr bwMode="auto">
          <a:xfrm>
            <a:off x="4664075" y="1517650"/>
            <a:ext cx="243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IE" sz="2000"/>
              <a:t>Fourier spectrum of corrupted image</a:t>
            </a:r>
            <a:endParaRPr lang="en-US" sz="2000"/>
          </a:p>
        </p:txBody>
      </p:sp>
      <p:sp>
        <p:nvSpPr>
          <p:cNvPr id="92167" name="Text Box 11"/>
          <p:cNvSpPr txBox="1">
            <a:spLocks noChangeArrowheads="1"/>
          </p:cNvSpPr>
          <p:nvPr/>
        </p:nvSpPr>
        <p:spPr bwMode="auto">
          <a:xfrm>
            <a:off x="2135188" y="5935663"/>
            <a:ext cx="2439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IE" sz="2000"/>
              <a:t>Butterworth band reject filter</a:t>
            </a:r>
            <a:endParaRPr lang="en-US" sz="2000"/>
          </a:p>
        </p:txBody>
      </p:sp>
      <p:sp>
        <p:nvSpPr>
          <p:cNvPr id="92168" name="Text Box 12"/>
          <p:cNvSpPr txBox="1">
            <a:spLocks noChangeArrowheads="1"/>
          </p:cNvSpPr>
          <p:nvPr/>
        </p:nvSpPr>
        <p:spPr bwMode="auto">
          <a:xfrm>
            <a:off x="4679950" y="5935663"/>
            <a:ext cx="243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IE" sz="2000"/>
              <a:t>Filtered image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19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Attenuate </a:t>
            </a:r>
            <a:r>
              <a:rPr lang="en-IN" dirty="0"/>
              <a:t>a band of frequency about the origin of the 2-D Fourier </a:t>
            </a:r>
            <a:r>
              <a:rPr lang="en-IN" dirty="0" smtClean="0"/>
              <a:t>transform</a:t>
            </a:r>
          </a:p>
          <a:p>
            <a:pPr algn="just"/>
            <a:r>
              <a:rPr lang="en-IN" dirty="0" smtClean="0"/>
              <a:t>used </a:t>
            </a:r>
            <a:r>
              <a:rPr lang="en-IN" dirty="0"/>
              <a:t>in periodic noise reduction applications where the general location of the noise components is approximately known in the frequency domain </a:t>
            </a:r>
            <a:endParaRPr lang="en-IN" dirty="0" smtClean="0"/>
          </a:p>
          <a:p>
            <a:pPr algn="just"/>
            <a:r>
              <a:rPr lang="en-IN" dirty="0" smtClean="0"/>
              <a:t>when </a:t>
            </a:r>
            <a:r>
              <a:rPr lang="en-IN" dirty="0"/>
              <a:t>the distances of the periodic noise components about the origin of the 2-D Fourier transform are </a:t>
            </a:r>
            <a:r>
              <a:rPr lang="en-IN" dirty="0" smtClean="0"/>
              <a:t>different</a:t>
            </a:r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wide </a:t>
            </a:r>
            <a:r>
              <a:rPr lang="en-IN" dirty="0" err="1"/>
              <a:t>bandreject</a:t>
            </a:r>
            <a:r>
              <a:rPr lang="en-IN" dirty="0"/>
              <a:t> filter, or </a:t>
            </a:r>
            <a:endParaRPr lang="en-IN" dirty="0" smtClean="0"/>
          </a:p>
          <a:p>
            <a:pPr lvl="1" algn="just"/>
            <a:r>
              <a:rPr lang="en-IN" dirty="0" smtClean="0"/>
              <a:t>several </a:t>
            </a:r>
            <a:r>
              <a:rPr lang="en-IN" dirty="0"/>
              <a:t>narrow band-reject </a:t>
            </a:r>
            <a:r>
              <a:rPr lang="en-IN" dirty="0" smtClean="0"/>
              <a:t>filters</a:t>
            </a:r>
          </a:p>
          <a:p>
            <a:pPr lvl="1" algn="just"/>
            <a:r>
              <a:rPr lang="en-IN" dirty="0" smtClean="0"/>
              <a:t>In </a:t>
            </a:r>
            <a:r>
              <a:rPr lang="en-IN" dirty="0"/>
              <a:t>both cases, the restored image may lose some important image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5622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Band Pass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 smtClean="0"/>
              <a:t>Opposite operation of band reject filters</a:t>
            </a:r>
          </a:p>
          <a:p>
            <a:pPr algn="just"/>
            <a:r>
              <a:rPr lang="en-GB" dirty="0" smtClean="0"/>
              <a:t>Straight performing of BP filters on images </a:t>
            </a:r>
            <a:r>
              <a:rPr lang="en-GB" dirty="0" smtClean="0">
                <a:sym typeface="Wingdings" pitchFamily="2" charset="2"/>
              </a:rPr>
              <a:t> removes too much image details</a:t>
            </a:r>
          </a:p>
          <a:p>
            <a:pPr algn="just"/>
            <a:r>
              <a:rPr lang="en-GB" dirty="0" smtClean="0">
                <a:sym typeface="Wingdings" pitchFamily="2" charset="2"/>
              </a:rPr>
              <a:t>Isolate the effects caused by selected frequency bands</a:t>
            </a:r>
          </a:p>
          <a:p>
            <a:pPr algn="just"/>
            <a:r>
              <a:rPr lang="en-GB" dirty="0" smtClean="0">
                <a:sym typeface="Wingdings" pitchFamily="2" charset="2"/>
              </a:rPr>
              <a:t>Most of the image details are lost;</a:t>
            </a:r>
          </a:p>
          <a:p>
            <a:pPr algn="just"/>
            <a:r>
              <a:rPr lang="en-GB" dirty="0" smtClean="0">
                <a:sym typeface="Wingdings" pitchFamily="2" charset="2"/>
              </a:rPr>
              <a:t>The info. is that of the noise’ -&gt; isolates the noise patterns</a:t>
            </a:r>
          </a:p>
          <a:p>
            <a:pPr algn="just"/>
            <a:r>
              <a:rPr lang="en-GB" dirty="0" smtClean="0">
                <a:sym typeface="Wingdings" pitchFamily="2" charset="2"/>
              </a:rPr>
              <a:t>Easy analysis of the noise pattern independent of the image content.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DAA3E4-37F0-48CF-BA79-B879C7534DB9}"/>
</file>

<file path=customXml/itemProps2.xml><?xml version="1.0" encoding="utf-8"?>
<ds:datastoreItem xmlns:ds="http://schemas.openxmlformats.org/officeDocument/2006/customXml" ds:itemID="{016005EF-D315-4A1F-BB9B-89DA0CA1CBC0}"/>
</file>

<file path=customXml/itemProps3.xml><?xml version="1.0" encoding="utf-8"?>
<ds:datastoreItem xmlns:ds="http://schemas.openxmlformats.org/officeDocument/2006/customXml" ds:itemID="{9C0355DE-3A53-40E9-B97C-DD0BFC136432}"/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783</Words>
  <Application>Microsoft Office PowerPoint</Application>
  <PresentationFormat>On-screen Show (4:3)</PresentationFormat>
  <Paragraphs>129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Periodic Noise Reduction by Frequency Domain Filtering</vt:lpstr>
      <vt:lpstr>Introduction</vt:lpstr>
      <vt:lpstr>Examples of Selective Filters</vt:lpstr>
      <vt:lpstr>Band Reject Fitlers</vt:lpstr>
      <vt:lpstr>PowerPoint Presentation</vt:lpstr>
      <vt:lpstr>Band Reject Filters (cont…)</vt:lpstr>
      <vt:lpstr>Band Reject Filter Example</vt:lpstr>
      <vt:lpstr>BR Filters</vt:lpstr>
      <vt:lpstr>Band Pass Filters</vt:lpstr>
      <vt:lpstr>Band Pass Filters</vt:lpstr>
      <vt:lpstr>Notch Filters</vt:lpstr>
      <vt:lpstr>PowerPoint Presentation</vt:lpstr>
      <vt:lpstr>PowerPoint Presentation</vt:lpstr>
      <vt:lpstr>Notch-reject filter</vt:lpstr>
      <vt:lpstr>Notch Filters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 Noise Reduction by Frequency Domain Filtering</dc:title>
  <dc:creator>ADMIN</dc:creator>
  <cp:lastModifiedBy>Admin</cp:lastModifiedBy>
  <cp:revision>19</cp:revision>
  <dcterms:created xsi:type="dcterms:W3CDTF">2015-09-08T06:54:12Z</dcterms:created>
  <dcterms:modified xsi:type="dcterms:W3CDTF">2023-02-02T23:06:03Z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