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8.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23A41C-9EB4-40C1-BFC3-8D177DB8DEC9}"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104035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3A41C-9EB4-40C1-BFC3-8D177DB8DEC9}"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128431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3A41C-9EB4-40C1-BFC3-8D177DB8DEC9}"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92786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3A41C-9EB4-40C1-BFC3-8D177DB8DEC9}"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24795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23A41C-9EB4-40C1-BFC3-8D177DB8DEC9}"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169471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23A41C-9EB4-40C1-BFC3-8D177DB8DEC9}"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192848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23A41C-9EB4-40C1-BFC3-8D177DB8DEC9}"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399446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3A41C-9EB4-40C1-BFC3-8D177DB8DEC9}"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423233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3A41C-9EB4-40C1-BFC3-8D177DB8DEC9}"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107218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3A41C-9EB4-40C1-BFC3-8D177DB8DEC9}"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317290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3A41C-9EB4-40C1-BFC3-8D177DB8DEC9}"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4DA3F-4F9F-4B65-90E7-2F86693CE3BA}" type="slidenum">
              <a:rPr lang="en-US" smtClean="0"/>
              <a:t>‹#›</a:t>
            </a:fld>
            <a:endParaRPr lang="en-US"/>
          </a:p>
        </p:txBody>
      </p:sp>
    </p:spTree>
    <p:extLst>
      <p:ext uri="{BB962C8B-B14F-4D97-AF65-F5344CB8AC3E}">
        <p14:creationId xmlns:p14="http://schemas.microsoft.com/office/powerpoint/2010/main" val="279928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3A41C-9EB4-40C1-BFC3-8D177DB8DEC9}" type="datetimeFigureOut">
              <a:rPr lang="en-US" smtClean="0"/>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4DA3F-4F9F-4B65-90E7-2F86693CE3BA}" type="slidenum">
              <a:rPr lang="en-US" smtClean="0"/>
              <a:t>‹#›</a:t>
            </a:fld>
            <a:endParaRPr lang="en-US"/>
          </a:p>
        </p:txBody>
      </p:sp>
    </p:spTree>
    <p:extLst>
      <p:ext uri="{BB962C8B-B14F-4D97-AF65-F5344CB8AC3E}">
        <p14:creationId xmlns:p14="http://schemas.microsoft.com/office/powerpoint/2010/main" val="3051523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lstStyle/>
          <a:p>
            <a:pPr marL="0" indent="0" fontAlgn="base">
              <a:buNone/>
            </a:pPr>
            <a:r>
              <a:rPr lang="en-US" b="1" u="sng" dirty="0"/>
              <a:t>Problem-01:</a:t>
            </a:r>
            <a:endParaRPr lang="en-US" b="1" dirty="0"/>
          </a:p>
          <a:p>
            <a:pPr marL="0" indent="0" fontAlgn="base">
              <a:buNone/>
            </a:pPr>
            <a:endParaRPr lang="en-US" dirty="0"/>
          </a:p>
          <a:p>
            <a:pPr fontAlgn="base"/>
            <a:r>
              <a:rPr lang="en-US" dirty="0"/>
              <a:t>Given a circle C with radius 10 and center coordinates (1, 4). Apply the translation with distance 5 towards X axis and 1 towards Y axis. Obtain the new coordinates of C without changing its radius.</a:t>
            </a:r>
          </a:p>
          <a:p>
            <a:endParaRPr lang="en-US" dirty="0"/>
          </a:p>
        </p:txBody>
      </p:sp>
    </p:spTree>
    <p:extLst>
      <p:ext uri="{BB962C8B-B14F-4D97-AF65-F5344CB8AC3E}">
        <p14:creationId xmlns:p14="http://schemas.microsoft.com/office/powerpoint/2010/main" val="194456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105025"/>
            <a:ext cx="7286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100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2" name="Rectangle 1"/>
          <p:cNvSpPr/>
          <p:nvPr/>
        </p:nvSpPr>
        <p:spPr>
          <a:xfrm>
            <a:off x="467948" y="548680"/>
            <a:ext cx="8136499" cy="4524315"/>
          </a:xfrm>
          <a:prstGeom prst="rect">
            <a:avLst/>
          </a:prstGeom>
        </p:spPr>
        <p:txBody>
          <a:bodyPr wrap="square">
            <a:spAutoFit/>
          </a:bodyPr>
          <a:lstStyle/>
          <a:p>
            <a:pPr fontAlgn="base"/>
            <a:r>
              <a:rPr lang="en-US" sz="3200" b="1" u="sng" dirty="0"/>
              <a:t>PRACTICE PROBLEMS BASED ON 2D </a:t>
            </a:r>
            <a:r>
              <a:rPr lang="en-US" sz="3200" b="1" u="sng" dirty="0" smtClean="0"/>
              <a:t>ROTATION</a:t>
            </a:r>
          </a:p>
          <a:p>
            <a:pPr fontAlgn="base"/>
            <a:endParaRPr lang="en-US" sz="3200" b="1" u="sng" dirty="0" smtClean="0"/>
          </a:p>
          <a:p>
            <a:pPr fontAlgn="base"/>
            <a:r>
              <a:rPr lang="en-US" sz="3200" b="1" u="sng" dirty="0" smtClean="0"/>
              <a:t>Problem-01</a:t>
            </a:r>
            <a:r>
              <a:rPr lang="en-US" sz="3200" b="1" u="sng" dirty="0"/>
              <a:t>:</a:t>
            </a:r>
            <a:endParaRPr lang="en-US" sz="3200" b="1" dirty="0"/>
          </a:p>
          <a:p>
            <a:pPr fontAlgn="base"/>
            <a:r>
              <a:rPr lang="en-US" sz="3200" dirty="0"/>
              <a:t> </a:t>
            </a:r>
          </a:p>
          <a:p>
            <a:pPr fontAlgn="base"/>
            <a:r>
              <a:rPr lang="en-US" sz="3200" dirty="0"/>
              <a:t>Given a line segment with starting point as (0, 0) and ending point as (4, 4). Apply 30 degree rotation anticlockwise direction on the line segment and find out the new coordinates of the line.</a:t>
            </a:r>
          </a:p>
        </p:txBody>
      </p:sp>
    </p:spTree>
    <p:extLst>
      <p:ext uri="{BB962C8B-B14F-4D97-AF65-F5344CB8AC3E}">
        <p14:creationId xmlns:p14="http://schemas.microsoft.com/office/powerpoint/2010/main" val="183565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2" name="Rectangle 1"/>
          <p:cNvSpPr/>
          <p:nvPr/>
        </p:nvSpPr>
        <p:spPr>
          <a:xfrm>
            <a:off x="467948" y="188640"/>
            <a:ext cx="8136499" cy="6001643"/>
          </a:xfrm>
          <a:prstGeom prst="rect">
            <a:avLst/>
          </a:prstGeom>
        </p:spPr>
        <p:txBody>
          <a:bodyPr wrap="square">
            <a:spAutoFit/>
          </a:bodyPr>
          <a:lstStyle/>
          <a:p>
            <a:pPr fontAlgn="base"/>
            <a:r>
              <a:rPr lang="en-US" sz="3200" b="1" u="sng" dirty="0"/>
              <a:t>Solution-</a:t>
            </a:r>
            <a:endParaRPr lang="en-US" sz="3200" b="1" dirty="0"/>
          </a:p>
          <a:p>
            <a:pPr fontAlgn="base"/>
            <a:r>
              <a:rPr lang="en-US" sz="3200" dirty="0"/>
              <a:t> </a:t>
            </a:r>
            <a:r>
              <a:rPr lang="en-US" sz="3200" dirty="0" smtClean="0"/>
              <a:t>We </a:t>
            </a:r>
            <a:r>
              <a:rPr lang="en-US" sz="3200" dirty="0"/>
              <a:t>rotate a straight line by its end points with the same angle. Then, we re-draw a line between the new end points.</a:t>
            </a:r>
          </a:p>
          <a:p>
            <a:pPr fontAlgn="base"/>
            <a:r>
              <a:rPr lang="en-US" sz="3200" dirty="0"/>
              <a:t> </a:t>
            </a:r>
          </a:p>
          <a:p>
            <a:pPr fontAlgn="base"/>
            <a:r>
              <a:rPr lang="en-US" sz="3200" dirty="0" smtClean="0"/>
              <a:t>Given- Old </a:t>
            </a:r>
            <a:r>
              <a:rPr lang="en-US" sz="3200" dirty="0"/>
              <a:t>ending coordinates of the line = (</a:t>
            </a:r>
            <a:r>
              <a:rPr lang="en-US" sz="3200" dirty="0" err="1"/>
              <a:t>X</a:t>
            </a:r>
            <a:r>
              <a:rPr lang="en-US" sz="3200" baseline="-25000" dirty="0" err="1"/>
              <a:t>old</a:t>
            </a:r>
            <a:r>
              <a:rPr lang="en-US" sz="3200" dirty="0"/>
              <a:t>, </a:t>
            </a:r>
            <a:r>
              <a:rPr lang="en-US" sz="3200" dirty="0" err="1"/>
              <a:t>Y</a:t>
            </a:r>
            <a:r>
              <a:rPr lang="en-US" sz="3200" baseline="-25000" dirty="0" err="1"/>
              <a:t>old</a:t>
            </a:r>
            <a:r>
              <a:rPr lang="en-US" sz="3200" dirty="0"/>
              <a:t>) = (4, 4)</a:t>
            </a:r>
          </a:p>
          <a:p>
            <a:pPr fontAlgn="base"/>
            <a:r>
              <a:rPr lang="en-US" sz="3200" dirty="0"/>
              <a:t>Rotation angle = θ = 30º</a:t>
            </a:r>
          </a:p>
          <a:p>
            <a:pPr fontAlgn="base"/>
            <a:r>
              <a:rPr lang="en-US" sz="3200" dirty="0"/>
              <a:t> </a:t>
            </a:r>
          </a:p>
          <a:p>
            <a:pPr fontAlgn="base"/>
            <a:r>
              <a:rPr lang="en-US" sz="3200" dirty="0"/>
              <a:t>Let new ending coordinates of the line after rotation = (</a:t>
            </a:r>
            <a:r>
              <a:rPr lang="en-US" sz="3200" dirty="0" err="1"/>
              <a:t>X</a:t>
            </a:r>
            <a:r>
              <a:rPr lang="en-US" sz="3200" baseline="-25000" dirty="0" err="1"/>
              <a:t>new</a:t>
            </a:r>
            <a:r>
              <a:rPr lang="en-US" sz="3200" dirty="0"/>
              <a:t>, </a:t>
            </a:r>
            <a:r>
              <a:rPr lang="en-US" sz="3200" dirty="0" err="1"/>
              <a:t>Y</a:t>
            </a:r>
            <a:r>
              <a:rPr lang="en-US" sz="3200" baseline="-25000" dirty="0" err="1"/>
              <a:t>new</a:t>
            </a:r>
            <a:r>
              <a:rPr lang="en-US" sz="3200" dirty="0"/>
              <a:t>).</a:t>
            </a:r>
          </a:p>
          <a:p>
            <a:pPr fontAlgn="base"/>
            <a:r>
              <a:rPr lang="en-US" sz="3200" dirty="0"/>
              <a:t> </a:t>
            </a:r>
          </a:p>
        </p:txBody>
      </p:sp>
    </p:spTree>
    <p:extLst>
      <p:ext uri="{BB962C8B-B14F-4D97-AF65-F5344CB8AC3E}">
        <p14:creationId xmlns:p14="http://schemas.microsoft.com/office/powerpoint/2010/main" val="1180025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4464092" cy="4031873"/>
          </a:xfrm>
          <a:prstGeom prst="rect">
            <a:avLst/>
          </a:prstGeom>
        </p:spPr>
        <p:txBody>
          <a:bodyPr wrap="square">
            <a:spAutoFit/>
          </a:bodyPr>
          <a:lstStyle/>
          <a:p>
            <a:pPr fontAlgn="base"/>
            <a:r>
              <a:rPr lang="en-US" sz="3200" dirty="0"/>
              <a:t> </a:t>
            </a:r>
            <a:r>
              <a:rPr lang="en-US" sz="3200" dirty="0" err="1" smtClean="0"/>
              <a:t>X</a:t>
            </a:r>
            <a:r>
              <a:rPr lang="en-US" sz="3200" baseline="-25000" dirty="0" err="1" smtClean="0"/>
              <a:t>new</a:t>
            </a:r>
            <a:endParaRPr lang="en-US" sz="3200" dirty="0"/>
          </a:p>
          <a:p>
            <a:pPr fontAlgn="base"/>
            <a:r>
              <a:rPr lang="en-US" sz="3200" dirty="0"/>
              <a:t>= </a:t>
            </a:r>
            <a:r>
              <a:rPr lang="en-US" sz="3200" dirty="0" err="1"/>
              <a:t>X</a:t>
            </a:r>
            <a:r>
              <a:rPr lang="en-US" sz="3200" baseline="-25000" dirty="0" err="1"/>
              <a:t>old</a:t>
            </a:r>
            <a:r>
              <a:rPr lang="en-US" sz="3200" dirty="0"/>
              <a:t> x </a:t>
            </a:r>
            <a:r>
              <a:rPr lang="en-US" sz="3200" dirty="0" err="1"/>
              <a:t>cosθ</a:t>
            </a:r>
            <a:r>
              <a:rPr lang="en-US" sz="3200" dirty="0"/>
              <a:t> – </a:t>
            </a:r>
            <a:r>
              <a:rPr lang="en-US" sz="3200" dirty="0" err="1"/>
              <a:t>Y</a:t>
            </a:r>
            <a:r>
              <a:rPr lang="en-US" sz="3200" baseline="-25000" dirty="0" err="1"/>
              <a:t>old</a:t>
            </a:r>
            <a:r>
              <a:rPr lang="en-US" sz="3200" dirty="0"/>
              <a:t> x </a:t>
            </a:r>
            <a:r>
              <a:rPr lang="en-US" sz="3200" dirty="0" err="1"/>
              <a:t>sinθ</a:t>
            </a:r>
            <a:endParaRPr lang="en-US" sz="3200" dirty="0"/>
          </a:p>
          <a:p>
            <a:pPr fontAlgn="base"/>
            <a:r>
              <a:rPr lang="en-US" sz="3200" dirty="0"/>
              <a:t>= 4 x cos30º – 4 x sin30º</a:t>
            </a:r>
          </a:p>
          <a:p>
            <a:pPr fontAlgn="base"/>
            <a:r>
              <a:rPr lang="en-US" sz="3200" dirty="0"/>
              <a:t>= 4 x (√3 / 2) – 4 x (1 / 2)</a:t>
            </a:r>
          </a:p>
          <a:p>
            <a:pPr fontAlgn="base"/>
            <a:r>
              <a:rPr lang="en-US" sz="3200" dirty="0"/>
              <a:t>= 2√3 – 2</a:t>
            </a:r>
          </a:p>
          <a:p>
            <a:pPr fontAlgn="base"/>
            <a:r>
              <a:rPr lang="en-US" sz="3200" dirty="0"/>
              <a:t>= 2(√3 – 1)</a:t>
            </a:r>
          </a:p>
          <a:p>
            <a:pPr fontAlgn="base"/>
            <a:r>
              <a:rPr lang="en-US" sz="3200" dirty="0"/>
              <a:t>= </a:t>
            </a:r>
            <a:r>
              <a:rPr lang="en-US" sz="3200" dirty="0" smtClean="0"/>
              <a:t>2(1.73 </a:t>
            </a:r>
            <a:r>
              <a:rPr lang="en-US" sz="3200" dirty="0"/>
              <a:t>– 1)</a:t>
            </a:r>
          </a:p>
          <a:p>
            <a:pPr fontAlgn="base"/>
            <a:r>
              <a:rPr lang="en-US" sz="3200" dirty="0"/>
              <a:t>= </a:t>
            </a:r>
            <a:r>
              <a:rPr lang="en-US" sz="3200" dirty="0" smtClean="0"/>
              <a:t>1.46</a:t>
            </a:r>
          </a:p>
        </p:txBody>
      </p:sp>
      <p:sp>
        <p:nvSpPr>
          <p:cNvPr id="4" name="Rectangle 3"/>
          <p:cNvSpPr/>
          <p:nvPr/>
        </p:nvSpPr>
        <p:spPr>
          <a:xfrm>
            <a:off x="4572000" y="188640"/>
            <a:ext cx="4392488" cy="4031873"/>
          </a:xfrm>
          <a:prstGeom prst="rect">
            <a:avLst/>
          </a:prstGeom>
        </p:spPr>
        <p:txBody>
          <a:bodyPr wrap="square">
            <a:spAutoFit/>
          </a:bodyPr>
          <a:lstStyle/>
          <a:p>
            <a:pPr fontAlgn="base"/>
            <a:r>
              <a:rPr lang="en-US" sz="3200" dirty="0" err="1"/>
              <a:t>Y</a:t>
            </a:r>
            <a:r>
              <a:rPr lang="en-US" sz="3200" baseline="-25000" dirty="0" err="1"/>
              <a:t>new</a:t>
            </a:r>
            <a:endParaRPr lang="en-US" sz="3200" dirty="0"/>
          </a:p>
          <a:p>
            <a:pPr fontAlgn="base"/>
            <a:r>
              <a:rPr lang="en-US" sz="3200" dirty="0"/>
              <a:t>= </a:t>
            </a:r>
            <a:r>
              <a:rPr lang="en-US" sz="3200" dirty="0" err="1"/>
              <a:t>X</a:t>
            </a:r>
            <a:r>
              <a:rPr lang="en-US" sz="3200" baseline="-25000" dirty="0" err="1"/>
              <a:t>old</a:t>
            </a:r>
            <a:r>
              <a:rPr lang="en-US" sz="3200" dirty="0"/>
              <a:t> x sin</a:t>
            </a:r>
            <a:r>
              <a:rPr lang="el-GR" sz="3200" dirty="0"/>
              <a:t>θ + </a:t>
            </a:r>
            <a:r>
              <a:rPr lang="en-US" sz="3200" dirty="0" err="1"/>
              <a:t>Y</a:t>
            </a:r>
            <a:r>
              <a:rPr lang="en-US" sz="3200" baseline="-25000" dirty="0" err="1"/>
              <a:t>old</a:t>
            </a:r>
            <a:r>
              <a:rPr lang="en-US" sz="3200" dirty="0"/>
              <a:t> x </a:t>
            </a:r>
            <a:r>
              <a:rPr lang="en-US" sz="3200" dirty="0" err="1"/>
              <a:t>cos</a:t>
            </a:r>
            <a:r>
              <a:rPr lang="el-GR" sz="3200" dirty="0"/>
              <a:t>θ</a:t>
            </a:r>
          </a:p>
          <a:p>
            <a:pPr fontAlgn="base"/>
            <a:r>
              <a:rPr lang="el-GR" sz="3200" dirty="0"/>
              <a:t>= 4 </a:t>
            </a:r>
            <a:r>
              <a:rPr lang="en-US" sz="3200" dirty="0"/>
              <a:t>x sin30º + 4 x cos30º</a:t>
            </a:r>
          </a:p>
          <a:p>
            <a:pPr fontAlgn="base"/>
            <a:r>
              <a:rPr lang="en-US" sz="3200" dirty="0"/>
              <a:t>= 4 x (1 / 2) + 4 x (√3 / 2)</a:t>
            </a:r>
          </a:p>
          <a:p>
            <a:pPr fontAlgn="base"/>
            <a:r>
              <a:rPr lang="en-US" sz="3200" dirty="0"/>
              <a:t>= 2 + 2√3</a:t>
            </a:r>
          </a:p>
          <a:p>
            <a:pPr fontAlgn="base"/>
            <a:r>
              <a:rPr lang="en-US" sz="3200" dirty="0"/>
              <a:t>= 2(1 + √3)</a:t>
            </a:r>
          </a:p>
          <a:p>
            <a:pPr fontAlgn="base"/>
            <a:r>
              <a:rPr lang="en-US" sz="3200" dirty="0"/>
              <a:t>= 2(1 + 1.73)</a:t>
            </a:r>
          </a:p>
          <a:p>
            <a:pPr fontAlgn="base"/>
            <a:r>
              <a:rPr lang="en-US" sz="3200" dirty="0"/>
              <a:t>= 5.46</a:t>
            </a:r>
          </a:p>
        </p:txBody>
      </p:sp>
      <p:sp>
        <p:nvSpPr>
          <p:cNvPr id="6" name="Rectangle 5"/>
          <p:cNvSpPr/>
          <p:nvPr/>
        </p:nvSpPr>
        <p:spPr>
          <a:xfrm>
            <a:off x="1619672" y="5445224"/>
            <a:ext cx="6768752" cy="369332"/>
          </a:xfrm>
          <a:prstGeom prst="rect">
            <a:avLst/>
          </a:prstGeom>
        </p:spPr>
        <p:txBody>
          <a:bodyPr wrap="square">
            <a:spAutoFit/>
          </a:bodyPr>
          <a:lstStyle/>
          <a:p>
            <a:pPr fontAlgn="base"/>
            <a:r>
              <a:rPr lang="en-US" dirty="0" smtClean="0"/>
              <a:t>Thus, New ending coordinates of the line after rotation = (1.46, 5.46).</a:t>
            </a:r>
            <a:endParaRPr lang="en-US" dirty="0"/>
          </a:p>
        </p:txBody>
      </p:sp>
    </p:spTree>
    <p:extLst>
      <p:ext uri="{BB962C8B-B14F-4D97-AF65-F5344CB8AC3E}">
        <p14:creationId xmlns:p14="http://schemas.microsoft.com/office/powerpoint/2010/main" val="3280698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2" name="Rectangle 1"/>
          <p:cNvSpPr/>
          <p:nvPr/>
        </p:nvSpPr>
        <p:spPr>
          <a:xfrm>
            <a:off x="467948" y="188640"/>
            <a:ext cx="8136499" cy="954107"/>
          </a:xfrm>
          <a:prstGeom prst="rect">
            <a:avLst/>
          </a:prstGeom>
        </p:spPr>
        <p:txBody>
          <a:bodyPr wrap="square">
            <a:spAutoFit/>
          </a:bodyPr>
          <a:lstStyle/>
          <a:p>
            <a:pPr fontAlgn="base"/>
            <a:r>
              <a:rPr lang="en-US" sz="2800" b="0" i="0" dirty="0" smtClean="0">
                <a:solidFill>
                  <a:srgbClr val="303030"/>
                </a:solidFill>
                <a:effectLst/>
                <a:latin typeface="Arimo"/>
              </a:rPr>
              <a:t>In matrix form, the new ending coordinates of the line after rotation may be obtained as</a:t>
            </a:r>
            <a:endParaRPr lang="en-US" sz="2800" dirty="0"/>
          </a:p>
        </p:txBody>
      </p:sp>
      <p:pic>
        <p:nvPicPr>
          <p:cNvPr id="4098" name="Picture 2" descr="https://www.gatevidyalay.com/wp-content/uploads/2019/08/2D-Rotation-in-Computer-Graphics-Problem-01-Solution-Matrix-For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662" y="1268760"/>
            <a:ext cx="5219666"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263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4" name="Rectangle 1"/>
          <p:cNvSpPr>
            <a:spLocks noChangeArrowheads="1"/>
          </p:cNvSpPr>
          <p:nvPr/>
        </p:nvSpPr>
        <p:spPr bwMode="auto">
          <a:xfrm>
            <a:off x="467948" y="711860"/>
            <a:ext cx="80057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03030"/>
                </a:solidFill>
                <a:effectLst/>
                <a:latin typeface="Arimo"/>
                <a:cs typeface="Arial" pitchFamily="34" charset="0"/>
              </a:rPr>
              <a:t>Thus, New ending coordinates of the line after rotation = (1.46, 5.46).</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03030"/>
                </a:solidFill>
                <a:effectLst/>
                <a:latin typeface="Arimo"/>
                <a:cs typeface="Arial" pitchFamily="34"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03030"/>
                </a:solidFill>
                <a:effectLst/>
                <a:latin typeface="Arimo"/>
                <a:cs typeface="Arial" pitchFamily="34" charset="0"/>
              </a:rPr>
              <a:t>  </a:t>
            </a:r>
            <a:endParaRPr kumimoji="0" lang="en-US" sz="18300" b="0" i="0" u="none" strike="noStrike" cap="none" normalizeH="0" baseline="0" dirty="0" smtClean="0">
              <a:ln>
                <a:noFill/>
              </a:ln>
              <a:solidFill>
                <a:srgbClr val="303030"/>
              </a:solidFill>
              <a:effectLst/>
              <a:latin typeface="Arimo"/>
              <a:cs typeface="Arial" pitchFamily="34" charset="0"/>
            </a:endParaRPr>
          </a:p>
        </p:txBody>
      </p:sp>
      <p:pic>
        <p:nvPicPr>
          <p:cNvPr id="13314" name="Picture 2" descr="https://www.gatevidyalay.com/wp-content/uploads/2019/08/Rotation-in-Computer-Graphics-Problem-1-Sol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370522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341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4" name="Rectangle 1"/>
          <p:cNvSpPr>
            <a:spLocks noChangeArrowheads="1"/>
          </p:cNvSpPr>
          <p:nvPr/>
        </p:nvSpPr>
        <p:spPr bwMode="auto">
          <a:xfrm>
            <a:off x="467948" y="143341"/>
            <a:ext cx="83525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lang="en-US" sz="2400" b="1" u="sng" dirty="0"/>
              <a:t>Problem-02:</a:t>
            </a:r>
            <a:endParaRPr lang="en-US" sz="2400" b="1" dirty="0"/>
          </a:p>
          <a:p>
            <a:pPr fontAlgn="base"/>
            <a:r>
              <a:rPr lang="en-US" sz="2400" dirty="0"/>
              <a:t> </a:t>
            </a:r>
          </a:p>
          <a:p>
            <a:pPr fontAlgn="base"/>
            <a:r>
              <a:rPr lang="en-US" sz="2400" dirty="0"/>
              <a:t>Given a triangle with corner coordinates (0, 0), (1, 0) and (1, 1). Rotate the triangle by 90 degree anticlockwise direction and find out the new coordinates.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03030"/>
                </a:solidFill>
                <a:effectLst/>
                <a:latin typeface="Arimo"/>
                <a:cs typeface="Arial" pitchFamily="34" charset="0"/>
              </a:rPr>
              <a:t>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03030"/>
                </a:solidFill>
                <a:effectLst/>
                <a:latin typeface="Arimo"/>
                <a:cs typeface="Arial" pitchFamily="34" charset="0"/>
              </a:rPr>
              <a:t>  </a:t>
            </a:r>
            <a:endParaRPr kumimoji="0" lang="en-US" sz="18300" b="0" i="0" u="none" strike="noStrike" cap="none" normalizeH="0" baseline="0" dirty="0" smtClean="0">
              <a:ln>
                <a:noFill/>
              </a:ln>
              <a:solidFill>
                <a:srgbClr val="303030"/>
              </a:solidFill>
              <a:effectLst/>
              <a:latin typeface="Arimo"/>
              <a:cs typeface="Arial" pitchFamily="34" charset="0"/>
            </a:endParaRPr>
          </a:p>
        </p:txBody>
      </p:sp>
      <p:sp>
        <p:nvSpPr>
          <p:cNvPr id="2" name="Rectangle 1"/>
          <p:cNvSpPr/>
          <p:nvPr/>
        </p:nvSpPr>
        <p:spPr>
          <a:xfrm>
            <a:off x="467948" y="2555026"/>
            <a:ext cx="8136500" cy="3970318"/>
          </a:xfrm>
          <a:prstGeom prst="rect">
            <a:avLst/>
          </a:prstGeom>
        </p:spPr>
        <p:txBody>
          <a:bodyPr wrap="square">
            <a:spAutoFit/>
          </a:bodyPr>
          <a:lstStyle/>
          <a:p>
            <a:pPr fontAlgn="base"/>
            <a:r>
              <a:rPr lang="en-US" sz="2800" b="1" u="sng" dirty="0"/>
              <a:t>Solution-</a:t>
            </a:r>
            <a:endParaRPr lang="en-US" sz="2800" b="1" dirty="0"/>
          </a:p>
          <a:p>
            <a:pPr fontAlgn="base"/>
            <a:r>
              <a:rPr lang="en-US" sz="2800" dirty="0"/>
              <a:t> </a:t>
            </a:r>
          </a:p>
          <a:p>
            <a:pPr fontAlgn="base"/>
            <a:r>
              <a:rPr lang="en-US" sz="2800" dirty="0"/>
              <a:t>We rotate a polygon by rotating each vertex of it with the same rotation angle.</a:t>
            </a:r>
          </a:p>
          <a:p>
            <a:pPr fontAlgn="base"/>
            <a:r>
              <a:rPr lang="en-US" sz="2800" dirty="0"/>
              <a:t> </a:t>
            </a:r>
          </a:p>
          <a:p>
            <a:pPr fontAlgn="base"/>
            <a:r>
              <a:rPr lang="en-US" sz="2800" dirty="0"/>
              <a:t>Given-</a:t>
            </a:r>
          </a:p>
          <a:p>
            <a:pPr fontAlgn="base"/>
            <a:r>
              <a:rPr lang="en-US" sz="2800" dirty="0"/>
              <a:t>Old corner coordinates of the triangle = A (0, 0), B(1, 0), C(1, 1)</a:t>
            </a:r>
          </a:p>
          <a:p>
            <a:pPr fontAlgn="base"/>
            <a:r>
              <a:rPr lang="en-US" sz="2800" dirty="0"/>
              <a:t>Rotation angle = θ = 90º</a:t>
            </a:r>
          </a:p>
        </p:txBody>
      </p:sp>
    </p:spTree>
    <p:extLst>
      <p:ext uri="{BB962C8B-B14F-4D97-AF65-F5344CB8AC3E}">
        <p14:creationId xmlns:p14="http://schemas.microsoft.com/office/powerpoint/2010/main" val="3912790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67948" y="260648"/>
            <a:ext cx="8352524"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lang="en-US" sz="2400" b="1" u="sng" dirty="0"/>
              <a:t>For Coordinates A(0, 0)</a:t>
            </a:r>
            <a:endParaRPr lang="en-US" sz="2400" b="1" dirty="0"/>
          </a:p>
          <a:p>
            <a:pPr fontAlgn="base"/>
            <a:r>
              <a:rPr lang="en-US" sz="2400" dirty="0"/>
              <a:t> </a:t>
            </a:r>
            <a:r>
              <a:rPr lang="en-US" sz="2400" dirty="0" smtClean="0"/>
              <a:t>Let </a:t>
            </a:r>
            <a:r>
              <a:rPr lang="en-US" sz="2400" dirty="0"/>
              <a:t>the new coordinates of corner A after rotation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r>
              <a:rPr lang="en-US" sz="2400" dirty="0" smtClean="0"/>
              <a:t>Applying </a:t>
            </a:r>
            <a:r>
              <a:rPr lang="en-US" sz="2400" dirty="0"/>
              <a:t>the rotation equations, we have-</a:t>
            </a:r>
          </a:p>
          <a:p>
            <a:pPr fontAlgn="base"/>
            <a:r>
              <a:rPr lang="en-US" sz="2400" dirty="0"/>
              <a:t> </a:t>
            </a:r>
            <a:r>
              <a:rPr lang="en-US" sz="3200" dirty="0" err="1" smtClean="0"/>
              <a:t>X</a:t>
            </a:r>
            <a:r>
              <a:rPr lang="en-US" sz="3200" baseline="-25000" dirty="0" err="1" smtClean="0"/>
              <a:t>new</a:t>
            </a:r>
            <a:endParaRPr lang="en-US" sz="3200" dirty="0"/>
          </a:p>
          <a:p>
            <a:pPr fontAlgn="base"/>
            <a:r>
              <a:rPr lang="en-US" sz="3200" dirty="0"/>
              <a:t>= </a:t>
            </a:r>
            <a:r>
              <a:rPr lang="en-US" sz="3200" dirty="0" err="1"/>
              <a:t>X</a:t>
            </a:r>
            <a:r>
              <a:rPr lang="en-US" sz="3200" baseline="-25000" dirty="0" err="1"/>
              <a:t>old</a:t>
            </a:r>
            <a:r>
              <a:rPr lang="en-US" sz="3200" dirty="0"/>
              <a:t> x </a:t>
            </a:r>
            <a:r>
              <a:rPr lang="en-US" sz="3200" dirty="0" err="1"/>
              <a:t>cosθ</a:t>
            </a:r>
            <a:r>
              <a:rPr lang="en-US" sz="3200" dirty="0"/>
              <a:t> – </a:t>
            </a:r>
            <a:r>
              <a:rPr lang="en-US" sz="3200" dirty="0" err="1"/>
              <a:t>Y</a:t>
            </a:r>
            <a:r>
              <a:rPr lang="en-US" sz="3200" baseline="-25000" dirty="0" err="1"/>
              <a:t>old</a:t>
            </a:r>
            <a:r>
              <a:rPr lang="en-US" sz="3200" dirty="0"/>
              <a:t> x </a:t>
            </a:r>
            <a:r>
              <a:rPr lang="en-US" sz="3200" dirty="0" err="1"/>
              <a:t>sinθ</a:t>
            </a:r>
            <a:endParaRPr lang="en-US" sz="3200" dirty="0"/>
          </a:p>
          <a:p>
            <a:pPr fontAlgn="base"/>
            <a:r>
              <a:rPr lang="en-US" sz="3200" dirty="0"/>
              <a:t>= 0 x cos90º – 0 x sin90º</a:t>
            </a:r>
          </a:p>
          <a:p>
            <a:pPr fontAlgn="base"/>
            <a:r>
              <a:rPr lang="en-US" sz="3200" dirty="0"/>
              <a:t>= 0</a:t>
            </a:r>
          </a:p>
          <a:p>
            <a:pPr fontAlgn="base"/>
            <a:r>
              <a:rPr lang="en-US" sz="3200" dirty="0"/>
              <a:t> </a:t>
            </a:r>
          </a:p>
          <a:p>
            <a:pPr fontAlgn="base"/>
            <a:r>
              <a:rPr lang="en-US" sz="3200" dirty="0" err="1"/>
              <a:t>Y</a:t>
            </a:r>
            <a:r>
              <a:rPr lang="en-US" sz="3200" baseline="-25000" dirty="0" err="1"/>
              <a:t>new</a:t>
            </a:r>
            <a:endParaRPr lang="en-US" sz="3200" dirty="0"/>
          </a:p>
          <a:p>
            <a:pPr fontAlgn="base"/>
            <a:r>
              <a:rPr lang="en-US" sz="3200" dirty="0"/>
              <a:t>= </a:t>
            </a:r>
            <a:r>
              <a:rPr lang="en-US" sz="3200" dirty="0" err="1"/>
              <a:t>X</a:t>
            </a:r>
            <a:r>
              <a:rPr lang="en-US" sz="3200" baseline="-25000" dirty="0" err="1"/>
              <a:t>old</a:t>
            </a:r>
            <a:r>
              <a:rPr lang="en-US" sz="3200" dirty="0"/>
              <a:t> x </a:t>
            </a:r>
            <a:r>
              <a:rPr lang="en-US" sz="3200" dirty="0" err="1"/>
              <a:t>sinθ</a:t>
            </a:r>
            <a:r>
              <a:rPr lang="en-US" sz="3200" dirty="0"/>
              <a:t> + </a:t>
            </a:r>
            <a:r>
              <a:rPr lang="en-US" sz="3200" dirty="0" err="1"/>
              <a:t>Y</a:t>
            </a:r>
            <a:r>
              <a:rPr lang="en-US" sz="3200" baseline="-25000" dirty="0" err="1"/>
              <a:t>old</a:t>
            </a:r>
            <a:r>
              <a:rPr lang="en-US" sz="3200" dirty="0"/>
              <a:t> x </a:t>
            </a:r>
            <a:r>
              <a:rPr lang="en-US" sz="3200" dirty="0" err="1"/>
              <a:t>cosθ</a:t>
            </a:r>
            <a:endParaRPr lang="en-US" sz="3200" dirty="0"/>
          </a:p>
          <a:p>
            <a:pPr fontAlgn="base"/>
            <a:r>
              <a:rPr lang="en-US" sz="3200" dirty="0"/>
              <a:t>= 0 x sin90º + 0 x cos90º</a:t>
            </a:r>
          </a:p>
          <a:p>
            <a:pPr fontAlgn="base"/>
            <a:r>
              <a:rPr lang="en-US" sz="3200" dirty="0"/>
              <a:t>= 0</a:t>
            </a:r>
          </a:p>
          <a:p>
            <a:pPr fontAlgn="base"/>
            <a:r>
              <a:rPr lang="en-US" sz="3200" dirty="0"/>
              <a:t> </a:t>
            </a:r>
            <a:r>
              <a:rPr lang="en-US" sz="2400" dirty="0" smtClean="0"/>
              <a:t>Thus</a:t>
            </a:r>
            <a:r>
              <a:rPr lang="en-US" sz="2400" dirty="0"/>
              <a:t>, New coordinates of corner A after rotation = (0, 0</a:t>
            </a:r>
            <a:r>
              <a:rPr lang="en-US" sz="2400" dirty="0" smtClean="0"/>
              <a:t>).</a:t>
            </a:r>
            <a:endParaRPr lang="en-US" sz="2400" dirty="0"/>
          </a:p>
        </p:txBody>
      </p:sp>
    </p:spTree>
    <p:extLst>
      <p:ext uri="{BB962C8B-B14F-4D97-AF65-F5344CB8AC3E}">
        <p14:creationId xmlns:p14="http://schemas.microsoft.com/office/powerpoint/2010/main" val="1156783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67948" y="322211"/>
            <a:ext cx="835252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lang="en-US" sz="2400" b="1" u="sng" dirty="0"/>
              <a:t>For Coordinates B(1, 0)</a:t>
            </a:r>
            <a:endParaRPr lang="en-US" sz="2400" b="1" dirty="0"/>
          </a:p>
          <a:p>
            <a:pPr fontAlgn="base"/>
            <a:r>
              <a:rPr lang="en-US" sz="2400" dirty="0"/>
              <a:t> </a:t>
            </a:r>
          </a:p>
          <a:p>
            <a:pPr fontAlgn="base"/>
            <a:r>
              <a:rPr lang="en-US" sz="2400" dirty="0"/>
              <a:t>Let the new coordinates of corner B after rotation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err="1"/>
              <a:t>X</a:t>
            </a:r>
            <a:r>
              <a:rPr lang="en-US" sz="2400" baseline="-25000" dirty="0" err="1"/>
              <a:t>new</a:t>
            </a:r>
            <a:endParaRPr lang="en-US" sz="2400" dirty="0"/>
          </a:p>
          <a:p>
            <a:pPr fontAlgn="base"/>
            <a:r>
              <a:rPr lang="en-US" sz="2400" dirty="0"/>
              <a:t>= </a:t>
            </a:r>
            <a:r>
              <a:rPr lang="en-US" sz="2400" dirty="0" err="1"/>
              <a:t>X</a:t>
            </a:r>
            <a:r>
              <a:rPr lang="en-US" sz="2400" baseline="-25000" dirty="0" err="1"/>
              <a:t>old</a:t>
            </a:r>
            <a:r>
              <a:rPr lang="en-US" sz="2400" dirty="0"/>
              <a:t> x </a:t>
            </a:r>
            <a:r>
              <a:rPr lang="en-US" sz="2400" dirty="0" err="1"/>
              <a:t>cosθ</a:t>
            </a:r>
            <a:r>
              <a:rPr lang="en-US" sz="2400" dirty="0"/>
              <a:t> – </a:t>
            </a:r>
            <a:r>
              <a:rPr lang="en-US" sz="2400" dirty="0" err="1"/>
              <a:t>Y</a:t>
            </a:r>
            <a:r>
              <a:rPr lang="en-US" sz="2400" baseline="-25000" dirty="0" err="1"/>
              <a:t>old</a:t>
            </a:r>
            <a:r>
              <a:rPr lang="en-US" sz="2400" dirty="0"/>
              <a:t> x </a:t>
            </a:r>
            <a:r>
              <a:rPr lang="en-US" sz="2400" dirty="0" err="1"/>
              <a:t>sinθ</a:t>
            </a:r>
            <a:endParaRPr lang="en-US" sz="2400" dirty="0"/>
          </a:p>
          <a:p>
            <a:pPr fontAlgn="base"/>
            <a:r>
              <a:rPr lang="en-US" sz="2400" dirty="0"/>
              <a:t>= 1 x cos90º – 0 x sin90º</a:t>
            </a:r>
          </a:p>
          <a:p>
            <a:pPr fontAlgn="base"/>
            <a:r>
              <a:rPr lang="en-US" sz="2400" dirty="0"/>
              <a:t>= 0</a:t>
            </a:r>
          </a:p>
          <a:p>
            <a:pPr fontAlgn="base"/>
            <a:r>
              <a:rPr lang="en-US" sz="2400" dirty="0"/>
              <a:t> </a:t>
            </a:r>
          </a:p>
          <a:p>
            <a:pPr fontAlgn="base"/>
            <a:r>
              <a:rPr lang="en-US" sz="2400" dirty="0" err="1"/>
              <a:t>Y</a:t>
            </a:r>
            <a:r>
              <a:rPr lang="en-US" sz="2400" baseline="-25000" dirty="0" err="1"/>
              <a:t>new</a:t>
            </a:r>
            <a:endParaRPr lang="en-US" sz="2400" dirty="0"/>
          </a:p>
          <a:p>
            <a:pPr fontAlgn="base"/>
            <a:r>
              <a:rPr lang="en-US" sz="2400" dirty="0"/>
              <a:t>= </a:t>
            </a:r>
            <a:r>
              <a:rPr lang="en-US" sz="2400" dirty="0" err="1"/>
              <a:t>X</a:t>
            </a:r>
            <a:r>
              <a:rPr lang="en-US" sz="2400" baseline="-25000" dirty="0" err="1"/>
              <a:t>old</a:t>
            </a:r>
            <a:r>
              <a:rPr lang="en-US" sz="2400" dirty="0"/>
              <a:t> x </a:t>
            </a:r>
            <a:r>
              <a:rPr lang="en-US" sz="2400" dirty="0" err="1"/>
              <a:t>sinθ</a:t>
            </a:r>
            <a:r>
              <a:rPr lang="en-US" sz="2400" dirty="0"/>
              <a:t> + </a:t>
            </a:r>
            <a:r>
              <a:rPr lang="en-US" sz="2400" dirty="0" err="1"/>
              <a:t>Y</a:t>
            </a:r>
            <a:r>
              <a:rPr lang="en-US" sz="2400" baseline="-25000" dirty="0" err="1"/>
              <a:t>old</a:t>
            </a:r>
            <a:r>
              <a:rPr lang="en-US" sz="2400" dirty="0"/>
              <a:t> x </a:t>
            </a:r>
            <a:r>
              <a:rPr lang="en-US" sz="2400" dirty="0" err="1"/>
              <a:t>cosθ</a:t>
            </a:r>
            <a:endParaRPr lang="en-US" sz="2400" dirty="0"/>
          </a:p>
          <a:p>
            <a:pPr fontAlgn="base"/>
            <a:r>
              <a:rPr lang="en-US" sz="2400" dirty="0"/>
              <a:t>= 1 x sin90º + 0 x cos90º</a:t>
            </a:r>
          </a:p>
          <a:p>
            <a:pPr fontAlgn="base"/>
            <a:r>
              <a:rPr lang="en-US" sz="2400" dirty="0"/>
              <a:t>= 1 + 0</a:t>
            </a:r>
          </a:p>
          <a:p>
            <a:pPr fontAlgn="base"/>
            <a:r>
              <a:rPr lang="en-US" sz="2400" dirty="0"/>
              <a:t>= 1</a:t>
            </a:r>
          </a:p>
          <a:p>
            <a:pPr fontAlgn="base"/>
            <a:r>
              <a:rPr lang="en-US" sz="2400" dirty="0"/>
              <a:t> </a:t>
            </a:r>
          </a:p>
          <a:p>
            <a:pPr fontAlgn="base"/>
            <a:r>
              <a:rPr lang="en-US" sz="2400" dirty="0"/>
              <a:t>Thus, New coordinates of corner B after rotation = (0, 1).</a:t>
            </a:r>
          </a:p>
        </p:txBody>
      </p:sp>
    </p:spTree>
    <p:extLst>
      <p:ext uri="{BB962C8B-B14F-4D97-AF65-F5344CB8AC3E}">
        <p14:creationId xmlns:p14="http://schemas.microsoft.com/office/powerpoint/2010/main" val="4270314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67948" y="137553"/>
            <a:ext cx="8352524"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lang="en-US" sz="2400" b="1" u="sng" dirty="0"/>
              <a:t>For Coordinates C(1, 1)</a:t>
            </a:r>
            <a:endParaRPr lang="en-US" sz="2400" b="1" dirty="0"/>
          </a:p>
          <a:p>
            <a:pPr fontAlgn="base"/>
            <a:r>
              <a:rPr lang="en-US" sz="2400" dirty="0"/>
              <a:t> </a:t>
            </a:r>
          </a:p>
          <a:p>
            <a:pPr fontAlgn="base"/>
            <a:r>
              <a:rPr lang="en-US" sz="2400" dirty="0"/>
              <a:t>Let the new coordinates of corner C after rotation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err="1"/>
              <a:t>X</a:t>
            </a:r>
            <a:r>
              <a:rPr lang="en-US" sz="2400" baseline="-25000" dirty="0" err="1"/>
              <a:t>new</a:t>
            </a:r>
            <a:endParaRPr lang="en-US" sz="2400" dirty="0"/>
          </a:p>
          <a:p>
            <a:pPr fontAlgn="base"/>
            <a:r>
              <a:rPr lang="en-US" sz="2400" dirty="0"/>
              <a:t>= </a:t>
            </a:r>
            <a:r>
              <a:rPr lang="en-US" sz="2400" dirty="0" err="1"/>
              <a:t>X</a:t>
            </a:r>
            <a:r>
              <a:rPr lang="en-US" sz="2400" baseline="-25000" dirty="0" err="1"/>
              <a:t>old</a:t>
            </a:r>
            <a:r>
              <a:rPr lang="en-US" sz="2400" dirty="0"/>
              <a:t> x </a:t>
            </a:r>
            <a:r>
              <a:rPr lang="en-US" sz="2400" dirty="0" err="1"/>
              <a:t>cosθ</a:t>
            </a:r>
            <a:r>
              <a:rPr lang="en-US" sz="2400" dirty="0"/>
              <a:t> – </a:t>
            </a:r>
            <a:r>
              <a:rPr lang="en-US" sz="2400" dirty="0" err="1"/>
              <a:t>Y</a:t>
            </a:r>
            <a:r>
              <a:rPr lang="en-US" sz="2400" baseline="-25000" dirty="0" err="1"/>
              <a:t>old</a:t>
            </a:r>
            <a:r>
              <a:rPr lang="en-US" sz="2400" dirty="0"/>
              <a:t> x </a:t>
            </a:r>
            <a:r>
              <a:rPr lang="en-US" sz="2400" dirty="0" err="1"/>
              <a:t>sinθ</a:t>
            </a:r>
            <a:endParaRPr lang="en-US" sz="2400" dirty="0"/>
          </a:p>
          <a:p>
            <a:pPr fontAlgn="base"/>
            <a:r>
              <a:rPr lang="en-US" sz="2400" dirty="0"/>
              <a:t>= 1 x cos90º – 1 x sin90º</a:t>
            </a:r>
          </a:p>
          <a:p>
            <a:pPr fontAlgn="base"/>
            <a:r>
              <a:rPr lang="en-US" sz="2400" dirty="0"/>
              <a:t>= 0 – 1</a:t>
            </a:r>
          </a:p>
          <a:p>
            <a:pPr fontAlgn="base"/>
            <a:r>
              <a:rPr lang="en-US" sz="2400" dirty="0"/>
              <a:t>= -1</a:t>
            </a:r>
          </a:p>
          <a:p>
            <a:pPr fontAlgn="base"/>
            <a:r>
              <a:rPr lang="en-US" sz="2400" dirty="0"/>
              <a:t> </a:t>
            </a:r>
          </a:p>
          <a:p>
            <a:pPr fontAlgn="base"/>
            <a:r>
              <a:rPr lang="en-US" sz="2400" dirty="0" err="1"/>
              <a:t>Y</a:t>
            </a:r>
            <a:r>
              <a:rPr lang="en-US" sz="2400" baseline="-25000" dirty="0" err="1"/>
              <a:t>new</a:t>
            </a:r>
            <a:endParaRPr lang="en-US" sz="2400" dirty="0"/>
          </a:p>
          <a:p>
            <a:pPr fontAlgn="base"/>
            <a:r>
              <a:rPr lang="en-US" sz="2400" dirty="0"/>
              <a:t>= </a:t>
            </a:r>
            <a:r>
              <a:rPr lang="en-US" sz="2400" dirty="0" err="1"/>
              <a:t>X</a:t>
            </a:r>
            <a:r>
              <a:rPr lang="en-US" sz="2400" baseline="-25000" dirty="0" err="1"/>
              <a:t>old</a:t>
            </a:r>
            <a:r>
              <a:rPr lang="en-US" sz="2400" dirty="0"/>
              <a:t> x </a:t>
            </a:r>
            <a:r>
              <a:rPr lang="en-US" sz="2400" dirty="0" err="1"/>
              <a:t>sinθ</a:t>
            </a:r>
            <a:r>
              <a:rPr lang="en-US" sz="2400" dirty="0"/>
              <a:t> + </a:t>
            </a:r>
            <a:r>
              <a:rPr lang="en-US" sz="2400" dirty="0" err="1"/>
              <a:t>Y</a:t>
            </a:r>
            <a:r>
              <a:rPr lang="en-US" sz="2400" baseline="-25000" dirty="0" err="1"/>
              <a:t>old</a:t>
            </a:r>
            <a:r>
              <a:rPr lang="en-US" sz="2400" dirty="0"/>
              <a:t> x </a:t>
            </a:r>
            <a:r>
              <a:rPr lang="en-US" sz="2400" dirty="0" err="1"/>
              <a:t>cosθ</a:t>
            </a:r>
            <a:endParaRPr lang="en-US" sz="2400" dirty="0"/>
          </a:p>
          <a:p>
            <a:pPr fontAlgn="base"/>
            <a:r>
              <a:rPr lang="en-US" sz="2400" dirty="0"/>
              <a:t>= 1 x sin90º + 1 x cos90º</a:t>
            </a:r>
          </a:p>
          <a:p>
            <a:pPr fontAlgn="base"/>
            <a:r>
              <a:rPr lang="en-US" sz="2400" dirty="0"/>
              <a:t>= 1 + 0</a:t>
            </a:r>
          </a:p>
          <a:p>
            <a:pPr fontAlgn="base"/>
            <a:r>
              <a:rPr lang="en-US" sz="2400" dirty="0"/>
              <a:t>= 1</a:t>
            </a:r>
          </a:p>
          <a:p>
            <a:pPr fontAlgn="base"/>
            <a:r>
              <a:rPr lang="en-US" sz="2400" dirty="0"/>
              <a:t> </a:t>
            </a:r>
          </a:p>
          <a:p>
            <a:pPr fontAlgn="base"/>
            <a:r>
              <a:rPr lang="en-US" sz="2400" dirty="0"/>
              <a:t>Thus, New coordinates of corner C after rotation = (-1, 1).</a:t>
            </a:r>
          </a:p>
        </p:txBody>
      </p:sp>
    </p:spTree>
    <p:extLst>
      <p:ext uri="{BB962C8B-B14F-4D97-AF65-F5344CB8AC3E}">
        <p14:creationId xmlns:p14="http://schemas.microsoft.com/office/powerpoint/2010/main" val="704535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fontScale="92500" lnSpcReduction="20000"/>
          </a:bodyPr>
          <a:lstStyle/>
          <a:p>
            <a:pPr marL="0" indent="0" fontAlgn="base">
              <a:buNone/>
            </a:pPr>
            <a:r>
              <a:rPr lang="en-US" b="1" u="sng" dirty="0" smtClean="0"/>
              <a:t>Solution</a:t>
            </a:r>
            <a:endParaRPr lang="en-US" b="1" dirty="0"/>
          </a:p>
          <a:p>
            <a:pPr marL="0" indent="0" fontAlgn="base">
              <a:buNone/>
            </a:pPr>
            <a:r>
              <a:rPr lang="en-US" dirty="0"/>
              <a:t> </a:t>
            </a:r>
          </a:p>
          <a:p>
            <a:pPr marL="0" indent="0" fontAlgn="base">
              <a:buNone/>
            </a:pPr>
            <a:r>
              <a:rPr lang="en-US" dirty="0"/>
              <a:t>Given-</a:t>
            </a:r>
          </a:p>
          <a:p>
            <a:pPr marL="0" indent="0" fontAlgn="base">
              <a:buNone/>
            </a:pPr>
            <a:r>
              <a:rPr lang="en-US" dirty="0"/>
              <a:t>Old center coordinates of C = (</a:t>
            </a:r>
            <a:r>
              <a:rPr lang="en-US" dirty="0" err="1"/>
              <a:t>X</a:t>
            </a:r>
            <a:r>
              <a:rPr lang="en-US" baseline="-25000" dirty="0" err="1"/>
              <a:t>old</a:t>
            </a:r>
            <a:r>
              <a:rPr lang="en-US" dirty="0"/>
              <a:t>, </a:t>
            </a:r>
            <a:r>
              <a:rPr lang="en-US" dirty="0" err="1"/>
              <a:t>Y</a:t>
            </a:r>
            <a:r>
              <a:rPr lang="en-US" baseline="-25000" dirty="0" err="1"/>
              <a:t>old</a:t>
            </a:r>
            <a:r>
              <a:rPr lang="en-US" dirty="0"/>
              <a:t>) = (1, 4)</a:t>
            </a:r>
          </a:p>
          <a:p>
            <a:pPr marL="0" indent="0" fontAlgn="base">
              <a:buNone/>
            </a:pPr>
            <a:r>
              <a:rPr lang="en-US" dirty="0"/>
              <a:t>Translation vector = (</a:t>
            </a:r>
            <a:r>
              <a:rPr lang="en-US" dirty="0" err="1"/>
              <a:t>T</a:t>
            </a:r>
            <a:r>
              <a:rPr lang="en-US" baseline="-25000" dirty="0" err="1"/>
              <a:t>x</a:t>
            </a:r>
            <a:r>
              <a:rPr lang="en-US" dirty="0"/>
              <a:t>, T</a:t>
            </a:r>
            <a:r>
              <a:rPr lang="en-US" baseline="-25000" dirty="0"/>
              <a:t>y</a:t>
            </a:r>
            <a:r>
              <a:rPr lang="en-US" dirty="0"/>
              <a:t>) = (5, 1)</a:t>
            </a:r>
          </a:p>
          <a:p>
            <a:pPr marL="0" indent="0" fontAlgn="base">
              <a:buNone/>
            </a:pPr>
            <a:r>
              <a:rPr lang="en-US" dirty="0"/>
              <a:t> </a:t>
            </a:r>
          </a:p>
          <a:p>
            <a:pPr marL="0" indent="0" fontAlgn="base">
              <a:buNone/>
            </a:pPr>
            <a:r>
              <a:rPr lang="en-US" dirty="0"/>
              <a:t>Let the new center coordinates of C = (</a:t>
            </a:r>
            <a:r>
              <a:rPr lang="en-US" dirty="0" err="1"/>
              <a:t>X</a:t>
            </a:r>
            <a:r>
              <a:rPr lang="en-US" baseline="-25000" dirty="0" err="1"/>
              <a:t>new</a:t>
            </a:r>
            <a:r>
              <a:rPr lang="en-US" dirty="0"/>
              <a:t>, </a:t>
            </a:r>
            <a:r>
              <a:rPr lang="en-US" dirty="0" err="1"/>
              <a:t>Y</a:t>
            </a:r>
            <a:r>
              <a:rPr lang="en-US" baseline="-25000" dirty="0" err="1"/>
              <a:t>new</a:t>
            </a:r>
            <a:r>
              <a:rPr lang="en-US" dirty="0"/>
              <a:t>).</a:t>
            </a:r>
          </a:p>
          <a:p>
            <a:pPr marL="0" indent="0" fontAlgn="base">
              <a:buNone/>
            </a:pPr>
            <a:r>
              <a:rPr lang="en-US" dirty="0"/>
              <a:t> </a:t>
            </a:r>
          </a:p>
          <a:p>
            <a:pPr marL="0" indent="0" fontAlgn="base">
              <a:buNone/>
            </a:pPr>
            <a:r>
              <a:rPr lang="en-US" dirty="0"/>
              <a:t>Applying the translation equations, we have-</a:t>
            </a:r>
          </a:p>
          <a:p>
            <a:pPr marL="0" indent="0" fontAlgn="base">
              <a:buNone/>
            </a:pPr>
            <a:r>
              <a:rPr lang="en-US" dirty="0" err="1"/>
              <a:t>X</a:t>
            </a:r>
            <a:r>
              <a:rPr lang="en-US" baseline="-25000" dirty="0" err="1"/>
              <a:t>new</a:t>
            </a:r>
            <a:r>
              <a:rPr lang="en-US" dirty="0"/>
              <a:t> = </a:t>
            </a:r>
            <a:r>
              <a:rPr lang="en-US" dirty="0" err="1"/>
              <a:t>X</a:t>
            </a:r>
            <a:r>
              <a:rPr lang="en-US" baseline="-25000" dirty="0" err="1"/>
              <a:t>old</a:t>
            </a:r>
            <a:r>
              <a:rPr lang="en-US" dirty="0"/>
              <a:t> + </a:t>
            </a:r>
            <a:r>
              <a:rPr lang="en-US" dirty="0" err="1"/>
              <a:t>T</a:t>
            </a:r>
            <a:r>
              <a:rPr lang="en-US" baseline="-25000" dirty="0" err="1"/>
              <a:t>x</a:t>
            </a:r>
            <a:r>
              <a:rPr lang="en-US" dirty="0"/>
              <a:t> = 1 + 5 = 6</a:t>
            </a:r>
          </a:p>
          <a:p>
            <a:pPr marL="0" indent="0" fontAlgn="base">
              <a:buNone/>
            </a:pPr>
            <a:r>
              <a:rPr lang="en-US" dirty="0" err="1"/>
              <a:t>Y</a:t>
            </a:r>
            <a:r>
              <a:rPr lang="en-US" baseline="-25000" dirty="0" err="1"/>
              <a:t>new</a:t>
            </a:r>
            <a:r>
              <a:rPr lang="en-US" dirty="0"/>
              <a:t> = </a:t>
            </a:r>
            <a:r>
              <a:rPr lang="en-US" dirty="0" err="1"/>
              <a:t>Y</a:t>
            </a:r>
            <a:r>
              <a:rPr lang="en-US" baseline="-25000" dirty="0" err="1"/>
              <a:t>old</a:t>
            </a:r>
            <a:r>
              <a:rPr lang="en-US" dirty="0"/>
              <a:t> + T</a:t>
            </a:r>
            <a:r>
              <a:rPr lang="en-US" baseline="-25000" dirty="0"/>
              <a:t>y</a:t>
            </a:r>
            <a:r>
              <a:rPr lang="en-US" dirty="0"/>
              <a:t> = 4 + 1 = 5</a:t>
            </a:r>
          </a:p>
          <a:p>
            <a:pPr marL="0" indent="0" fontAlgn="base">
              <a:buNone/>
            </a:pPr>
            <a:r>
              <a:rPr lang="en-US" dirty="0"/>
              <a:t> </a:t>
            </a:r>
          </a:p>
          <a:p>
            <a:pPr marL="0" indent="0" fontAlgn="base">
              <a:buNone/>
            </a:pPr>
            <a:r>
              <a:rPr lang="en-US" dirty="0"/>
              <a:t>Thus, New center coordinates of C = (6, 5).</a:t>
            </a:r>
          </a:p>
          <a:p>
            <a:endParaRPr lang="en-US" dirty="0"/>
          </a:p>
        </p:txBody>
      </p:sp>
    </p:spTree>
    <p:extLst>
      <p:ext uri="{BB962C8B-B14F-4D97-AF65-F5344CB8AC3E}">
        <p14:creationId xmlns:p14="http://schemas.microsoft.com/office/powerpoint/2010/main" val="34890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95488"/>
            <a:ext cx="72009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27584" y="764704"/>
            <a:ext cx="7416824" cy="830997"/>
          </a:xfrm>
          <a:prstGeom prst="rect">
            <a:avLst/>
          </a:prstGeom>
        </p:spPr>
        <p:txBody>
          <a:bodyPr wrap="square">
            <a:spAutoFit/>
          </a:bodyPr>
          <a:lstStyle/>
          <a:p>
            <a:r>
              <a:rPr lang="en-US" sz="2400" dirty="0"/>
              <a:t>Thus, New coordinates of the triangle after rotation </a:t>
            </a:r>
            <a:endParaRPr lang="en-US" sz="2400" dirty="0" smtClean="0"/>
          </a:p>
          <a:p>
            <a:r>
              <a:rPr lang="en-US" sz="2400" dirty="0" smtClean="0"/>
              <a:t>A </a:t>
            </a:r>
            <a:r>
              <a:rPr lang="en-US" sz="2400" dirty="0"/>
              <a:t>(0, 0), B(0, 1), C(-1, 1).</a:t>
            </a:r>
          </a:p>
        </p:txBody>
      </p:sp>
    </p:spTree>
    <p:extLst>
      <p:ext uri="{BB962C8B-B14F-4D97-AF65-F5344CB8AC3E}">
        <p14:creationId xmlns:p14="http://schemas.microsoft.com/office/powerpoint/2010/main" val="1257011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424936" cy="6001643"/>
          </a:xfrm>
          <a:prstGeom prst="rect">
            <a:avLst/>
          </a:prstGeom>
        </p:spPr>
        <p:txBody>
          <a:bodyPr wrap="square">
            <a:spAutoFit/>
          </a:bodyPr>
          <a:lstStyle/>
          <a:p>
            <a:pPr fontAlgn="base"/>
            <a:r>
              <a:rPr lang="en-US" sz="2400" b="1" u="sng" dirty="0"/>
              <a:t>PRACTICE PROBLEMS BASED ON 2D SCALING </a:t>
            </a:r>
            <a:endParaRPr lang="en-US" sz="2400" b="1" dirty="0"/>
          </a:p>
          <a:p>
            <a:pPr fontAlgn="base"/>
            <a:r>
              <a:rPr lang="en-US" sz="2400" dirty="0"/>
              <a:t> </a:t>
            </a:r>
          </a:p>
          <a:p>
            <a:pPr fontAlgn="base"/>
            <a:r>
              <a:rPr lang="en-US" sz="2400" b="1" u="sng" dirty="0"/>
              <a:t>Problem-01:</a:t>
            </a:r>
            <a:endParaRPr lang="en-US" sz="2400" b="1" dirty="0"/>
          </a:p>
          <a:p>
            <a:pPr fontAlgn="base"/>
            <a:r>
              <a:rPr lang="en-US" sz="2400" dirty="0"/>
              <a:t> </a:t>
            </a:r>
          </a:p>
          <a:p>
            <a:pPr fontAlgn="base"/>
            <a:r>
              <a:rPr lang="en-US" sz="2400" dirty="0"/>
              <a:t>Given a square object with coordinate points A(0, 3), B(3, 3), C(3, 0), D(0, 0). Apply the scaling parameter 2 towards X axis and 3 towards Y axis and obtain the new coordinates of the object.</a:t>
            </a:r>
          </a:p>
          <a:p>
            <a:endParaRPr lang="en-US" sz="2400" dirty="0" smtClean="0"/>
          </a:p>
          <a:p>
            <a:pPr fontAlgn="base"/>
            <a:r>
              <a:rPr lang="en-US" sz="2400" b="1" u="sng" dirty="0"/>
              <a:t>Solution-</a:t>
            </a:r>
            <a:endParaRPr lang="en-US" sz="2400" b="1" dirty="0"/>
          </a:p>
          <a:p>
            <a:pPr fontAlgn="base"/>
            <a:r>
              <a:rPr lang="en-US" sz="2400" dirty="0"/>
              <a:t> </a:t>
            </a:r>
          </a:p>
          <a:p>
            <a:pPr fontAlgn="base"/>
            <a:r>
              <a:rPr lang="en-US" sz="2400" dirty="0" smtClean="0"/>
              <a:t>Given - Old </a:t>
            </a:r>
            <a:r>
              <a:rPr lang="en-US" sz="2400" dirty="0"/>
              <a:t>corner coordinates of the square = A (0, 3), B(3, 3), C(3, 0), D(0, 0)</a:t>
            </a:r>
          </a:p>
          <a:p>
            <a:pPr fontAlgn="base"/>
            <a:r>
              <a:rPr lang="en-US" sz="2400" dirty="0"/>
              <a:t>Scaling factor along X axis = 2</a:t>
            </a:r>
          </a:p>
          <a:p>
            <a:pPr fontAlgn="base"/>
            <a:r>
              <a:rPr lang="en-US" sz="2400" dirty="0"/>
              <a:t>Scaling factor along Y axis = 3</a:t>
            </a:r>
          </a:p>
          <a:p>
            <a:r>
              <a:rPr lang="en-US" sz="2400" dirty="0"/>
              <a:t/>
            </a:r>
            <a:br>
              <a:rPr lang="en-US" sz="2400" dirty="0"/>
            </a:br>
            <a:endParaRPr lang="en-US" sz="2400" dirty="0"/>
          </a:p>
        </p:txBody>
      </p:sp>
    </p:spTree>
    <p:extLst>
      <p:ext uri="{BB962C8B-B14F-4D97-AF65-F5344CB8AC3E}">
        <p14:creationId xmlns:p14="http://schemas.microsoft.com/office/powerpoint/2010/main" val="2732776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416320"/>
          </a:xfrm>
          <a:prstGeom prst="rect">
            <a:avLst/>
          </a:prstGeom>
        </p:spPr>
        <p:txBody>
          <a:bodyPr wrap="square">
            <a:spAutoFit/>
          </a:bodyPr>
          <a:lstStyle/>
          <a:p>
            <a:pPr fontAlgn="base"/>
            <a:r>
              <a:rPr lang="en-US" sz="2400" b="1" u="sng" dirty="0"/>
              <a:t>For Coordinates A(0, 3)</a:t>
            </a:r>
            <a:endParaRPr lang="en-US" sz="2400" b="1" dirty="0"/>
          </a:p>
          <a:p>
            <a:pPr fontAlgn="base"/>
            <a:r>
              <a:rPr lang="en-US" sz="2400" dirty="0"/>
              <a:t> </a:t>
            </a:r>
          </a:p>
          <a:p>
            <a:pPr fontAlgn="base"/>
            <a:r>
              <a:rPr lang="en-US" sz="2400" dirty="0"/>
              <a:t>Let the new coordinates of corner A after scaling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scaling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x </a:t>
            </a:r>
            <a:r>
              <a:rPr lang="en-US" sz="2400" dirty="0" err="1"/>
              <a:t>S</a:t>
            </a:r>
            <a:r>
              <a:rPr lang="en-US" sz="2400" baseline="-25000" dirty="0" err="1"/>
              <a:t>x</a:t>
            </a:r>
            <a:r>
              <a:rPr lang="en-US" sz="2400" dirty="0"/>
              <a:t> = 0 x 2 = 0</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x </a:t>
            </a:r>
            <a:r>
              <a:rPr lang="en-US" sz="2400" dirty="0" err="1"/>
              <a:t>S</a:t>
            </a:r>
            <a:r>
              <a:rPr lang="en-US" sz="2400" baseline="-25000" dirty="0" err="1"/>
              <a:t>y</a:t>
            </a:r>
            <a:r>
              <a:rPr lang="en-US" sz="2400" dirty="0"/>
              <a:t> = 3 x 3 = 9</a:t>
            </a:r>
          </a:p>
          <a:p>
            <a:pPr fontAlgn="base"/>
            <a:r>
              <a:rPr lang="en-US" sz="2400" dirty="0"/>
              <a:t> </a:t>
            </a:r>
          </a:p>
          <a:p>
            <a:pPr fontAlgn="base"/>
            <a:r>
              <a:rPr lang="en-US" sz="2400" dirty="0"/>
              <a:t>Thus, New coordinates of corner A after scaling = (0, 9).</a:t>
            </a:r>
          </a:p>
        </p:txBody>
      </p:sp>
    </p:spTree>
    <p:extLst>
      <p:ext uri="{BB962C8B-B14F-4D97-AF65-F5344CB8AC3E}">
        <p14:creationId xmlns:p14="http://schemas.microsoft.com/office/powerpoint/2010/main" val="2396167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416320"/>
          </a:xfrm>
          <a:prstGeom prst="rect">
            <a:avLst/>
          </a:prstGeom>
        </p:spPr>
        <p:txBody>
          <a:bodyPr wrap="square">
            <a:spAutoFit/>
          </a:bodyPr>
          <a:lstStyle/>
          <a:p>
            <a:pPr fontAlgn="base"/>
            <a:r>
              <a:rPr lang="en-US" sz="2400" b="1" u="sng" dirty="0"/>
              <a:t>For Coordinates B(3, 3)</a:t>
            </a:r>
            <a:endParaRPr lang="en-US" sz="2400" b="1" dirty="0"/>
          </a:p>
          <a:p>
            <a:pPr fontAlgn="base"/>
            <a:r>
              <a:rPr lang="en-US" sz="2400" dirty="0"/>
              <a:t> </a:t>
            </a:r>
          </a:p>
          <a:p>
            <a:pPr fontAlgn="base"/>
            <a:r>
              <a:rPr lang="en-US" sz="2400" dirty="0"/>
              <a:t>Let the new coordinates of corner B after scaling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scaling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x </a:t>
            </a:r>
            <a:r>
              <a:rPr lang="en-US" sz="2400" dirty="0" err="1"/>
              <a:t>S</a:t>
            </a:r>
            <a:r>
              <a:rPr lang="en-US" sz="2400" baseline="-25000" dirty="0" err="1"/>
              <a:t>x</a:t>
            </a:r>
            <a:r>
              <a:rPr lang="en-US" sz="2400" dirty="0"/>
              <a:t> = 3 x 2 = 6</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x </a:t>
            </a:r>
            <a:r>
              <a:rPr lang="en-US" sz="2400" dirty="0" err="1"/>
              <a:t>S</a:t>
            </a:r>
            <a:r>
              <a:rPr lang="en-US" sz="2400" baseline="-25000" dirty="0" err="1"/>
              <a:t>y</a:t>
            </a:r>
            <a:r>
              <a:rPr lang="en-US" sz="2400" dirty="0"/>
              <a:t> = 3 x 3 = 9</a:t>
            </a:r>
          </a:p>
          <a:p>
            <a:pPr fontAlgn="base"/>
            <a:r>
              <a:rPr lang="en-US" sz="2400" dirty="0"/>
              <a:t> </a:t>
            </a:r>
          </a:p>
          <a:p>
            <a:pPr fontAlgn="base"/>
            <a:r>
              <a:rPr lang="en-US" sz="2400" dirty="0"/>
              <a:t>Thus, New coordinates of corner B after scaling = (6, 9).</a:t>
            </a:r>
          </a:p>
        </p:txBody>
      </p:sp>
    </p:spTree>
    <p:extLst>
      <p:ext uri="{BB962C8B-B14F-4D97-AF65-F5344CB8AC3E}">
        <p14:creationId xmlns:p14="http://schemas.microsoft.com/office/powerpoint/2010/main" val="691412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416320"/>
          </a:xfrm>
          <a:prstGeom prst="rect">
            <a:avLst/>
          </a:prstGeom>
        </p:spPr>
        <p:txBody>
          <a:bodyPr wrap="square">
            <a:spAutoFit/>
          </a:bodyPr>
          <a:lstStyle/>
          <a:p>
            <a:pPr fontAlgn="base"/>
            <a:r>
              <a:rPr lang="en-US" sz="2400" b="1" u="sng" dirty="0"/>
              <a:t>For Coordinates C(3, 0)</a:t>
            </a:r>
            <a:endParaRPr lang="en-US" sz="2400" b="1" dirty="0"/>
          </a:p>
          <a:p>
            <a:pPr fontAlgn="base"/>
            <a:r>
              <a:rPr lang="en-US" sz="2400" dirty="0"/>
              <a:t> </a:t>
            </a:r>
          </a:p>
          <a:p>
            <a:pPr fontAlgn="base"/>
            <a:r>
              <a:rPr lang="en-US" sz="2400" dirty="0"/>
              <a:t>Let the new coordinates of corner C after scaling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scaling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x </a:t>
            </a:r>
            <a:r>
              <a:rPr lang="en-US" sz="2400" dirty="0" err="1"/>
              <a:t>S</a:t>
            </a:r>
            <a:r>
              <a:rPr lang="en-US" sz="2400" baseline="-25000" dirty="0" err="1"/>
              <a:t>x</a:t>
            </a:r>
            <a:r>
              <a:rPr lang="en-US" sz="2400" dirty="0"/>
              <a:t> = 3 x 2 = 6</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x </a:t>
            </a:r>
            <a:r>
              <a:rPr lang="en-US" sz="2400" dirty="0" err="1"/>
              <a:t>S</a:t>
            </a:r>
            <a:r>
              <a:rPr lang="en-US" sz="2400" baseline="-25000" dirty="0" err="1"/>
              <a:t>y</a:t>
            </a:r>
            <a:r>
              <a:rPr lang="en-US" sz="2400" dirty="0"/>
              <a:t> = 0 x 3 = 0</a:t>
            </a:r>
          </a:p>
          <a:p>
            <a:pPr fontAlgn="base"/>
            <a:r>
              <a:rPr lang="en-US" sz="2400" dirty="0"/>
              <a:t> </a:t>
            </a:r>
          </a:p>
          <a:p>
            <a:pPr fontAlgn="base"/>
            <a:r>
              <a:rPr lang="en-US" sz="2400" dirty="0"/>
              <a:t>Thus, New coordinates of corner C after scaling = (6, 0).</a:t>
            </a:r>
          </a:p>
        </p:txBody>
      </p:sp>
    </p:spTree>
    <p:extLst>
      <p:ext uri="{BB962C8B-B14F-4D97-AF65-F5344CB8AC3E}">
        <p14:creationId xmlns:p14="http://schemas.microsoft.com/office/powerpoint/2010/main" val="3745130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416320"/>
          </a:xfrm>
          <a:prstGeom prst="rect">
            <a:avLst/>
          </a:prstGeom>
        </p:spPr>
        <p:txBody>
          <a:bodyPr wrap="square">
            <a:spAutoFit/>
          </a:bodyPr>
          <a:lstStyle/>
          <a:p>
            <a:pPr fontAlgn="base"/>
            <a:r>
              <a:rPr lang="en-US" sz="2400" b="1" u="sng" dirty="0"/>
              <a:t>For Coordinates D(0, 0)</a:t>
            </a:r>
            <a:endParaRPr lang="en-US" sz="2400" b="1" dirty="0"/>
          </a:p>
          <a:p>
            <a:pPr fontAlgn="base"/>
            <a:r>
              <a:rPr lang="en-US" sz="2400" dirty="0"/>
              <a:t> </a:t>
            </a:r>
          </a:p>
          <a:p>
            <a:pPr fontAlgn="base"/>
            <a:r>
              <a:rPr lang="en-US" sz="2400" dirty="0"/>
              <a:t>Let the new coordinates of corner D after scaling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scaling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x </a:t>
            </a:r>
            <a:r>
              <a:rPr lang="en-US" sz="2400" dirty="0" err="1"/>
              <a:t>S</a:t>
            </a:r>
            <a:r>
              <a:rPr lang="en-US" sz="2400" baseline="-25000" dirty="0" err="1"/>
              <a:t>x</a:t>
            </a:r>
            <a:r>
              <a:rPr lang="en-US" sz="2400" dirty="0"/>
              <a:t> = 0 x 2 = 0</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x </a:t>
            </a:r>
            <a:r>
              <a:rPr lang="en-US" sz="2400" dirty="0" err="1"/>
              <a:t>S</a:t>
            </a:r>
            <a:r>
              <a:rPr lang="en-US" sz="2400" baseline="-25000" dirty="0" err="1"/>
              <a:t>y</a:t>
            </a:r>
            <a:r>
              <a:rPr lang="en-US" sz="2400" dirty="0"/>
              <a:t> = 0 x 3 = 0</a:t>
            </a:r>
          </a:p>
          <a:p>
            <a:pPr fontAlgn="base"/>
            <a:r>
              <a:rPr lang="en-US" sz="2400" dirty="0"/>
              <a:t> </a:t>
            </a:r>
          </a:p>
          <a:p>
            <a:pPr fontAlgn="base"/>
            <a:r>
              <a:rPr lang="en-US" sz="2400" dirty="0"/>
              <a:t>Thus, New coordinates of corner D after scaling = (0, 0).</a:t>
            </a:r>
          </a:p>
        </p:txBody>
      </p:sp>
    </p:spTree>
    <p:extLst>
      <p:ext uri="{BB962C8B-B14F-4D97-AF65-F5344CB8AC3E}">
        <p14:creationId xmlns:p14="http://schemas.microsoft.com/office/powerpoint/2010/main" val="2170391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995488"/>
            <a:ext cx="69151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59632" y="610493"/>
            <a:ext cx="7092280" cy="954107"/>
          </a:xfrm>
          <a:prstGeom prst="rect">
            <a:avLst/>
          </a:prstGeom>
        </p:spPr>
        <p:txBody>
          <a:bodyPr wrap="square">
            <a:spAutoFit/>
          </a:bodyPr>
          <a:lstStyle/>
          <a:p>
            <a:r>
              <a:rPr lang="en-US" sz="2800" dirty="0"/>
              <a:t>Thus, New coordinates of the square after scaling = A (0, 9), B(6, 9), C(6, 0), D(0, 0).</a:t>
            </a:r>
          </a:p>
        </p:txBody>
      </p:sp>
    </p:spTree>
    <p:extLst>
      <p:ext uri="{BB962C8B-B14F-4D97-AF65-F5344CB8AC3E}">
        <p14:creationId xmlns:p14="http://schemas.microsoft.com/office/powerpoint/2010/main" val="4152719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610493"/>
            <a:ext cx="8496944" cy="5262979"/>
          </a:xfrm>
          <a:prstGeom prst="rect">
            <a:avLst/>
          </a:prstGeom>
        </p:spPr>
        <p:txBody>
          <a:bodyPr wrap="square">
            <a:spAutoFit/>
          </a:bodyPr>
          <a:lstStyle/>
          <a:p>
            <a:pPr fontAlgn="base"/>
            <a:r>
              <a:rPr lang="en-US" sz="2800" b="1" u="sng" dirty="0"/>
              <a:t>PRACTICE PROBLEMS BASED ON 2D REFLECTION </a:t>
            </a:r>
          </a:p>
          <a:p>
            <a:pPr fontAlgn="base"/>
            <a:r>
              <a:rPr lang="en-US" sz="2800" dirty="0"/>
              <a:t> </a:t>
            </a:r>
            <a:r>
              <a:rPr lang="en-US" sz="2800" b="1" u="sng" dirty="0" smtClean="0"/>
              <a:t>Problem-01</a:t>
            </a:r>
            <a:r>
              <a:rPr lang="en-US" sz="2800" b="1" u="sng" dirty="0"/>
              <a:t>:</a:t>
            </a:r>
            <a:endParaRPr lang="en-US" sz="2800" b="1" dirty="0"/>
          </a:p>
          <a:p>
            <a:pPr fontAlgn="base"/>
            <a:r>
              <a:rPr lang="en-US" sz="2800" dirty="0"/>
              <a:t> </a:t>
            </a:r>
          </a:p>
          <a:p>
            <a:pPr fontAlgn="base"/>
            <a:r>
              <a:rPr lang="en-US" sz="2800" dirty="0"/>
              <a:t>Given a triangle with coordinate points A(3, 4), B(6, 4), C(5, 6). Apply the reflection on the X axis and obtain the new coordinates of the object.</a:t>
            </a:r>
          </a:p>
          <a:p>
            <a:pPr fontAlgn="base"/>
            <a:r>
              <a:rPr lang="en-US" sz="2800" dirty="0"/>
              <a:t> </a:t>
            </a:r>
          </a:p>
          <a:p>
            <a:pPr fontAlgn="base"/>
            <a:r>
              <a:rPr lang="en-US" sz="2800" b="1" u="sng" dirty="0"/>
              <a:t>Solution-</a:t>
            </a:r>
            <a:endParaRPr lang="en-US" sz="2800" b="1" dirty="0"/>
          </a:p>
          <a:p>
            <a:pPr fontAlgn="base"/>
            <a:r>
              <a:rPr lang="en-US" sz="2800" dirty="0"/>
              <a:t> </a:t>
            </a:r>
          </a:p>
          <a:p>
            <a:pPr fontAlgn="base"/>
            <a:r>
              <a:rPr lang="en-US" sz="2800" dirty="0" smtClean="0"/>
              <a:t>Given- Old </a:t>
            </a:r>
            <a:r>
              <a:rPr lang="en-US" sz="2800" dirty="0"/>
              <a:t>corner coordinates of the triangle = A (3, 4), B(6, 4), C(5, 6)</a:t>
            </a:r>
          </a:p>
          <a:p>
            <a:pPr fontAlgn="base"/>
            <a:r>
              <a:rPr lang="en-US" sz="2800" dirty="0"/>
              <a:t>Reflection has to be taken on the X axis</a:t>
            </a:r>
          </a:p>
        </p:txBody>
      </p:sp>
    </p:spTree>
    <p:extLst>
      <p:ext uri="{BB962C8B-B14F-4D97-AF65-F5344CB8AC3E}">
        <p14:creationId xmlns:p14="http://schemas.microsoft.com/office/powerpoint/2010/main" val="2313755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610493"/>
            <a:ext cx="8496944" cy="4770537"/>
          </a:xfrm>
          <a:prstGeom prst="rect">
            <a:avLst/>
          </a:prstGeom>
        </p:spPr>
        <p:txBody>
          <a:bodyPr wrap="square">
            <a:spAutoFit/>
          </a:bodyPr>
          <a:lstStyle/>
          <a:p>
            <a:pPr fontAlgn="base"/>
            <a:r>
              <a:rPr lang="en-US" sz="2800" b="1" u="sng" dirty="0"/>
              <a:t>For Coordinates A(3, 4)</a:t>
            </a:r>
            <a:endParaRPr lang="en-US" sz="2800" b="1" dirty="0"/>
          </a:p>
          <a:p>
            <a:pPr fontAlgn="base"/>
            <a:r>
              <a:rPr lang="en-US" sz="2800" dirty="0"/>
              <a:t> </a:t>
            </a:r>
          </a:p>
          <a:p>
            <a:pPr fontAlgn="base"/>
            <a:r>
              <a:rPr lang="en-US" sz="2800" dirty="0"/>
              <a:t>Let the new coordinates of corner A after reflection = (</a:t>
            </a:r>
            <a:r>
              <a:rPr lang="en-US" sz="2800" dirty="0" err="1"/>
              <a:t>X</a:t>
            </a:r>
            <a:r>
              <a:rPr lang="en-US" sz="2800" baseline="-25000" dirty="0" err="1"/>
              <a:t>new</a:t>
            </a:r>
            <a:r>
              <a:rPr lang="en-US" sz="2800" dirty="0"/>
              <a:t>, </a:t>
            </a:r>
            <a:r>
              <a:rPr lang="en-US" sz="2800" dirty="0" err="1"/>
              <a:t>Y</a:t>
            </a:r>
            <a:r>
              <a:rPr lang="en-US" sz="2800" baseline="-25000" dirty="0" err="1"/>
              <a:t>new</a:t>
            </a:r>
            <a:r>
              <a:rPr lang="en-US" sz="2800" dirty="0"/>
              <a:t>).</a:t>
            </a:r>
          </a:p>
          <a:p>
            <a:pPr fontAlgn="base"/>
            <a:r>
              <a:rPr lang="en-US" sz="2800" dirty="0"/>
              <a:t> </a:t>
            </a:r>
          </a:p>
          <a:p>
            <a:pPr fontAlgn="base"/>
            <a:r>
              <a:rPr lang="en-US" sz="2800" dirty="0"/>
              <a:t>Applying the reflection equations, we have-</a:t>
            </a:r>
          </a:p>
          <a:p>
            <a:pPr fontAlgn="base"/>
            <a:r>
              <a:rPr lang="en-US" sz="2800" dirty="0" err="1"/>
              <a:t>X</a:t>
            </a:r>
            <a:r>
              <a:rPr lang="en-US" sz="2800" baseline="-25000" dirty="0" err="1"/>
              <a:t>new</a:t>
            </a:r>
            <a:r>
              <a:rPr lang="en-US" sz="2800" dirty="0"/>
              <a:t> = </a:t>
            </a:r>
            <a:r>
              <a:rPr lang="en-US" sz="2800" dirty="0" err="1"/>
              <a:t>X</a:t>
            </a:r>
            <a:r>
              <a:rPr lang="en-US" sz="2800" baseline="-25000" dirty="0" err="1"/>
              <a:t>old</a:t>
            </a:r>
            <a:r>
              <a:rPr lang="en-US" sz="2800" dirty="0"/>
              <a:t> = 3</a:t>
            </a:r>
          </a:p>
          <a:p>
            <a:pPr fontAlgn="base"/>
            <a:r>
              <a:rPr lang="en-US" sz="2800" dirty="0" err="1"/>
              <a:t>Y</a:t>
            </a:r>
            <a:r>
              <a:rPr lang="en-US" sz="2800" baseline="-25000" dirty="0" err="1"/>
              <a:t>new</a:t>
            </a:r>
            <a:r>
              <a:rPr lang="en-US" sz="2800" dirty="0"/>
              <a:t> = -</a:t>
            </a:r>
            <a:r>
              <a:rPr lang="en-US" sz="2800" dirty="0" err="1"/>
              <a:t>Y</a:t>
            </a:r>
            <a:r>
              <a:rPr lang="en-US" sz="2800" baseline="-25000" dirty="0" err="1"/>
              <a:t>old</a:t>
            </a:r>
            <a:r>
              <a:rPr lang="en-US" sz="2800" dirty="0"/>
              <a:t> = -4</a:t>
            </a:r>
          </a:p>
          <a:p>
            <a:pPr fontAlgn="base"/>
            <a:r>
              <a:rPr lang="en-US" sz="2800" dirty="0"/>
              <a:t> </a:t>
            </a:r>
          </a:p>
          <a:p>
            <a:pPr fontAlgn="base"/>
            <a:r>
              <a:rPr lang="en-US" sz="2400" dirty="0"/>
              <a:t>Thus, New coordinates of corner A after reflection = (3, -4).</a:t>
            </a:r>
          </a:p>
          <a:p>
            <a:pPr fontAlgn="base"/>
            <a:r>
              <a:rPr lang="en-US" sz="2800" dirty="0"/>
              <a:t> </a:t>
            </a:r>
          </a:p>
        </p:txBody>
      </p:sp>
    </p:spTree>
    <p:extLst>
      <p:ext uri="{BB962C8B-B14F-4D97-AF65-F5344CB8AC3E}">
        <p14:creationId xmlns:p14="http://schemas.microsoft.com/office/powerpoint/2010/main" val="2780360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610493"/>
            <a:ext cx="8496944" cy="4770537"/>
          </a:xfrm>
          <a:prstGeom prst="rect">
            <a:avLst/>
          </a:prstGeom>
        </p:spPr>
        <p:txBody>
          <a:bodyPr wrap="square">
            <a:spAutoFit/>
          </a:bodyPr>
          <a:lstStyle/>
          <a:p>
            <a:pPr fontAlgn="base"/>
            <a:r>
              <a:rPr lang="en-US" sz="2800" b="1" u="sng" dirty="0" smtClean="0"/>
              <a:t>For Coordinates B(6, 4)</a:t>
            </a:r>
            <a:endParaRPr lang="en-US" sz="2800" b="1" dirty="0" smtClean="0"/>
          </a:p>
          <a:p>
            <a:pPr fontAlgn="base"/>
            <a:r>
              <a:rPr lang="en-US" sz="2800" dirty="0" smtClean="0"/>
              <a:t> </a:t>
            </a:r>
          </a:p>
          <a:p>
            <a:pPr fontAlgn="base"/>
            <a:r>
              <a:rPr lang="en-US" sz="2800" dirty="0" smtClean="0"/>
              <a:t>Let the new coordinates of corner B after reflection = (</a:t>
            </a:r>
            <a:r>
              <a:rPr lang="en-US" sz="2800" dirty="0" err="1" smtClean="0"/>
              <a:t>X</a:t>
            </a:r>
            <a:r>
              <a:rPr lang="en-US" sz="2800" baseline="-25000" dirty="0" err="1" smtClean="0"/>
              <a:t>new</a:t>
            </a:r>
            <a:r>
              <a:rPr lang="en-US" sz="2800" dirty="0" smtClean="0"/>
              <a:t>, </a:t>
            </a:r>
            <a:r>
              <a:rPr lang="en-US" sz="2800" dirty="0" err="1" smtClean="0"/>
              <a:t>Y</a:t>
            </a:r>
            <a:r>
              <a:rPr lang="en-US" sz="2800" baseline="-25000" dirty="0" err="1" smtClean="0"/>
              <a:t>new</a:t>
            </a:r>
            <a:r>
              <a:rPr lang="en-US" sz="2800" dirty="0" smtClean="0"/>
              <a:t>).</a:t>
            </a:r>
          </a:p>
          <a:p>
            <a:pPr fontAlgn="base"/>
            <a:r>
              <a:rPr lang="en-US" sz="2800" dirty="0" smtClean="0"/>
              <a:t> </a:t>
            </a:r>
          </a:p>
          <a:p>
            <a:pPr fontAlgn="base"/>
            <a:r>
              <a:rPr lang="en-US" sz="2800" dirty="0" smtClean="0"/>
              <a:t>Applying the reflection equations, we have-</a:t>
            </a:r>
          </a:p>
          <a:p>
            <a:pPr fontAlgn="base"/>
            <a:r>
              <a:rPr lang="en-US" sz="2800" dirty="0" err="1" smtClean="0"/>
              <a:t>X</a:t>
            </a:r>
            <a:r>
              <a:rPr lang="en-US" sz="2800" baseline="-25000" dirty="0" err="1" smtClean="0"/>
              <a:t>new</a:t>
            </a:r>
            <a:r>
              <a:rPr lang="en-US" sz="2800" dirty="0" smtClean="0"/>
              <a:t> = </a:t>
            </a:r>
            <a:r>
              <a:rPr lang="en-US" sz="2800" dirty="0" err="1" smtClean="0"/>
              <a:t>X</a:t>
            </a:r>
            <a:r>
              <a:rPr lang="en-US" sz="2800" baseline="-25000" dirty="0" err="1" smtClean="0"/>
              <a:t>old</a:t>
            </a:r>
            <a:r>
              <a:rPr lang="en-US" sz="2800" dirty="0" smtClean="0"/>
              <a:t> = 6</a:t>
            </a:r>
          </a:p>
          <a:p>
            <a:pPr fontAlgn="base"/>
            <a:r>
              <a:rPr lang="en-US" sz="2800" dirty="0" err="1" smtClean="0"/>
              <a:t>Y</a:t>
            </a:r>
            <a:r>
              <a:rPr lang="en-US" sz="2800" baseline="-25000" dirty="0" err="1" smtClean="0"/>
              <a:t>new</a:t>
            </a:r>
            <a:r>
              <a:rPr lang="en-US" sz="2800" dirty="0" smtClean="0"/>
              <a:t> = -</a:t>
            </a:r>
            <a:r>
              <a:rPr lang="en-US" sz="2800" dirty="0" err="1" smtClean="0"/>
              <a:t>Y</a:t>
            </a:r>
            <a:r>
              <a:rPr lang="en-US" sz="2800" baseline="-25000" dirty="0" err="1" smtClean="0"/>
              <a:t>old</a:t>
            </a:r>
            <a:r>
              <a:rPr lang="en-US" sz="2800" dirty="0" smtClean="0"/>
              <a:t> = -4</a:t>
            </a:r>
          </a:p>
          <a:p>
            <a:pPr fontAlgn="base"/>
            <a:r>
              <a:rPr lang="en-US" sz="2800" dirty="0" smtClean="0"/>
              <a:t> </a:t>
            </a:r>
          </a:p>
          <a:p>
            <a:pPr fontAlgn="base"/>
            <a:r>
              <a:rPr lang="en-US" sz="2400" dirty="0" smtClean="0"/>
              <a:t>Thus, New coordinates of corner B after reflection = (6, -4).</a:t>
            </a:r>
            <a:endParaRPr lang="en-US" sz="2800" dirty="0" smtClean="0"/>
          </a:p>
          <a:p>
            <a:pPr fontAlgn="base"/>
            <a:r>
              <a:rPr lang="en-US" sz="2800" dirty="0"/>
              <a:t> </a:t>
            </a:r>
          </a:p>
        </p:txBody>
      </p:sp>
    </p:spTree>
    <p:extLst>
      <p:ext uri="{BB962C8B-B14F-4D97-AF65-F5344CB8AC3E}">
        <p14:creationId xmlns:p14="http://schemas.microsoft.com/office/powerpoint/2010/main" val="2259496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r>
              <a:rPr lang="en-US" dirty="0"/>
              <a:t>In matrix form, the new center coordinates of C after translation may be obtained </a:t>
            </a:r>
            <a:r>
              <a:rPr lang="en-US" dirty="0" smtClean="0"/>
              <a:t>as</a:t>
            </a:r>
            <a:r>
              <a:rPr lang="en-US" dirty="0"/>
              <a:t> </a:t>
            </a:r>
          </a:p>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r>
              <a:rPr lang="en-US" dirty="0" smtClean="0"/>
              <a:t>Thus, New center coordinates of C = (6, 5).</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3" y="1876425"/>
            <a:ext cx="326707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058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610493"/>
            <a:ext cx="8496944" cy="4770537"/>
          </a:xfrm>
          <a:prstGeom prst="rect">
            <a:avLst/>
          </a:prstGeom>
        </p:spPr>
        <p:txBody>
          <a:bodyPr wrap="square">
            <a:spAutoFit/>
          </a:bodyPr>
          <a:lstStyle/>
          <a:p>
            <a:pPr fontAlgn="base"/>
            <a:r>
              <a:rPr lang="en-US" sz="2800" b="1" u="sng" dirty="0"/>
              <a:t>For Coordinates C(5, 6)</a:t>
            </a:r>
            <a:endParaRPr lang="en-US" sz="2800" b="1" dirty="0"/>
          </a:p>
          <a:p>
            <a:pPr fontAlgn="base"/>
            <a:r>
              <a:rPr lang="en-US" sz="2800" dirty="0"/>
              <a:t> </a:t>
            </a:r>
          </a:p>
          <a:p>
            <a:pPr fontAlgn="base"/>
            <a:r>
              <a:rPr lang="en-US" sz="2800" dirty="0"/>
              <a:t>Let the new coordinates of corner C after reflection = (</a:t>
            </a:r>
            <a:r>
              <a:rPr lang="en-US" sz="2800" dirty="0" err="1"/>
              <a:t>X</a:t>
            </a:r>
            <a:r>
              <a:rPr lang="en-US" sz="2800" baseline="-25000" dirty="0" err="1"/>
              <a:t>new</a:t>
            </a:r>
            <a:r>
              <a:rPr lang="en-US" sz="2800" dirty="0"/>
              <a:t>, </a:t>
            </a:r>
            <a:r>
              <a:rPr lang="en-US" sz="2800" dirty="0" err="1"/>
              <a:t>Y</a:t>
            </a:r>
            <a:r>
              <a:rPr lang="en-US" sz="2800" baseline="-25000" dirty="0" err="1"/>
              <a:t>new</a:t>
            </a:r>
            <a:r>
              <a:rPr lang="en-US" sz="2800" dirty="0"/>
              <a:t>).</a:t>
            </a:r>
          </a:p>
          <a:p>
            <a:pPr fontAlgn="base"/>
            <a:r>
              <a:rPr lang="en-US" sz="2800" dirty="0"/>
              <a:t> </a:t>
            </a:r>
          </a:p>
          <a:p>
            <a:pPr fontAlgn="base"/>
            <a:r>
              <a:rPr lang="en-US" sz="2800" dirty="0"/>
              <a:t>Applying the reflection equations, we have-</a:t>
            </a:r>
          </a:p>
          <a:p>
            <a:pPr fontAlgn="base"/>
            <a:r>
              <a:rPr lang="en-US" sz="2800" dirty="0" err="1"/>
              <a:t>X</a:t>
            </a:r>
            <a:r>
              <a:rPr lang="en-US" sz="2800" baseline="-25000" dirty="0" err="1"/>
              <a:t>new</a:t>
            </a:r>
            <a:r>
              <a:rPr lang="en-US" sz="2800" dirty="0"/>
              <a:t> = </a:t>
            </a:r>
            <a:r>
              <a:rPr lang="en-US" sz="2800" dirty="0" err="1"/>
              <a:t>X</a:t>
            </a:r>
            <a:r>
              <a:rPr lang="en-US" sz="2800" baseline="-25000" dirty="0" err="1"/>
              <a:t>old</a:t>
            </a:r>
            <a:r>
              <a:rPr lang="en-US" sz="2800" dirty="0"/>
              <a:t> = 5</a:t>
            </a:r>
          </a:p>
          <a:p>
            <a:pPr fontAlgn="base"/>
            <a:r>
              <a:rPr lang="en-US" sz="2800" dirty="0" err="1"/>
              <a:t>Y</a:t>
            </a:r>
            <a:r>
              <a:rPr lang="en-US" sz="2800" baseline="-25000" dirty="0" err="1"/>
              <a:t>new</a:t>
            </a:r>
            <a:r>
              <a:rPr lang="en-US" sz="2800" dirty="0"/>
              <a:t> = -</a:t>
            </a:r>
            <a:r>
              <a:rPr lang="en-US" sz="2800" dirty="0" err="1"/>
              <a:t>Y</a:t>
            </a:r>
            <a:r>
              <a:rPr lang="en-US" sz="2800" baseline="-25000" dirty="0" err="1"/>
              <a:t>old</a:t>
            </a:r>
            <a:r>
              <a:rPr lang="en-US" sz="2800" dirty="0"/>
              <a:t> = -6</a:t>
            </a:r>
          </a:p>
          <a:p>
            <a:pPr fontAlgn="base"/>
            <a:r>
              <a:rPr lang="en-US" sz="2800" dirty="0"/>
              <a:t> </a:t>
            </a:r>
          </a:p>
          <a:p>
            <a:pPr fontAlgn="base"/>
            <a:r>
              <a:rPr lang="en-US" sz="2400" dirty="0"/>
              <a:t>Thus, New coordinates of corner C after reflection = (5, -6).</a:t>
            </a:r>
          </a:p>
          <a:p>
            <a:pPr fontAlgn="base"/>
            <a:r>
              <a:rPr lang="en-US" sz="2800" dirty="0"/>
              <a:t> </a:t>
            </a:r>
          </a:p>
        </p:txBody>
      </p:sp>
    </p:spTree>
    <p:extLst>
      <p:ext uri="{BB962C8B-B14F-4D97-AF65-F5344CB8AC3E}">
        <p14:creationId xmlns:p14="http://schemas.microsoft.com/office/powerpoint/2010/main" val="127805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610493"/>
            <a:ext cx="8496944" cy="892552"/>
          </a:xfrm>
          <a:prstGeom prst="rect">
            <a:avLst/>
          </a:prstGeom>
        </p:spPr>
        <p:txBody>
          <a:bodyPr wrap="square">
            <a:spAutoFit/>
          </a:bodyPr>
          <a:lstStyle/>
          <a:p>
            <a:pPr fontAlgn="base"/>
            <a:endParaRPr lang="en-US" sz="2400" dirty="0"/>
          </a:p>
          <a:p>
            <a:pPr fontAlgn="base"/>
            <a:r>
              <a:rPr lang="en-US" sz="2800" dirty="0"/>
              <a:t>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81" y="1340768"/>
            <a:ext cx="583882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3528" y="445082"/>
            <a:ext cx="8280920" cy="369332"/>
          </a:xfrm>
          <a:prstGeom prst="rect">
            <a:avLst/>
          </a:prstGeom>
        </p:spPr>
        <p:txBody>
          <a:bodyPr wrap="square">
            <a:spAutoFit/>
          </a:bodyPr>
          <a:lstStyle/>
          <a:p>
            <a:r>
              <a:rPr lang="en-US" dirty="0"/>
              <a:t>Thus, New coordinates of the triangle after reflection = A (3, -4), B(6, -4), C(5, -6).</a:t>
            </a:r>
          </a:p>
        </p:txBody>
      </p:sp>
    </p:spTree>
    <p:extLst>
      <p:ext uri="{BB962C8B-B14F-4D97-AF65-F5344CB8AC3E}">
        <p14:creationId xmlns:p14="http://schemas.microsoft.com/office/powerpoint/2010/main" val="4071693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610493"/>
            <a:ext cx="8496944" cy="892552"/>
          </a:xfrm>
          <a:prstGeom prst="rect">
            <a:avLst/>
          </a:prstGeom>
        </p:spPr>
        <p:txBody>
          <a:bodyPr wrap="square">
            <a:spAutoFit/>
          </a:bodyPr>
          <a:lstStyle/>
          <a:p>
            <a:pPr fontAlgn="base"/>
            <a:endParaRPr lang="en-US" sz="2400" dirty="0"/>
          </a:p>
          <a:p>
            <a:pPr fontAlgn="base"/>
            <a:r>
              <a:rPr lang="en-US" sz="2800" dirty="0"/>
              <a:t> </a:t>
            </a:r>
          </a:p>
        </p:txBody>
      </p:sp>
      <p:sp>
        <p:nvSpPr>
          <p:cNvPr id="2" name="Rectangle 1"/>
          <p:cNvSpPr/>
          <p:nvPr/>
        </p:nvSpPr>
        <p:spPr>
          <a:xfrm>
            <a:off x="323528" y="445082"/>
            <a:ext cx="8280920" cy="4524315"/>
          </a:xfrm>
          <a:prstGeom prst="rect">
            <a:avLst/>
          </a:prstGeom>
        </p:spPr>
        <p:txBody>
          <a:bodyPr wrap="square">
            <a:spAutoFit/>
          </a:bodyPr>
          <a:lstStyle/>
          <a:p>
            <a:pPr fontAlgn="base"/>
            <a:r>
              <a:rPr lang="en-US" sz="2400" b="1" i="0" u="sng" dirty="0" smtClean="0">
                <a:solidFill>
                  <a:srgbClr val="303030"/>
                </a:solidFill>
                <a:effectLst/>
                <a:latin typeface="roboto condensed"/>
              </a:rPr>
              <a:t>Problem-02:</a:t>
            </a:r>
            <a:endParaRPr lang="en-US" sz="2400" b="1" i="0" dirty="0" smtClean="0">
              <a:solidFill>
                <a:srgbClr val="303030"/>
              </a:solidFill>
              <a:effectLst/>
              <a:latin typeface="roboto condensed"/>
            </a:endParaRPr>
          </a:p>
          <a:p>
            <a:pPr fontAlgn="base"/>
            <a:r>
              <a:rPr lang="en-US" sz="2400" b="0" i="0" dirty="0" smtClean="0">
                <a:solidFill>
                  <a:srgbClr val="303030"/>
                </a:solidFill>
                <a:effectLst/>
                <a:latin typeface="Arimo"/>
              </a:rPr>
              <a:t> </a:t>
            </a:r>
          </a:p>
          <a:p>
            <a:pPr fontAlgn="base"/>
            <a:r>
              <a:rPr lang="en-US" sz="2400" b="0" i="0" dirty="0" smtClean="0">
                <a:solidFill>
                  <a:srgbClr val="303030"/>
                </a:solidFill>
                <a:effectLst/>
                <a:latin typeface="Arimo"/>
              </a:rPr>
              <a:t>Given a triangle with coordinate points A(3, 4), B(6, 4), C(5, 6). Apply the reflection on the Y axis and obtain the new coordinates of the object.</a:t>
            </a:r>
          </a:p>
          <a:p>
            <a:pPr fontAlgn="base"/>
            <a:r>
              <a:rPr lang="en-US" sz="2400" b="0" i="0" dirty="0" smtClean="0">
                <a:solidFill>
                  <a:srgbClr val="303030"/>
                </a:solidFill>
                <a:effectLst/>
                <a:latin typeface="Arimo"/>
              </a:rPr>
              <a:t> </a:t>
            </a:r>
          </a:p>
          <a:p>
            <a:pPr fontAlgn="base"/>
            <a:r>
              <a:rPr lang="en-US" sz="2400" b="1" i="0" u="sng" dirty="0" smtClean="0">
                <a:solidFill>
                  <a:srgbClr val="303030"/>
                </a:solidFill>
                <a:effectLst/>
                <a:latin typeface="roboto condensed"/>
              </a:rPr>
              <a:t>Solution-</a:t>
            </a:r>
            <a:endParaRPr lang="en-US" sz="2400" b="1" i="0" dirty="0" smtClean="0">
              <a:solidFill>
                <a:srgbClr val="303030"/>
              </a:solidFill>
              <a:effectLst/>
              <a:latin typeface="roboto condensed"/>
            </a:endParaRPr>
          </a:p>
          <a:p>
            <a:pPr fontAlgn="base"/>
            <a:r>
              <a:rPr lang="en-US" sz="2400" b="0" i="0" dirty="0" smtClean="0">
                <a:solidFill>
                  <a:srgbClr val="303030"/>
                </a:solidFill>
                <a:effectLst/>
                <a:latin typeface="Arimo"/>
              </a:rPr>
              <a:t> </a:t>
            </a:r>
          </a:p>
          <a:p>
            <a:pPr fontAlgn="base"/>
            <a:r>
              <a:rPr lang="en-US" sz="2400" b="0" i="0" dirty="0" smtClean="0">
                <a:solidFill>
                  <a:srgbClr val="303030"/>
                </a:solidFill>
                <a:effectLst/>
                <a:latin typeface="Arimo"/>
              </a:rPr>
              <a:t>Given- Old corner coordinates of the triangle = A (3, 4), B(6, 4), C(5, 6)</a:t>
            </a:r>
          </a:p>
          <a:p>
            <a:pPr fontAlgn="base"/>
            <a:endParaRPr lang="en-US" sz="2400" b="0" i="0" dirty="0" smtClean="0">
              <a:solidFill>
                <a:srgbClr val="303030"/>
              </a:solidFill>
              <a:effectLst/>
              <a:latin typeface="Arimo"/>
            </a:endParaRPr>
          </a:p>
          <a:p>
            <a:pPr fontAlgn="base"/>
            <a:r>
              <a:rPr lang="en-US" sz="2400" b="0" i="0" dirty="0" smtClean="0">
                <a:solidFill>
                  <a:srgbClr val="303030"/>
                </a:solidFill>
                <a:effectLst/>
                <a:latin typeface="Arimo"/>
              </a:rPr>
              <a:t>Reflection has to be taken on the Y axis</a:t>
            </a:r>
            <a:endParaRPr lang="en-US" sz="2400" b="0" i="0" dirty="0">
              <a:solidFill>
                <a:srgbClr val="303030"/>
              </a:solidFill>
              <a:effectLst/>
              <a:latin typeface="Arimo"/>
            </a:endParaRPr>
          </a:p>
        </p:txBody>
      </p:sp>
    </p:spTree>
    <p:extLst>
      <p:ext uri="{BB962C8B-B14F-4D97-AF65-F5344CB8AC3E}">
        <p14:creationId xmlns:p14="http://schemas.microsoft.com/office/powerpoint/2010/main" val="2830015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45082"/>
            <a:ext cx="8280920" cy="5509200"/>
          </a:xfrm>
          <a:prstGeom prst="rect">
            <a:avLst/>
          </a:prstGeom>
        </p:spPr>
        <p:txBody>
          <a:bodyPr wrap="square">
            <a:spAutoFit/>
          </a:bodyPr>
          <a:lstStyle/>
          <a:p>
            <a:pPr fontAlgn="base"/>
            <a:r>
              <a:rPr lang="en-US" sz="3200" b="1" u="sng" dirty="0"/>
              <a:t>For Coordinates A(3, 4)</a:t>
            </a:r>
            <a:endParaRPr lang="en-US" sz="3200" b="1" dirty="0"/>
          </a:p>
          <a:p>
            <a:pPr fontAlgn="base"/>
            <a:r>
              <a:rPr lang="en-US" sz="3200" dirty="0"/>
              <a:t> </a:t>
            </a:r>
          </a:p>
          <a:p>
            <a:pPr fontAlgn="base"/>
            <a:r>
              <a:rPr lang="en-US" sz="3200" dirty="0"/>
              <a:t>Let the new coordinates of corner A after reflection = (</a:t>
            </a:r>
            <a:r>
              <a:rPr lang="en-US" sz="3200" dirty="0" err="1"/>
              <a:t>X</a:t>
            </a:r>
            <a:r>
              <a:rPr lang="en-US" sz="3200" baseline="-25000" dirty="0" err="1"/>
              <a:t>new</a:t>
            </a:r>
            <a:r>
              <a:rPr lang="en-US" sz="3200" dirty="0"/>
              <a:t>, </a:t>
            </a:r>
            <a:r>
              <a:rPr lang="en-US" sz="3200" dirty="0" err="1"/>
              <a:t>Y</a:t>
            </a:r>
            <a:r>
              <a:rPr lang="en-US" sz="3200" baseline="-25000" dirty="0" err="1"/>
              <a:t>new</a:t>
            </a:r>
            <a:r>
              <a:rPr lang="en-US" sz="3200" dirty="0"/>
              <a:t>).</a:t>
            </a:r>
          </a:p>
          <a:p>
            <a:pPr fontAlgn="base"/>
            <a:r>
              <a:rPr lang="en-US" sz="3200" dirty="0"/>
              <a:t> </a:t>
            </a:r>
          </a:p>
          <a:p>
            <a:pPr fontAlgn="base"/>
            <a:r>
              <a:rPr lang="en-US" sz="3200" dirty="0"/>
              <a:t>Applying the reflection equations, we have-</a:t>
            </a:r>
          </a:p>
          <a:p>
            <a:pPr fontAlgn="base"/>
            <a:r>
              <a:rPr lang="en-US" sz="3200" dirty="0" err="1"/>
              <a:t>X</a:t>
            </a:r>
            <a:r>
              <a:rPr lang="en-US" sz="3200" baseline="-25000" dirty="0" err="1"/>
              <a:t>new</a:t>
            </a:r>
            <a:r>
              <a:rPr lang="en-US" sz="3200" dirty="0"/>
              <a:t> = -</a:t>
            </a:r>
            <a:r>
              <a:rPr lang="en-US" sz="3200" dirty="0" err="1"/>
              <a:t>X</a:t>
            </a:r>
            <a:r>
              <a:rPr lang="en-US" sz="3200" baseline="-25000" dirty="0" err="1"/>
              <a:t>old</a:t>
            </a:r>
            <a:r>
              <a:rPr lang="en-US" sz="3200" dirty="0"/>
              <a:t> = -3</a:t>
            </a:r>
          </a:p>
          <a:p>
            <a:pPr fontAlgn="base"/>
            <a:r>
              <a:rPr lang="en-US" sz="3200" dirty="0" err="1"/>
              <a:t>Y</a:t>
            </a:r>
            <a:r>
              <a:rPr lang="en-US" sz="3200" baseline="-25000" dirty="0" err="1"/>
              <a:t>new</a:t>
            </a:r>
            <a:r>
              <a:rPr lang="en-US" sz="3200" dirty="0"/>
              <a:t> = </a:t>
            </a:r>
            <a:r>
              <a:rPr lang="en-US" sz="3200" dirty="0" err="1"/>
              <a:t>Y</a:t>
            </a:r>
            <a:r>
              <a:rPr lang="en-US" sz="3200" baseline="-25000" dirty="0" err="1"/>
              <a:t>old</a:t>
            </a:r>
            <a:r>
              <a:rPr lang="en-US" sz="3200" dirty="0"/>
              <a:t> = 4</a:t>
            </a:r>
          </a:p>
          <a:p>
            <a:pPr fontAlgn="base"/>
            <a:r>
              <a:rPr lang="en-US" sz="3200" dirty="0"/>
              <a:t> </a:t>
            </a:r>
          </a:p>
          <a:p>
            <a:pPr fontAlgn="base"/>
            <a:r>
              <a:rPr lang="en-US" sz="3200" dirty="0"/>
              <a:t>Thus, New coordinates of corner A after reflection = (-3, 4).</a:t>
            </a:r>
          </a:p>
        </p:txBody>
      </p:sp>
    </p:spTree>
    <p:extLst>
      <p:ext uri="{BB962C8B-B14F-4D97-AF65-F5344CB8AC3E}">
        <p14:creationId xmlns:p14="http://schemas.microsoft.com/office/powerpoint/2010/main" val="3517304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45082"/>
            <a:ext cx="8280920" cy="5509200"/>
          </a:xfrm>
          <a:prstGeom prst="rect">
            <a:avLst/>
          </a:prstGeom>
        </p:spPr>
        <p:txBody>
          <a:bodyPr wrap="square">
            <a:spAutoFit/>
          </a:bodyPr>
          <a:lstStyle/>
          <a:p>
            <a:pPr fontAlgn="base"/>
            <a:r>
              <a:rPr lang="en-US" sz="3200" b="1" u="sng" dirty="0"/>
              <a:t>For Coordinates B(6, 4)</a:t>
            </a:r>
            <a:endParaRPr lang="en-US" sz="3200" b="1" dirty="0"/>
          </a:p>
          <a:p>
            <a:pPr fontAlgn="base"/>
            <a:r>
              <a:rPr lang="en-US" sz="3200" dirty="0"/>
              <a:t> </a:t>
            </a:r>
          </a:p>
          <a:p>
            <a:pPr fontAlgn="base"/>
            <a:r>
              <a:rPr lang="en-US" sz="3200" dirty="0"/>
              <a:t>Let the new coordinates of corner B after reflection = (</a:t>
            </a:r>
            <a:r>
              <a:rPr lang="en-US" sz="3200" dirty="0" err="1"/>
              <a:t>X</a:t>
            </a:r>
            <a:r>
              <a:rPr lang="en-US" sz="3200" baseline="-25000" dirty="0" err="1"/>
              <a:t>new</a:t>
            </a:r>
            <a:r>
              <a:rPr lang="en-US" sz="3200" dirty="0"/>
              <a:t>, </a:t>
            </a:r>
            <a:r>
              <a:rPr lang="en-US" sz="3200" dirty="0" err="1"/>
              <a:t>Y</a:t>
            </a:r>
            <a:r>
              <a:rPr lang="en-US" sz="3200" baseline="-25000" dirty="0" err="1"/>
              <a:t>new</a:t>
            </a:r>
            <a:r>
              <a:rPr lang="en-US" sz="3200" dirty="0"/>
              <a:t>).</a:t>
            </a:r>
          </a:p>
          <a:p>
            <a:pPr fontAlgn="base"/>
            <a:r>
              <a:rPr lang="en-US" sz="3200" dirty="0"/>
              <a:t> </a:t>
            </a:r>
          </a:p>
          <a:p>
            <a:pPr fontAlgn="base"/>
            <a:r>
              <a:rPr lang="en-US" sz="3200" dirty="0"/>
              <a:t>Applying the reflection equations, we have-</a:t>
            </a:r>
          </a:p>
          <a:p>
            <a:pPr fontAlgn="base"/>
            <a:r>
              <a:rPr lang="en-US" sz="3200" dirty="0" err="1"/>
              <a:t>X</a:t>
            </a:r>
            <a:r>
              <a:rPr lang="en-US" sz="3200" baseline="-25000" dirty="0" err="1"/>
              <a:t>new</a:t>
            </a:r>
            <a:r>
              <a:rPr lang="en-US" sz="3200" dirty="0"/>
              <a:t> = -</a:t>
            </a:r>
            <a:r>
              <a:rPr lang="en-US" sz="3200" dirty="0" err="1"/>
              <a:t>X</a:t>
            </a:r>
            <a:r>
              <a:rPr lang="en-US" sz="3200" baseline="-25000" dirty="0" err="1"/>
              <a:t>old</a:t>
            </a:r>
            <a:r>
              <a:rPr lang="en-US" sz="3200" dirty="0"/>
              <a:t> = -6</a:t>
            </a:r>
          </a:p>
          <a:p>
            <a:pPr fontAlgn="base"/>
            <a:r>
              <a:rPr lang="en-US" sz="3200" dirty="0" err="1"/>
              <a:t>Y</a:t>
            </a:r>
            <a:r>
              <a:rPr lang="en-US" sz="3200" baseline="-25000" dirty="0" err="1"/>
              <a:t>new</a:t>
            </a:r>
            <a:r>
              <a:rPr lang="en-US" sz="3200" dirty="0"/>
              <a:t> = </a:t>
            </a:r>
            <a:r>
              <a:rPr lang="en-US" sz="3200" dirty="0" err="1"/>
              <a:t>Y</a:t>
            </a:r>
            <a:r>
              <a:rPr lang="en-US" sz="3200" baseline="-25000" dirty="0" err="1"/>
              <a:t>old</a:t>
            </a:r>
            <a:r>
              <a:rPr lang="en-US" sz="3200" dirty="0"/>
              <a:t> = 4</a:t>
            </a:r>
          </a:p>
          <a:p>
            <a:pPr fontAlgn="base"/>
            <a:r>
              <a:rPr lang="en-US" sz="3200" dirty="0"/>
              <a:t> </a:t>
            </a:r>
          </a:p>
          <a:p>
            <a:pPr fontAlgn="base"/>
            <a:r>
              <a:rPr lang="en-US" sz="3200" dirty="0"/>
              <a:t>Thus, New coordinates of corner B after reflection = (-6, 4).</a:t>
            </a:r>
          </a:p>
        </p:txBody>
      </p:sp>
    </p:spTree>
    <p:extLst>
      <p:ext uri="{BB962C8B-B14F-4D97-AF65-F5344CB8AC3E}">
        <p14:creationId xmlns:p14="http://schemas.microsoft.com/office/powerpoint/2010/main" val="2573501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45082"/>
            <a:ext cx="8280920" cy="5509200"/>
          </a:xfrm>
          <a:prstGeom prst="rect">
            <a:avLst/>
          </a:prstGeom>
        </p:spPr>
        <p:txBody>
          <a:bodyPr wrap="square">
            <a:spAutoFit/>
          </a:bodyPr>
          <a:lstStyle/>
          <a:p>
            <a:pPr fontAlgn="base"/>
            <a:r>
              <a:rPr lang="en-US" sz="3200" b="1" u="sng" dirty="0"/>
              <a:t>For Coordinates C(5, 6)</a:t>
            </a:r>
            <a:endParaRPr lang="en-US" sz="3200" b="1" dirty="0"/>
          </a:p>
          <a:p>
            <a:pPr fontAlgn="base"/>
            <a:r>
              <a:rPr lang="en-US" sz="3200" dirty="0"/>
              <a:t> </a:t>
            </a:r>
          </a:p>
          <a:p>
            <a:pPr fontAlgn="base"/>
            <a:r>
              <a:rPr lang="en-US" sz="3200" dirty="0"/>
              <a:t>Let the new coordinates of corner C after reflection = (</a:t>
            </a:r>
            <a:r>
              <a:rPr lang="en-US" sz="3200" dirty="0" err="1"/>
              <a:t>X</a:t>
            </a:r>
            <a:r>
              <a:rPr lang="en-US" sz="3200" baseline="-25000" dirty="0" err="1"/>
              <a:t>new</a:t>
            </a:r>
            <a:r>
              <a:rPr lang="en-US" sz="3200" dirty="0"/>
              <a:t>, </a:t>
            </a:r>
            <a:r>
              <a:rPr lang="en-US" sz="3200" dirty="0" err="1"/>
              <a:t>Y</a:t>
            </a:r>
            <a:r>
              <a:rPr lang="en-US" sz="3200" baseline="-25000" dirty="0" err="1"/>
              <a:t>new</a:t>
            </a:r>
            <a:r>
              <a:rPr lang="en-US" sz="3200" dirty="0"/>
              <a:t>).</a:t>
            </a:r>
          </a:p>
          <a:p>
            <a:pPr fontAlgn="base"/>
            <a:r>
              <a:rPr lang="en-US" sz="3200" dirty="0"/>
              <a:t> </a:t>
            </a:r>
          </a:p>
          <a:p>
            <a:pPr fontAlgn="base"/>
            <a:r>
              <a:rPr lang="en-US" sz="3200" dirty="0"/>
              <a:t>Applying the reflection equations, we have-</a:t>
            </a:r>
          </a:p>
          <a:p>
            <a:pPr fontAlgn="base"/>
            <a:r>
              <a:rPr lang="en-US" sz="3200" dirty="0" err="1"/>
              <a:t>X</a:t>
            </a:r>
            <a:r>
              <a:rPr lang="en-US" sz="3200" baseline="-25000" dirty="0" err="1"/>
              <a:t>new</a:t>
            </a:r>
            <a:r>
              <a:rPr lang="en-US" sz="3200" dirty="0"/>
              <a:t> = -</a:t>
            </a:r>
            <a:r>
              <a:rPr lang="en-US" sz="3200" dirty="0" err="1"/>
              <a:t>X</a:t>
            </a:r>
            <a:r>
              <a:rPr lang="en-US" sz="3200" baseline="-25000" dirty="0" err="1"/>
              <a:t>old</a:t>
            </a:r>
            <a:r>
              <a:rPr lang="en-US" sz="3200" dirty="0"/>
              <a:t> = -5</a:t>
            </a:r>
          </a:p>
          <a:p>
            <a:pPr fontAlgn="base"/>
            <a:r>
              <a:rPr lang="en-US" sz="3200" dirty="0" err="1"/>
              <a:t>Y</a:t>
            </a:r>
            <a:r>
              <a:rPr lang="en-US" sz="3200" baseline="-25000" dirty="0" err="1"/>
              <a:t>new</a:t>
            </a:r>
            <a:r>
              <a:rPr lang="en-US" sz="3200" dirty="0"/>
              <a:t> = </a:t>
            </a:r>
            <a:r>
              <a:rPr lang="en-US" sz="3200" dirty="0" err="1"/>
              <a:t>Y</a:t>
            </a:r>
            <a:r>
              <a:rPr lang="en-US" sz="3200" baseline="-25000" dirty="0" err="1"/>
              <a:t>old</a:t>
            </a:r>
            <a:r>
              <a:rPr lang="en-US" sz="3200" dirty="0"/>
              <a:t> = 6</a:t>
            </a:r>
          </a:p>
          <a:p>
            <a:pPr fontAlgn="base"/>
            <a:r>
              <a:rPr lang="en-US" sz="3200" dirty="0"/>
              <a:t> </a:t>
            </a:r>
          </a:p>
          <a:p>
            <a:pPr fontAlgn="base"/>
            <a:r>
              <a:rPr lang="en-US" sz="3200" dirty="0"/>
              <a:t>Thus, New coordinates of corner C after reflection = (-5, 6).</a:t>
            </a:r>
          </a:p>
        </p:txBody>
      </p:sp>
    </p:spTree>
    <p:extLst>
      <p:ext uri="{BB962C8B-B14F-4D97-AF65-F5344CB8AC3E}">
        <p14:creationId xmlns:p14="http://schemas.microsoft.com/office/powerpoint/2010/main" val="1198250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852613"/>
            <a:ext cx="730567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67544" y="620688"/>
            <a:ext cx="7848872" cy="369332"/>
          </a:xfrm>
          <a:prstGeom prst="rect">
            <a:avLst/>
          </a:prstGeom>
        </p:spPr>
        <p:txBody>
          <a:bodyPr wrap="square">
            <a:spAutoFit/>
          </a:bodyPr>
          <a:lstStyle/>
          <a:p>
            <a:pPr algn="ctr"/>
            <a:r>
              <a:rPr lang="en-US" dirty="0"/>
              <a:t>New coordinates of the triangle after reflection = A (-3, 4), B(-6, 4), C(-5, 6).</a:t>
            </a:r>
          </a:p>
        </p:txBody>
      </p:sp>
    </p:spTree>
    <p:extLst>
      <p:ext uri="{BB962C8B-B14F-4D97-AF65-F5344CB8AC3E}">
        <p14:creationId xmlns:p14="http://schemas.microsoft.com/office/powerpoint/2010/main" val="1758092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620688"/>
            <a:ext cx="8352928" cy="5262979"/>
          </a:xfrm>
          <a:prstGeom prst="rect">
            <a:avLst/>
          </a:prstGeom>
        </p:spPr>
        <p:txBody>
          <a:bodyPr wrap="square">
            <a:spAutoFit/>
          </a:bodyPr>
          <a:lstStyle/>
          <a:p>
            <a:pPr fontAlgn="base"/>
            <a:r>
              <a:rPr lang="en-US" sz="2400" b="1" u="sng" dirty="0"/>
              <a:t>PRACTICE PROBLEMS BASED ON 2D SHEARING </a:t>
            </a:r>
            <a:endParaRPr lang="en-US" sz="2400" b="1" dirty="0"/>
          </a:p>
          <a:p>
            <a:pPr fontAlgn="base"/>
            <a:r>
              <a:rPr lang="en-US" sz="2400" dirty="0"/>
              <a:t> </a:t>
            </a:r>
          </a:p>
          <a:p>
            <a:pPr fontAlgn="base"/>
            <a:r>
              <a:rPr lang="en-US" sz="2400" b="1" u="sng" dirty="0"/>
              <a:t>Problem-01:</a:t>
            </a:r>
            <a:endParaRPr lang="en-US" sz="2400" b="1" dirty="0"/>
          </a:p>
          <a:p>
            <a:pPr fontAlgn="base"/>
            <a:r>
              <a:rPr lang="en-US" sz="2400" dirty="0"/>
              <a:t> </a:t>
            </a:r>
          </a:p>
          <a:p>
            <a:pPr fontAlgn="base"/>
            <a:r>
              <a:rPr lang="en-US" sz="2400" dirty="0"/>
              <a:t>Given a triangle with points (1, 1), (0, 0) and (1, 0). Apply shear parameter 2 on X axis and 2 on Y axis and find out the new coordinates of the object.</a:t>
            </a:r>
          </a:p>
          <a:p>
            <a:pPr fontAlgn="base"/>
            <a:r>
              <a:rPr lang="en-US" sz="2400" dirty="0"/>
              <a:t> </a:t>
            </a:r>
          </a:p>
          <a:p>
            <a:pPr fontAlgn="base"/>
            <a:r>
              <a:rPr lang="en-US" sz="2400" b="1" u="sng" dirty="0"/>
              <a:t>Solution-</a:t>
            </a:r>
            <a:endParaRPr lang="en-US" sz="2400" b="1" dirty="0"/>
          </a:p>
          <a:p>
            <a:pPr fontAlgn="base"/>
            <a:r>
              <a:rPr lang="en-US" sz="2400" dirty="0"/>
              <a:t> </a:t>
            </a:r>
          </a:p>
          <a:p>
            <a:pPr fontAlgn="base"/>
            <a:r>
              <a:rPr lang="en-US" sz="2400" dirty="0"/>
              <a:t>Given-</a:t>
            </a:r>
          </a:p>
          <a:p>
            <a:pPr fontAlgn="base"/>
            <a:r>
              <a:rPr lang="en-US" sz="2400" dirty="0"/>
              <a:t>Old corner coordinates of the triangle = A (1, 1), B(0, 0), C(1, 0)</a:t>
            </a:r>
          </a:p>
          <a:p>
            <a:pPr fontAlgn="base"/>
            <a:r>
              <a:rPr lang="en-US" sz="2400" dirty="0"/>
              <a:t>Shearing parameter towards X direction (</a:t>
            </a:r>
            <a:r>
              <a:rPr lang="en-US" sz="2400" dirty="0" err="1"/>
              <a:t>Sh</a:t>
            </a:r>
            <a:r>
              <a:rPr lang="en-US" sz="2400" baseline="-25000" dirty="0" err="1"/>
              <a:t>x</a:t>
            </a:r>
            <a:r>
              <a:rPr lang="en-US" sz="2400" dirty="0"/>
              <a:t>) = 2</a:t>
            </a:r>
          </a:p>
          <a:p>
            <a:pPr fontAlgn="base"/>
            <a:r>
              <a:rPr lang="en-US" sz="2400" dirty="0"/>
              <a:t>Shearing parameter towards Y direction (Sh</a:t>
            </a:r>
            <a:r>
              <a:rPr lang="en-US" sz="2400" baseline="-25000" dirty="0"/>
              <a:t>y</a:t>
            </a:r>
            <a:r>
              <a:rPr lang="en-US" sz="2400" dirty="0"/>
              <a:t>) = 2</a:t>
            </a:r>
          </a:p>
        </p:txBody>
      </p:sp>
    </p:spTree>
    <p:extLst>
      <p:ext uri="{BB962C8B-B14F-4D97-AF65-F5344CB8AC3E}">
        <p14:creationId xmlns:p14="http://schemas.microsoft.com/office/powerpoint/2010/main" val="40694150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620688"/>
            <a:ext cx="8352928" cy="4154984"/>
          </a:xfrm>
          <a:prstGeom prst="rect">
            <a:avLst/>
          </a:prstGeom>
        </p:spPr>
        <p:txBody>
          <a:bodyPr wrap="square">
            <a:spAutoFit/>
          </a:bodyPr>
          <a:lstStyle/>
          <a:p>
            <a:pPr fontAlgn="base"/>
            <a:r>
              <a:rPr lang="en-US" sz="2400" b="1" u="sng" dirty="0"/>
              <a:t>Shearing in X Axis-</a:t>
            </a:r>
            <a:endParaRPr lang="en-US" sz="2400" b="1" dirty="0"/>
          </a:p>
          <a:p>
            <a:pPr fontAlgn="base"/>
            <a:r>
              <a:rPr lang="en-US" sz="2400" dirty="0"/>
              <a:t> </a:t>
            </a:r>
          </a:p>
          <a:p>
            <a:pPr fontAlgn="base"/>
            <a:r>
              <a:rPr lang="en-US" sz="2400" b="1" u="sng" dirty="0"/>
              <a:t>For Coordinates A(1, 1)</a:t>
            </a:r>
            <a:endParaRPr lang="en-US" sz="2400" b="1" dirty="0"/>
          </a:p>
          <a:p>
            <a:pPr fontAlgn="base"/>
            <a:r>
              <a:rPr lang="en-US" sz="2400" dirty="0"/>
              <a:t> </a:t>
            </a:r>
          </a:p>
          <a:p>
            <a:pPr fontAlgn="base"/>
            <a:r>
              <a:rPr lang="en-US" sz="2400" dirty="0"/>
              <a:t>Let the new coordinates of corner A after shearing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shearing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 </a:t>
            </a:r>
            <a:r>
              <a:rPr lang="en-US" sz="2400" dirty="0" err="1"/>
              <a:t>Sh</a:t>
            </a:r>
            <a:r>
              <a:rPr lang="en-US" sz="2400" baseline="-25000" dirty="0" err="1"/>
              <a:t>x</a:t>
            </a:r>
            <a:r>
              <a:rPr lang="en-US" sz="2400" dirty="0"/>
              <a:t> x </a:t>
            </a:r>
            <a:r>
              <a:rPr lang="en-US" sz="2400" dirty="0" err="1"/>
              <a:t>Y</a:t>
            </a:r>
            <a:r>
              <a:rPr lang="en-US" sz="2400" baseline="-25000" dirty="0" err="1"/>
              <a:t>old</a:t>
            </a:r>
            <a:r>
              <a:rPr lang="en-US" sz="2400" dirty="0"/>
              <a:t> = 1 + 2 x 1 = 3</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 1</a:t>
            </a:r>
          </a:p>
          <a:p>
            <a:pPr fontAlgn="base"/>
            <a:r>
              <a:rPr lang="en-US" sz="2400" dirty="0"/>
              <a:t> </a:t>
            </a:r>
          </a:p>
          <a:p>
            <a:pPr fontAlgn="base"/>
            <a:r>
              <a:rPr lang="en-US" sz="2400" dirty="0"/>
              <a:t>Thus, New coordinates of corner A after shearing = (3, 1).</a:t>
            </a:r>
          </a:p>
        </p:txBody>
      </p:sp>
    </p:spTree>
    <p:extLst>
      <p:ext uri="{BB962C8B-B14F-4D97-AF65-F5344CB8AC3E}">
        <p14:creationId xmlns:p14="http://schemas.microsoft.com/office/powerpoint/2010/main" val="2005684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620688"/>
            <a:ext cx="8352928" cy="3416320"/>
          </a:xfrm>
          <a:prstGeom prst="rect">
            <a:avLst/>
          </a:prstGeom>
        </p:spPr>
        <p:txBody>
          <a:bodyPr wrap="square">
            <a:spAutoFit/>
          </a:bodyPr>
          <a:lstStyle/>
          <a:p>
            <a:pPr fontAlgn="base"/>
            <a:r>
              <a:rPr lang="en-US" sz="2400" b="1" u="sng" dirty="0"/>
              <a:t>For Coordinates B(0, 0)</a:t>
            </a:r>
            <a:endParaRPr lang="en-US" sz="2400" b="1" dirty="0"/>
          </a:p>
          <a:p>
            <a:pPr fontAlgn="base"/>
            <a:r>
              <a:rPr lang="en-US" sz="2400" dirty="0"/>
              <a:t> </a:t>
            </a:r>
          </a:p>
          <a:p>
            <a:pPr fontAlgn="base"/>
            <a:r>
              <a:rPr lang="en-US" sz="2400" dirty="0"/>
              <a:t>Let the new coordinates of corner B after shearing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shearing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 </a:t>
            </a:r>
            <a:r>
              <a:rPr lang="en-US" sz="2400" dirty="0" err="1"/>
              <a:t>Sh</a:t>
            </a:r>
            <a:r>
              <a:rPr lang="en-US" sz="2400" baseline="-25000" dirty="0" err="1"/>
              <a:t>x</a:t>
            </a:r>
            <a:r>
              <a:rPr lang="en-US" sz="2400" dirty="0"/>
              <a:t> x </a:t>
            </a:r>
            <a:r>
              <a:rPr lang="en-US" sz="2400" dirty="0" err="1"/>
              <a:t>Y</a:t>
            </a:r>
            <a:r>
              <a:rPr lang="en-US" sz="2400" baseline="-25000" dirty="0" err="1"/>
              <a:t>old</a:t>
            </a:r>
            <a:r>
              <a:rPr lang="en-US" sz="2400" dirty="0"/>
              <a:t> = 0 + 2 x 0 = 0</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 0</a:t>
            </a:r>
          </a:p>
          <a:p>
            <a:pPr fontAlgn="base"/>
            <a:r>
              <a:rPr lang="en-US" sz="2400" dirty="0"/>
              <a:t> </a:t>
            </a:r>
          </a:p>
          <a:p>
            <a:pPr fontAlgn="base"/>
            <a:r>
              <a:rPr lang="en-US" sz="2400" dirty="0"/>
              <a:t>Thus, New coordinates of corner B after shearing = (0, 0).</a:t>
            </a:r>
          </a:p>
        </p:txBody>
      </p:sp>
    </p:spTree>
    <p:extLst>
      <p:ext uri="{BB962C8B-B14F-4D97-AF65-F5344CB8AC3E}">
        <p14:creationId xmlns:p14="http://schemas.microsoft.com/office/powerpoint/2010/main" val="3489247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650851"/>
            <a:ext cx="72390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693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620688"/>
            <a:ext cx="8352928" cy="4524315"/>
          </a:xfrm>
          <a:prstGeom prst="rect">
            <a:avLst/>
          </a:prstGeom>
        </p:spPr>
        <p:txBody>
          <a:bodyPr wrap="square">
            <a:spAutoFit/>
          </a:bodyPr>
          <a:lstStyle/>
          <a:p>
            <a:pPr fontAlgn="base"/>
            <a:r>
              <a:rPr lang="en-US" sz="2400" b="1" u="sng" dirty="0"/>
              <a:t>For Coordinates C(1, 0)</a:t>
            </a:r>
            <a:endParaRPr lang="en-US" sz="2400" b="1" dirty="0"/>
          </a:p>
          <a:p>
            <a:pPr fontAlgn="base"/>
            <a:r>
              <a:rPr lang="en-US" sz="2400" dirty="0"/>
              <a:t> </a:t>
            </a:r>
          </a:p>
          <a:p>
            <a:pPr fontAlgn="base"/>
            <a:r>
              <a:rPr lang="en-US" sz="2400" dirty="0"/>
              <a:t>Let the new coordinates of corner C after shearing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shearing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 </a:t>
            </a:r>
            <a:r>
              <a:rPr lang="en-US" sz="2400" dirty="0" err="1"/>
              <a:t>Sh</a:t>
            </a:r>
            <a:r>
              <a:rPr lang="en-US" sz="2400" baseline="-25000" dirty="0" err="1"/>
              <a:t>x</a:t>
            </a:r>
            <a:r>
              <a:rPr lang="en-US" sz="2400" dirty="0"/>
              <a:t> x </a:t>
            </a:r>
            <a:r>
              <a:rPr lang="en-US" sz="2400" dirty="0" err="1"/>
              <a:t>Y</a:t>
            </a:r>
            <a:r>
              <a:rPr lang="en-US" sz="2400" baseline="-25000" dirty="0" err="1"/>
              <a:t>old</a:t>
            </a:r>
            <a:r>
              <a:rPr lang="en-US" sz="2400" dirty="0"/>
              <a:t> = 1 + 2 x 0 = 1</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 0</a:t>
            </a:r>
          </a:p>
          <a:p>
            <a:pPr fontAlgn="base"/>
            <a:r>
              <a:rPr lang="en-US" sz="2400" dirty="0"/>
              <a:t> </a:t>
            </a:r>
          </a:p>
          <a:p>
            <a:pPr fontAlgn="base"/>
            <a:r>
              <a:rPr lang="en-US" sz="2400" dirty="0"/>
              <a:t>Thus, New coordinates of corner C after shearing = (1, 0).</a:t>
            </a:r>
          </a:p>
          <a:p>
            <a:pPr fontAlgn="base"/>
            <a:endParaRPr lang="en-US" sz="2400" dirty="0" smtClean="0"/>
          </a:p>
          <a:p>
            <a:pPr fontAlgn="base"/>
            <a:r>
              <a:rPr lang="en-US" sz="2400" dirty="0" smtClean="0"/>
              <a:t>Thus</a:t>
            </a:r>
            <a:r>
              <a:rPr lang="en-US" sz="2400" dirty="0"/>
              <a:t>, New coordinates of the triangle after shearing in X axis = A (3, 1), B(0, 0), C(1, 0).</a:t>
            </a:r>
          </a:p>
        </p:txBody>
      </p:sp>
    </p:spTree>
    <p:extLst>
      <p:ext uri="{BB962C8B-B14F-4D97-AF65-F5344CB8AC3E}">
        <p14:creationId xmlns:p14="http://schemas.microsoft.com/office/powerpoint/2010/main" val="2008736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620688"/>
            <a:ext cx="8352928" cy="4524315"/>
          </a:xfrm>
          <a:prstGeom prst="rect">
            <a:avLst/>
          </a:prstGeom>
        </p:spPr>
        <p:txBody>
          <a:bodyPr wrap="square">
            <a:spAutoFit/>
          </a:bodyPr>
          <a:lstStyle/>
          <a:p>
            <a:pPr fontAlgn="base"/>
            <a:r>
              <a:rPr lang="en-US" sz="2400" b="1" u="sng" dirty="0"/>
              <a:t>Shearing in Y Axis-</a:t>
            </a:r>
            <a:endParaRPr lang="en-US" sz="2400" b="1" dirty="0"/>
          </a:p>
          <a:p>
            <a:pPr fontAlgn="base"/>
            <a:r>
              <a:rPr lang="en-US" sz="2400" dirty="0"/>
              <a:t> </a:t>
            </a:r>
          </a:p>
          <a:p>
            <a:pPr fontAlgn="base"/>
            <a:r>
              <a:rPr lang="en-US" sz="2400" b="1" u="sng" dirty="0"/>
              <a:t>For Coordinates A(1, 1)</a:t>
            </a:r>
            <a:endParaRPr lang="en-US" sz="2400" b="1" dirty="0"/>
          </a:p>
          <a:p>
            <a:pPr fontAlgn="base"/>
            <a:r>
              <a:rPr lang="en-US" sz="2400" dirty="0"/>
              <a:t> </a:t>
            </a:r>
          </a:p>
          <a:p>
            <a:pPr fontAlgn="base"/>
            <a:r>
              <a:rPr lang="en-US" sz="2400" dirty="0"/>
              <a:t>Let the new coordinates of corner A after shearing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shearing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 1</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 Sh</a:t>
            </a:r>
            <a:r>
              <a:rPr lang="en-US" sz="2400" baseline="-25000" dirty="0"/>
              <a:t>y</a:t>
            </a:r>
            <a:r>
              <a:rPr lang="en-US" sz="2400" dirty="0"/>
              <a:t> x </a:t>
            </a:r>
            <a:r>
              <a:rPr lang="en-US" sz="2400" dirty="0" err="1"/>
              <a:t>X</a:t>
            </a:r>
            <a:r>
              <a:rPr lang="en-US" sz="2400" baseline="-25000" dirty="0" err="1"/>
              <a:t>old</a:t>
            </a:r>
            <a:r>
              <a:rPr lang="en-US" sz="2400" dirty="0"/>
              <a:t> = 1 + 2 x 1 = 3</a:t>
            </a:r>
          </a:p>
          <a:p>
            <a:pPr fontAlgn="base"/>
            <a:r>
              <a:rPr lang="en-US" sz="2400" dirty="0"/>
              <a:t> </a:t>
            </a:r>
          </a:p>
          <a:p>
            <a:pPr fontAlgn="base"/>
            <a:r>
              <a:rPr lang="en-US" sz="2400" dirty="0"/>
              <a:t>Thus, New coordinates of corner A after shearing = (1, 3).</a:t>
            </a:r>
          </a:p>
          <a:p>
            <a:pPr fontAlgn="base"/>
            <a:r>
              <a:rPr lang="en-US" sz="2400" dirty="0"/>
              <a:t> </a:t>
            </a:r>
          </a:p>
        </p:txBody>
      </p:sp>
    </p:spTree>
    <p:extLst>
      <p:ext uri="{BB962C8B-B14F-4D97-AF65-F5344CB8AC3E}">
        <p14:creationId xmlns:p14="http://schemas.microsoft.com/office/powerpoint/2010/main" val="19851651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620688"/>
            <a:ext cx="8352928" cy="3416320"/>
          </a:xfrm>
          <a:prstGeom prst="rect">
            <a:avLst/>
          </a:prstGeom>
        </p:spPr>
        <p:txBody>
          <a:bodyPr wrap="square">
            <a:spAutoFit/>
          </a:bodyPr>
          <a:lstStyle/>
          <a:p>
            <a:pPr fontAlgn="base"/>
            <a:r>
              <a:rPr lang="en-US" sz="2400" b="1" u="sng" dirty="0"/>
              <a:t>For Coordinates B(0, 0)</a:t>
            </a:r>
            <a:endParaRPr lang="en-US" sz="2400" b="1" dirty="0"/>
          </a:p>
          <a:p>
            <a:pPr fontAlgn="base"/>
            <a:r>
              <a:rPr lang="en-US" sz="2400" dirty="0"/>
              <a:t> </a:t>
            </a:r>
          </a:p>
          <a:p>
            <a:pPr fontAlgn="base"/>
            <a:r>
              <a:rPr lang="en-US" sz="2400" dirty="0"/>
              <a:t>Let the new coordinates of corner B after shearing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shearing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 0</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 Sh</a:t>
            </a:r>
            <a:r>
              <a:rPr lang="en-US" sz="2400" baseline="-25000" dirty="0"/>
              <a:t>y</a:t>
            </a:r>
            <a:r>
              <a:rPr lang="en-US" sz="2400" dirty="0"/>
              <a:t> x </a:t>
            </a:r>
            <a:r>
              <a:rPr lang="en-US" sz="2400" dirty="0" err="1"/>
              <a:t>X</a:t>
            </a:r>
            <a:r>
              <a:rPr lang="en-US" sz="2400" baseline="-25000" dirty="0" err="1"/>
              <a:t>old</a:t>
            </a:r>
            <a:r>
              <a:rPr lang="en-US" sz="2400" dirty="0"/>
              <a:t> = 0 + 2 x 0 = 0</a:t>
            </a:r>
          </a:p>
          <a:p>
            <a:pPr fontAlgn="base"/>
            <a:r>
              <a:rPr lang="en-US" sz="2400" dirty="0"/>
              <a:t> </a:t>
            </a:r>
          </a:p>
          <a:p>
            <a:pPr fontAlgn="base"/>
            <a:r>
              <a:rPr lang="en-US" sz="2400" dirty="0"/>
              <a:t>Thus, New coordinates of corner B after shearing = (0, 0).</a:t>
            </a:r>
          </a:p>
        </p:txBody>
      </p:sp>
    </p:spTree>
    <p:extLst>
      <p:ext uri="{BB962C8B-B14F-4D97-AF65-F5344CB8AC3E}">
        <p14:creationId xmlns:p14="http://schemas.microsoft.com/office/powerpoint/2010/main" val="2556215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620688"/>
            <a:ext cx="8352928" cy="4893647"/>
          </a:xfrm>
          <a:prstGeom prst="rect">
            <a:avLst/>
          </a:prstGeom>
        </p:spPr>
        <p:txBody>
          <a:bodyPr wrap="square">
            <a:spAutoFit/>
          </a:bodyPr>
          <a:lstStyle/>
          <a:p>
            <a:pPr fontAlgn="base"/>
            <a:r>
              <a:rPr lang="en-US" sz="2400" b="1" u="sng" dirty="0"/>
              <a:t>For Coordinates C(1, 0)</a:t>
            </a:r>
            <a:endParaRPr lang="en-US" sz="2400" b="1" dirty="0"/>
          </a:p>
          <a:p>
            <a:pPr fontAlgn="base"/>
            <a:r>
              <a:rPr lang="en-US" sz="2400" dirty="0"/>
              <a:t> </a:t>
            </a:r>
          </a:p>
          <a:p>
            <a:pPr fontAlgn="base"/>
            <a:r>
              <a:rPr lang="en-US" sz="2400" dirty="0"/>
              <a:t>Let the new coordinates of corner C after shearing = (</a:t>
            </a:r>
            <a:r>
              <a:rPr lang="en-US" sz="2400" dirty="0" err="1"/>
              <a:t>X</a:t>
            </a:r>
            <a:r>
              <a:rPr lang="en-US" sz="2400" baseline="-25000" dirty="0" err="1"/>
              <a:t>new</a:t>
            </a:r>
            <a:r>
              <a:rPr lang="en-US" sz="2400" dirty="0"/>
              <a:t>, </a:t>
            </a:r>
            <a:r>
              <a:rPr lang="en-US" sz="2400" dirty="0" err="1"/>
              <a:t>Y</a:t>
            </a:r>
            <a:r>
              <a:rPr lang="en-US" sz="2400" baseline="-25000" dirty="0" err="1"/>
              <a:t>new</a:t>
            </a:r>
            <a:r>
              <a:rPr lang="en-US" sz="2400" dirty="0"/>
              <a:t>).</a:t>
            </a:r>
          </a:p>
          <a:p>
            <a:pPr fontAlgn="base"/>
            <a:r>
              <a:rPr lang="en-US" sz="2400" dirty="0"/>
              <a:t> </a:t>
            </a:r>
          </a:p>
          <a:p>
            <a:pPr fontAlgn="base"/>
            <a:r>
              <a:rPr lang="en-US" sz="2400" dirty="0"/>
              <a:t>Applying the shearing equations, we have-</a:t>
            </a:r>
          </a:p>
          <a:p>
            <a:pPr fontAlgn="base"/>
            <a:r>
              <a:rPr lang="en-US" sz="2400" dirty="0" err="1"/>
              <a:t>X</a:t>
            </a:r>
            <a:r>
              <a:rPr lang="en-US" sz="2400" baseline="-25000" dirty="0" err="1"/>
              <a:t>new</a:t>
            </a:r>
            <a:r>
              <a:rPr lang="en-US" sz="2400" dirty="0"/>
              <a:t> = </a:t>
            </a:r>
            <a:r>
              <a:rPr lang="en-US" sz="2400" dirty="0" err="1"/>
              <a:t>X</a:t>
            </a:r>
            <a:r>
              <a:rPr lang="en-US" sz="2400" baseline="-25000" dirty="0" err="1"/>
              <a:t>old</a:t>
            </a:r>
            <a:r>
              <a:rPr lang="en-US" sz="2400" dirty="0"/>
              <a:t> = 1</a:t>
            </a:r>
          </a:p>
          <a:p>
            <a:pPr fontAlgn="base"/>
            <a:r>
              <a:rPr lang="en-US" sz="2400" dirty="0" err="1"/>
              <a:t>Y</a:t>
            </a:r>
            <a:r>
              <a:rPr lang="en-US" sz="2400" baseline="-25000" dirty="0" err="1"/>
              <a:t>new</a:t>
            </a:r>
            <a:r>
              <a:rPr lang="en-US" sz="2400" dirty="0"/>
              <a:t> = </a:t>
            </a:r>
            <a:r>
              <a:rPr lang="en-US" sz="2400" dirty="0" err="1"/>
              <a:t>Y</a:t>
            </a:r>
            <a:r>
              <a:rPr lang="en-US" sz="2400" baseline="-25000" dirty="0" err="1"/>
              <a:t>old</a:t>
            </a:r>
            <a:r>
              <a:rPr lang="en-US" sz="2400" dirty="0"/>
              <a:t> + Sh</a:t>
            </a:r>
            <a:r>
              <a:rPr lang="en-US" sz="2400" baseline="-25000" dirty="0"/>
              <a:t>y</a:t>
            </a:r>
            <a:r>
              <a:rPr lang="en-US" sz="2400" dirty="0"/>
              <a:t> x </a:t>
            </a:r>
            <a:r>
              <a:rPr lang="en-US" sz="2400" dirty="0" err="1"/>
              <a:t>X</a:t>
            </a:r>
            <a:r>
              <a:rPr lang="en-US" sz="2400" baseline="-25000" dirty="0" err="1"/>
              <a:t>old</a:t>
            </a:r>
            <a:r>
              <a:rPr lang="en-US" sz="2400" dirty="0"/>
              <a:t> = 0 + 2 x 1 = 2</a:t>
            </a:r>
          </a:p>
          <a:p>
            <a:pPr fontAlgn="base"/>
            <a:r>
              <a:rPr lang="en-US" sz="2400" dirty="0"/>
              <a:t> </a:t>
            </a:r>
          </a:p>
          <a:p>
            <a:pPr fontAlgn="base"/>
            <a:r>
              <a:rPr lang="en-US" sz="2400" dirty="0"/>
              <a:t>Thus, New coordinates of corner C after shearing = (1, 2).</a:t>
            </a:r>
          </a:p>
          <a:p>
            <a:pPr fontAlgn="base"/>
            <a:endParaRPr lang="en-US" sz="2400" dirty="0" smtClean="0"/>
          </a:p>
          <a:p>
            <a:pPr fontAlgn="base"/>
            <a:endParaRPr lang="en-US" sz="2400" dirty="0"/>
          </a:p>
          <a:p>
            <a:pPr fontAlgn="base"/>
            <a:r>
              <a:rPr lang="en-US" sz="2400" dirty="0" smtClean="0"/>
              <a:t>Thus</a:t>
            </a:r>
            <a:r>
              <a:rPr lang="en-US" sz="2400" dirty="0"/>
              <a:t>, New coordinates of the triangle after shearing in Y axis = A (1, 3), B(0, 0), C(1, 2).</a:t>
            </a:r>
          </a:p>
        </p:txBody>
      </p:sp>
    </p:spTree>
    <p:extLst>
      <p:ext uri="{BB962C8B-B14F-4D97-AF65-F5344CB8AC3E}">
        <p14:creationId xmlns:p14="http://schemas.microsoft.com/office/powerpoint/2010/main" val="175295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www.gatevidyalay.com/wp-content/uploads/2019/09/Shearing-in-Computer-Graphics-Problem-01-Solu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04664"/>
            <a:ext cx="6408712" cy="604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54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2" name="Rectangle 1"/>
          <p:cNvSpPr/>
          <p:nvPr/>
        </p:nvSpPr>
        <p:spPr>
          <a:xfrm>
            <a:off x="611560" y="476672"/>
            <a:ext cx="7812360" cy="4031873"/>
          </a:xfrm>
          <a:prstGeom prst="rect">
            <a:avLst/>
          </a:prstGeom>
        </p:spPr>
        <p:txBody>
          <a:bodyPr wrap="square">
            <a:spAutoFit/>
          </a:bodyPr>
          <a:lstStyle/>
          <a:p>
            <a:r>
              <a:rPr lang="en-US" sz="3200" dirty="0" smtClean="0"/>
              <a:t>Problem-02:</a:t>
            </a:r>
          </a:p>
          <a:p>
            <a:r>
              <a:rPr lang="en-US" sz="3200" dirty="0" smtClean="0"/>
              <a:t> </a:t>
            </a:r>
          </a:p>
          <a:p>
            <a:endParaRPr lang="en-US" sz="3200" dirty="0" smtClean="0"/>
          </a:p>
          <a:p>
            <a:r>
              <a:rPr lang="en-US" sz="3200" dirty="0" smtClean="0"/>
              <a:t>Given a square with coordinate points A(0, 3), B(3, 3), C(3, 0), D(0, 0). Apply the translation with distance 1 towards X axis and 1 towards Y axis. Obtain the new coordinates of the square</a:t>
            </a:r>
            <a:r>
              <a:rPr lang="en-US" dirty="0" smtClean="0"/>
              <a:t>.</a:t>
            </a:r>
            <a:endParaRPr lang="en-US" dirty="0"/>
          </a:p>
        </p:txBody>
      </p:sp>
    </p:spTree>
    <p:extLst>
      <p:ext uri="{BB962C8B-B14F-4D97-AF65-F5344CB8AC3E}">
        <p14:creationId xmlns:p14="http://schemas.microsoft.com/office/powerpoint/2010/main" val="1205016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2" name="Rectangle 1"/>
          <p:cNvSpPr/>
          <p:nvPr/>
        </p:nvSpPr>
        <p:spPr>
          <a:xfrm>
            <a:off x="251520" y="476672"/>
            <a:ext cx="8640960" cy="6124754"/>
          </a:xfrm>
          <a:prstGeom prst="rect">
            <a:avLst/>
          </a:prstGeom>
        </p:spPr>
        <p:txBody>
          <a:bodyPr wrap="square">
            <a:spAutoFit/>
          </a:bodyPr>
          <a:lstStyle/>
          <a:p>
            <a:pPr fontAlgn="base"/>
            <a:r>
              <a:rPr lang="en-US" sz="2800" b="1" u="sng" dirty="0" smtClean="0"/>
              <a:t>Solution</a:t>
            </a:r>
            <a:endParaRPr lang="en-US" sz="2800" b="1" dirty="0"/>
          </a:p>
          <a:p>
            <a:pPr fontAlgn="base"/>
            <a:r>
              <a:rPr lang="en-US" sz="2800" dirty="0" smtClean="0"/>
              <a:t>Given- Old </a:t>
            </a:r>
            <a:r>
              <a:rPr lang="en-US" sz="2800" dirty="0"/>
              <a:t>coordinates of the square = A (0, 3), B(3, 3), C(3, 0), D(0, 0)</a:t>
            </a:r>
          </a:p>
          <a:p>
            <a:pPr fontAlgn="base"/>
            <a:r>
              <a:rPr lang="en-US" sz="2800" dirty="0"/>
              <a:t>Translation vector = (</a:t>
            </a:r>
            <a:r>
              <a:rPr lang="en-US" sz="2800" dirty="0" err="1"/>
              <a:t>T</a:t>
            </a:r>
            <a:r>
              <a:rPr lang="en-US" sz="2800" baseline="-25000" dirty="0" err="1"/>
              <a:t>x</a:t>
            </a:r>
            <a:r>
              <a:rPr lang="en-US" sz="2800" dirty="0"/>
              <a:t>, T</a:t>
            </a:r>
            <a:r>
              <a:rPr lang="en-US" sz="2800" baseline="-25000" dirty="0"/>
              <a:t>y</a:t>
            </a:r>
            <a:r>
              <a:rPr lang="en-US" sz="2800" dirty="0"/>
              <a:t>) = (1, 1)</a:t>
            </a:r>
          </a:p>
          <a:p>
            <a:pPr fontAlgn="base"/>
            <a:r>
              <a:rPr lang="en-US" sz="2800" dirty="0"/>
              <a:t> </a:t>
            </a:r>
          </a:p>
          <a:p>
            <a:pPr fontAlgn="base"/>
            <a:r>
              <a:rPr lang="en-US" sz="2800" b="1" u="sng" dirty="0"/>
              <a:t>For Coordinates A(0, 3)</a:t>
            </a:r>
            <a:endParaRPr lang="en-US" sz="2800" b="1" dirty="0"/>
          </a:p>
          <a:p>
            <a:pPr fontAlgn="base"/>
            <a:r>
              <a:rPr lang="en-US" sz="2800" dirty="0"/>
              <a:t> </a:t>
            </a:r>
          </a:p>
          <a:p>
            <a:pPr fontAlgn="base"/>
            <a:r>
              <a:rPr lang="en-US" sz="2800" dirty="0"/>
              <a:t>Let the new coordinates of corner A = (</a:t>
            </a:r>
            <a:r>
              <a:rPr lang="en-US" sz="2800" dirty="0" err="1"/>
              <a:t>X</a:t>
            </a:r>
            <a:r>
              <a:rPr lang="en-US" sz="2800" baseline="-25000" dirty="0" err="1"/>
              <a:t>new</a:t>
            </a:r>
            <a:r>
              <a:rPr lang="en-US" sz="2800" dirty="0"/>
              <a:t>, </a:t>
            </a:r>
            <a:r>
              <a:rPr lang="en-US" sz="2800" dirty="0" err="1"/>
              <a:t>Y</a:t>
            </a:r>
            <a:r>
              <a:rPr lang="en-US" sz="2800" baseline="-25000" dirty="0" err="1"/>
              <a:t>new</a:t>
            </a:r>
            <a:r>
              <a:rPr lang="en-US" sz="2800" dirty="0"/>
              <a:t>).</a:t>
            </a:r>
          </a:p>
          <a:p>
            <a:pPr fontAlgn="base"/>
            <a:r>
              <a:rPr lang="en-US" sz="2800" dirty="0"/>
              <a:t> </a:t>
            </a:r>
          </a:p>
          <a:p>
            <a:pPr fontAlgn="base"/>
            <a:r>
              <a:rPr lang="en-US" sz="2800" dirty="0"/>
              <a:t>Applying the translation equations, we have-</a:t>
            </a:r>
          </a:p>
          <a:p>
            <a:pPr fontAlgn="base"/>
            <a:r>
              <a:rPr lang="en-US" sz="2800" dirty="0" err="1"/>
              <a:t>X</a:t>
            </a:r>
            <a:r>
              <a:rPr lang="en-US" sz="2800" baseline="-25000" dirty="0" err="1"/>
              <a:t>new</a:t>
            </a:r>
            <a:r>
              <a:rPr lang="en-US" sz="2800" dirty="0"/>
              <a:t> = </a:t>
            </a:r>
            <a:r>
              <a:rPr lang="en-US" sz="2800" dirty="0" err="1"/>
              <a:t>X</a:t>
            </a:r>
            <a:r>
              <a:rPr lang="en-US" sz="2800" baseline="-25000" dirty="0" err="1"/>
              <a:t>old</a:t>
            </a:r>
            <a:r>
              <a:rPr lang="en-US" sz="2800" dirty="0"/>
              <a:t> + </a:t>
            </a:r>
            <a:r>
              <a:rPr lang="en-US" sz="2800" dirty="0" err="1"/>
              <a:t>T</a:t>
            </a:r>
            <a:r>
              <a:rPr lang="en-US" sz="2800" baseline="-25000" dirty="0" err="1"/>
              <a:t>x</a:t>
            </a:r>
            <a:r>
              <a:rPr lang="en-US" sz="2800" dirty="0"/>
              <a:t> = 0 + 1 = 1</a:t>
            </a:r>
          </a:p>
          <a:p>
            <a:pPr fontAlgn="base"/>
            <a:r>
              <a:rPr lang="en-US" sz="2800" dirty="0" err="1"/>
              <a:t>Y</a:t>
            </a:r>
            <a:r>
              <a:rPr lang="en-US" sz="2800" baseline="-25000" dirty="0" err="1"/>
              <a:t>new</a:t>
            </a:r>
            <a:r>
              <a:rPr lang="en-US" sz="2800" dirty="0"/>
              <a:t> = </a:t>
            </a:r>
            <a:r>
              <a:rPr lang="en-US" sz="2800" dirty="0" err="1"/>
              <a:t>Y</a:t>
            </a:r>
            <a:r>
              <a:rPr lang="en-US" sz="2800" baseline="-25000" dirty="0" err="1"/>
              <a:t>old</a:t>
            </a:r>
            <a:r>
              <a:rPr lang="en-US" sz="2800" dirty="0"/>
              <a:t> + T</a:t>
            </a:r>
            <a:r>
              <a:rPr lang="en-US" sz="2800" baseline="-25000" dirty="0"/>
              <a:t>y</a:t>
            </a:r>
            <a:r>
              <a:rPr lang="en-US" sz="2800" dirty="0"/>
              <a:t> = 3 + 1 = 4</a:t>
            </a:r>
          </a:p>
          <a:p>
            <a:pPr fontAlgn="base"/>
            <a:r>
              <a:rPr lang="en-US" sz="2800" dirty="0"/>
              <a:t> </a:t>
            </a:r>
          </a:p>
          <a:p>
            <a:pPr fontAlgn="base"/>
            <a:r>
              <a:rPr lang="en-US" sz="2800" dirty="0"/>
              <a:t>Thus, New coordinates of corner A = (1, 4).</a:t>
            </a:r>
          </a:p>
        </p:txBody>
      </p:sp>
    </p:spTree>
    <p:extLst>
      <p:ext uri="{BB962C8B-B14F-4D97-AF65-F5344CB8AC3E}">
        <p14:creationId xmlns:p14="http://schemas.microsoft.com/office/powerpoint/2010/main" val="1519370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2" name="Rectangle 1"/>
          <p:cNvSpPr/>
          <p:nvPr/>
        </p:nvSpPr>
        <p:spPr>
          <a:xfrm>
            <a:off x="251520" y="476672"/>
            <a:ext cx="8640960" cy="3970318"/>
          </a:xfrm>
          <a:prstGeom prst="rect">
            <a:avLst/>
          </a:prstGeom>
        </p:spPr>
        <p:txBody>
          <a:bodyPr wrap="square">
            <a:spAutoFit/>
          </a:bodyPr>
          <a:lstStyle/>
          <a:p>
            <a:pPr fontAlgn="base"/>
            <a:r>
              <a:rPr lang="en-US" sz="2800" b="1" u="sng" dirty="0"/>
              <a:t>For Coordinates B(3, 3)</a:t>
            </a:r>
            <a:endParaRPr lang="en-US" sz="2800" b="1" dirty="0"/>
          </a:p>
          <a:p>
            <a:pPr fontAlgn="base"/>
            <a:r>
              <a:rPr lang="en-US" sz="2800" dirty="0"/>
              <a:t> </a:t>
            </a:r>
          </a:p>
          <a:p>
            <a:pPr fontAlgn="base"/>
            <a:r>
              <a:rPr lang="en-US" sz="2800" dirty="0"/>
              <a:t>Let the new coordinates of corner B = (</a:t>
            </a:r>
            <a:r>
              <a:rPr lang="en-US" sz="2800" dirty="0" err="1"/>
              <a:t>X</a:t>
            </a:r>
            <a:r>
              <a:rPr lang="en-US" sz="2800" baseline="-25000" dirty="0" err="1"/>
              <a:t>new</a:t>
            </a:r>
            <a:r>
              <a:rPr lang="en-US" sz="2800" dirty="0"/>
              <a:t>, </a:t>
            </a:r>
            <a:r>
              <a:rPr lang="en-US" sz="2800" dirty="0" err="1"/>
              <a:t>Y</a:t>
            </a:r>
            <a:r>
              <a:rPr lang="en-US" sz="2800" baseline="-25000" dirty="0" err="1"/>
              <a:t>new</a:t>
            </a:r>
            <a:r>
              <a:rPr lang="en-US" sz="2800" dirty="0"/>
              <a:t>).</a:t>
            </a:r>
          </a:p>
          <a:p>
            <a:pPr fontAlgn="base"/>
            <a:r>
              <a:rPr lang="en-US" sz="2800" dirty="0"/>
              <a:t> </a:t>
            </a:r>
          </a:p>
          <a:p>
            <a:pPr fontAlgn="base"/>
            <a:r>
              <a:rPr lang="en-US" sz="2800" dirty="0"/>
              <a:t>Applying the translation equations, we have-</a:t>
            </a:r>
          </a:p>
          <a:p>
            <a:pPr fontAlgn="base"/>
            <a:r>
              <a:rPr lang="en-US" sz="2800" dirty="0" err="1"/>
              <a:t>X</a:t>
            </a:r>
            <a:r>
              <a:rPr lang="en-US" sz="2800" baseline="-25000" dirty="0" err="1"/>
              <a:t>new</a:t>
            </a:r>
            <a:r>
              <a:rPr lang="en-US" sz="2800" dirty="0"/>
              <a:t> = </a:t>
            </a:r>
            <a:r>
              <a:rPr lang="en-US" sz="2800" dirty="0" err="1"/>
              <a:t>X</a:t>
            </a:r>
            <a:r>
              <a:rPr lang="en-US" sz="2800" baseline="-25000" dirty="0" err="1"/>
              <a:t>old</a:t>
            </a:r>
            <a:r>
              <a:rPr lang="en-US" sz="2800" dirty="0"/>
              <a:t> + </a:t>
            </a:r>
            <a:r>
              <a:rPr lang="en-US" sz="2800" dirty="0" err="1"/>
              <a:t>T</a:t>
            </a:r>
            <a:r>
              <a:rPr lang="en-US" sz="2800" baseline="-25000" dirty="0" err="1"/>
              <a:t>x</a:t>
            </a:r>
            <a:r>
              <a:rPr lang="en-US" sz="2800" dirty="0"/>
              <a:t> = 3 + 1 = 4</a:t>
            </a:r>
          </a:p>
          <a:p>
            <a:pPr fontAlgn="base"/>
            <a:r>
              <a:rPr lang="en-US" sz="2800" dirty="0" err="1"/>
              <a:t>Y</a:t>
            </a:r>
            <a:r>
              <a:rPr lang="en-US" sz="2800" baseline="-25000" dirty="0" err="1"/>
              <a:t>new</a:t>
            </a:r>
            <a:r>
              <a:rPr lang="en-US" sz="2800" dirty="0"/>
              <a:t> = </a:t>
            </a:r>
            <a:r>
              <a:rPr lang="en-US" sz="2800" dirty="0" err="1"/>
              <a:t>Y</a:t>
            </a:r>
            <a:r>
              <a:rPr lang="en-US" sz="2800" baseline="-25000" dirty="0" err="1"/>
              <a:t>old</a:t>
            </a:r>
            <a:r>
              <a:rPr lang="en-US" sz="2800" dirty="0"/>
              <a:t> + T</a:t>
            </a:r>
            <a:r>
              <a:rPr lang="en-US" sz="2800" baseline="-25000" dirty="0"/>
              <a:t>y</a:t>
            </a:r>
            <a:r>
              <a:rPr lang="en-US" sz="2800" dirty="0"/>
              <a:t> = 3 + 1 = 4</a:t>
            </a:r>
          </a:p>
          <a:p>
            <a:pPr fontAlgn="base"/>
            <a:r>
              <a:rPr lang="en-US" sz="2800" dirty="0"/>
              <a:t> </a:t>
            </a:r>
          </a:p>
          <a:p>
            <a:pPr fontAlgn="base"/>
            <a:r>
              <a:rPr lang="en-US" sz="2800" dirty="0"/>
              <a:t>Thus, New coordinates of corner B = (4, 4).</a:t>
            </a:r>
          </a:p>
        </p:txBody>
      </p:sp>
    </p:spTree>
    <p:extLst>
      <p:ext uri="{BB962C8B-B14F-4D97-AF65-F5344CB8AC3E}">
        <p14:creationId xmlns:p14="http://schemas.microsoft.com/office/powerpoint/2010/main" val="3414743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2" name="Rectangle 1"/>
          <p:cNvSpPr/>
          <p:nvPr/>
        </p:nvSpPr>
        <p:spPr>
          <a:xfrm>
            <a:off x="251520" y="476672"/>
            <a:ext cx="8640960" cy="3970318"/>
          </a:xfrm>
          <a:prstGeom prst="rect">
            <a:avLst/>
          </a:prstGeom>
        </p:spPr>
        <p:txBody>
          <a:bodyPr wrap="square">
            <a:spAutoFit/>
          </a:bodyPr>
          <a:lstStyle/>
          <a:p>
            <a:pPr fontAlgn="base"/>
            <a:r>
              <a:rPr lang="en-US" sz="2800" b="1" u="sng" dirty="0"/>
              <a:t>For Coordinates C(3, 0)</a:t>
            </a:r>
            <a:endParaRPr lang="en-US" sz="2800" b="1" dirty="0"/>
          </a:p>
          <a:p>
            <a:pPr fontAlgn="base"/>
            <a:r>
              <a:rPr lang="en-US" sz="2800" dirty="0"/>
              <a:t> </a:t>
            </a:r>
          </a:p>
          <a:p>
            <a:pPr fontAlgn="base"/>
            <a:r>
              <a:rPr lang="en-US" sz="2800" dirty="0"/>
              <a:t>Let the new coordinates of corner C = (</a:t>
            </a:r>
            <a:r>
              <a:rPr lang="en-US" sz="2800" dirty="0" err="1"/>
              <a:t>X</a:t>
            </a:r>
            <a:r>
              <a:rPr lang="en-US" sz="2800" baseline="-25000" dirty="0" err="1"/>
              <a:t>new</a:t>
            </a:r>
            <a:r>
              <a:rPr lang="en-US" sz="2800" dirty="0"/>
              <a:t>, </a:t>
            </a:r>
            <a:r>
              <a:rPr lang="en-US" sz="2800" dirty="0" err="1"/>
              <a:t>Y</a:t>
            </a:r>
            <a:r>
              <a:rPr lang="en-US" sz="2800" baseline="-25000" dirty="0" err="1"/>
              <a:t>new</a:t>
            </a:r>
            <a:r>
              <a:rPr lang="en-US" sz="2800" dirty="0"/>
              <a:t>).</a:t>
            </a:r>
          </a:p>
          <a:p>
            <a:pPr fontAlgn="base"/>
            <a:r>
              <a:rPr lang="en-US" sz="2800" dirty="0"/>
              <a:t> </a:t>
            </a:r>
          </a:p>
          <a:p>
            <a:pPr fontAlgn="base"/>
            <a:r>
              <a:rPr lang="en-US" sz="2800" dirty="0"/>
              <a:t>Applying the translation equations, we have-</a:t>
            </a:r>
          </a:p>
          <a:p>
            <a:pPr fontAlgn="base"/>
            <a:r>
              <a:rPr lang="en-US" sz="2800" dirty="0" err="1"/>
              <a:t>X</a:t>
            </a:r>
            <a:r>
              <a:rPr lang="en-US" sz="2800" baseline="-25000" dirty="0" err="1"/>
              <a:t>new</a:t>
            </a:r>
            <a:r>
              <a:rPr lang="en-US" sz="2800" dirty="0"/>
              <a:t> = </a:t>
            </a:r>
            <a:r>
              <a:rPr lang="en-US" sz="2800" dirty="0" err="1"/>
              <a:t>X</a:t>
            </a:r>
            <a:r>
              <a:rPr lang="en-US" sz="2800" baseline="-25000" dirty="0" err="1"/>
              <a:t>old</a:t>
            </a:r>
            <a:r>
              <a:rPr lang="en-US" sz="2800" dirty="0"/>
              <a:t> + </a:t>
            </a:r>
            <a:r>
              <a:rPr lang="en-US" sz="2800" dirty="0" err="1"/>
              <a:t>T</a:t>
            </a:r>
            <a:r>
              <a:rPr lang="en-US" sz="2800" baseline="-25000" dirty="0" err="1"/>
              <a:t>x</a:t>
            </a:r>
            <a:r>
              <a:rPr lang="en-US" sz="2800" dirty="0"/>
              <a:t> = 3 + 1 = 4</a:t>
            </a:r>
          </a:p>
          <a:p>
            <a:pPr fontAlgn="base"/>
            <a:r>
              <a:rPr lang="en-US" sz="2800" dirty="0" err="1"/>
              <a:t>Y</a:t>
            </a:r>
            <a:r>
              <a:rPr lang="en-US" sz="2800" baseline="-25000" dirty="0" err="1"/>
              <a:t>new</a:t>
            </a:r>
            <a:r>
              <a:rPr lang="en-US" sz="2800" dirty="0"/>
              <a:t> = </a:t>
            </a:r>
            <a:r>
              <a:rPr lang="en-US" sz="2800" dirty="0" err="1"/>
              <a:t>Y</a:t>
            </a:r>
            <a:r>
              <a:rPr lang="en-US" sz="2800" baseline="-25000" dirty="0" err="1"/>
              <a:t>old</a:t>
            </a:r>
            <a:r>
              <a:rPr lang="en-US" sz="2800" dirty="0"/>
              <a:t> + T</a:t>
            </a:r>
            <a:r>
              <a:rPr lang="en-US" sz="2800" baseline="-25000" dirty="0"/>
              <a:t>y</a:t>
            </a:r>
            <a:r>
              <a:rPr lang="en-US" sz="2800" dirty="0"/>
              <a:t> = 0 + 1 = 1</a:t>
            </a:r>
          </a:p>
          <a:p>
            <a:pPr fontAlgn="base"/>
            <a:r>
              <a:rPr lang="en-US" sz="2800" dirty="0"/>
              <a:t> </a:t>
            </a:r>
          </a:p>
          <a:p>
            <a:pPr fontAlgn="base"/>
            <a:r>
              <a:rPr lang="en-US" sz="2800" dirty="0"/>
              <a:t>Thus, New coordinates of corner C = (4, 1).</a:t>
            </a:r>
          </a:p>
        </p:txBody>
      </p:sp>
    </p:spTree>
    <p:extLst>
      <p:ext uri="{BB962C8B-B14F-4D97-AF65-F5344CB8AC3E}">
        <p14:creationId xmlns:p14="http://schemas.microsoft.com/office/powerpoint/2010/main" val="1271001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6048672"/>
          </a:xfrm>
        </p:spPr>
        <p:txBody>
          <a:bodyPr>
            <a:normAutofit/>
          </a:bodyPr>
          <a:lstStyle/>
          <a:p>
            <a:pPr marL="0" indent="0" fontAlgn="base">
              <a:buNone/>
            </a:pPr>
            <a:endParaRPr lang="en-US" dirty="0" smtClean="0"/>
          </a:p>
          <a:p>
            <a:pPr marL="0" indent="0" fontAlgn="base">
              <a:buNone/>
            </a:pPr>
            <a:r>
              <a:rPr lang="en-US" dirty="0" smtClean="0"/>
              <a:t> </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endParaRPr lang="en-US" dirty="0"/>
          </a:p>
        </p:txBody>
      </p:sp>
      <p:sp>
        <p:nvSpPr>
          <p:cNvPr id="2" name="Rectangle 1"/>
          <p:cNvSpPr/>
          <p:nvPr/>
        </p:nvSpPr>
        <p:spPr>
          <a:xfrm>
            <a:off x="251520" y="476672"/>
            <a:ext cx="8640960" cy="3970318"/>
          </a:xfrm>
          <a:prstGeom prst="rect">
            <a:avLst/>
          </a:prstGeom>
        </p:spPr>
        <p:txBody>
          <a:bodyPr wrap="square">
            <a:spAutoFit/>
          </a:bodyPr>
          <a:lstStyle/>
          <a:p>
            <a:pPr fontAlgn="base"/>
            <a:r>
              <a:rPr lang="en-US" sz="2800" b="1" u="sng" dirty="0"/>
              <a:t>For Coordinates D(0, 0)</a:t>
            </a:r>
            <a:endParaRPr lang="en-US" sz="2800" b="1" dirty="0"/>
          </a:p>
          <a:p>
            <a:pPr fontAlgn="base"/>
            <a:r>
              <a:rPr lang="en-US" sz="2800" dirty="0"/>
              <a:t> </a:t>
            </a:r>
          </a:p>
          <a:p>
            <a:pPr fontAlgn="base"/>
            <a:r>
              <a:rPr lang="en-US" sz="2800" dirty="0"/>
              <a:t>Let the new coordinates of corner D = (</a:t>
            </a:r>
            <a:r>
              <a:rPr lang="en-US" sz="2800" dirty="0" err="1"/>
              <a:t>X</a:t>
            </a:r>
            <a:r>
              <a:rPr lang="en-US" sz="2800" baseline="-25000" dirty="0" err="1"/>
              <a:t>new</a:t>
            </a:r>
            <a:r>
              <a:rPr lang="en-US" sz="2800" dirty="0"/>
              <a:t>, </a:t>
            </a:r>
            <a:r>
              <a:rPr lang="en-US" sz="2800" dirty="0" err="1"/>
              <a:t>Y</a:t>
            </a:r>
            <a:r>
              <a:rPr lang="en-US" sz="2800" baseline="-25000" dirty="0" err="1"/>
              <a:t>new</a:t>
            </a:r>
            <a:r>
              <a:rPr lang="en-US" sz="2800" dirty="0"/>
              <a:t>).</a:t>
            </a:r>
          </a:p>
          <a:p>
            <a:pPr fontAlgn="base"/>
            <a:r>
              <a:rPr lang="en-US" sz="2800" dirty="0"/>
              <a:t> </a:t>
            </a:r>
          </a:p>
          <a:p>
            <a:pPr fontAlgn="base"/>
            <a:r>
              <a:rPr lang="en-US" sz="2800" dirty="0"/>
              <a:t>Applying the translation equations, we have-</a:t>
            </a:r>
          </a:p>
          <a:p>
            <a:pPr fontAlgn="base"/>
            <a:r>
              <a:rPr lang="en-US" sz="2800" dirty="0" err="1"/>
              <a:t>X</a:t>
            </a:r>
            <a:r>
              <a:rPr lang="en-US" sz="2800" baseline="-25000" dirty="0" err="1"/>
              <a:t>new</a:t>
            </a:r>
            <a:r>
              <a:rPr lang="en-US" sz="2800" dirty="0"/>
              <a:t> = </a:t>
            </a:r>
            <a:r>
              <a:rPr lang="en-US" sz="2800" dirty="0" err="1"/>
              <a:t>X</a:t>
            </a:r>
            <a:r>
              <a:rPr lang="en-US" sz="2800" baseline="-25000" dirty="0" err="1"/>
              <a:t>old</a:t>
            </a:r>
            <a:r>
              <a:rPr lang="en-US" sz="2800" dirty="0"/>
              <a:t> + </a:t>
            </a:r>
            <a:r>
              <a:rPr lang="en-US" sz="2800" dirty="0" err="1"/>
              <a:t>T</a:t>
            </a:r>
            <a:r>
              <a:rPr lang="en-US" sz="2800" baseline="-25000" dirty="0" err="1"/>
              <a:t>x</a:t>
            </a:r>
            <a:r>
              <a:rPr lang="en-US" sz="2800" dirty="0"/>
              <a:t> = 0 + 1 = 1</a:t>
            </a:r>
          </a:p>
          <a:p>
            <a:pPr fontAlgn="base"/>
            <a:r>
              <a:rPr lang="en-US" sz="2800" dirty="0" err="1"/>
              <a:t>Y</a:t>
            </a:r>
            <a:r>
              <a:rPr lang="en-US" sz="2800" baseline="-25000" dirty="0" err="1"/>
              <a:t>new</a:t>
            </a:r>
            <a:r>
              <a:rPr lang="en-US" sz="2800" dirty="0"/>
              <a:t> = </a:t>
            </a:r>
            <a:r>
              <a:rPr lang="en-US" sz="2800" dirty="0" err="1"/>
              <a:t>Y</a:t>
            </a:r>
            <a:r>
              <a:rPr lang="en-US" sz="2800" baseline="-25000" dirty="0" err="1"/>
              <a:t>old</a:t>
            </a:r>
            <a:r>
              <a:rPr lang="en-US" sz="2800" dirty="0"/>
              <a:t> + T</a:t>
            </a:r>
            <a:r>
              <a:rPr lang="en-US" sz="2800" baseline="-25000" dirty="0"/>
              <a:t>y</a:t>
            </a:r>
            <a:r>
              <a:rPr lang="en-US" sz="2800" dirty="0"/>
              <a:t> = 0 + 1 = 1</a:t>
            </a:r>
          </a:p>
          <a:p>
            <a:pPr fontAlgn="base"/>
            <a:r>
              <a:rPr lang="en-US" sz="2800" dirty="0"/>
              <a:t> </a:t>
            </a:r>
          </a:p>
          <a:p>
            <a:pPr fontAlgn="base"/>
            <a:r>
              <a:rPr lang="en-US" sz="2800" dirty="0"/>
              <a:t>Thus, New coordinates of corner D = (1, 1).</a:t>
            </a:r>
          </a:p>
        </p:txBody>
      </p:sp>
    </p:spTree>
    <p:extLst>
      <p:ext uri="{BB962C8B-B14F-4D97-AF65-F5344CB8AC3E}">
        <p14:creationId xmlns:p14="http://schemas.microsoft.com/office/powerpoint/2010/main" val="2385667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9A427E9303B54DBFBBE113110CA6DF" ma:contentTypeVersion="4" ma:contentTypeDescription="Create a new document." ma:contentTypeScope="" ma:versionID="a1cdd523133b28a59edc56bd748bf817">
  <xsd:schema xmlns:xsd="http://www.w3.org/2001/XMLSchema" xmlns:xs="http://www.w3.org/2001/XMLSchema" xmlns:p="http://schemas.microsoft.com/office/2006/metadata/properties" xmlns:ns2="7b7b3b4e-94b4-4794-84f5-8d6141b0fac6" targetNamespace="http://schemas.microsoft.com/office/2006/metadata/properties" ma:root="true" ma:fieldsID="e8fffae3e475de9ba7e9d19c6320ad4c" ns2:_="">
    <xsd:import namespace="7b7b3b4e-94b4-4794-84f5-8d6141b0fa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b3b4e-94b4-4794-84f5-8d6141b0fa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43D74E-21DC-4337-BD82-3DC5AB185368}"/>
</file>

<file path=customXml/itemProps2.xml><?xml version="1.0" encoding="utf-8"?>
<ds:datastoreItem xmlns:ds="http://schemas.openxmlformats.org/officeDocument/2006/customXml" ds:itemID="{8AB487AC-4977-4295-AE74-BB527ED6A16E}"/>
</file>

<file path=customXml/itemProps3.xml><?xml version="1.0" encoding="utf-8"?>
<ds:datastoreItem xmlns:ds="http://schemas.openxmlformats.org/officeDocument/2006/customXml" ds:itemID="{B74F8EC1-C36C-44A1-8BEE-991C0BA60C15}"/>
</file>

<file path=docProps/app.xml><?xml version="1.0" encoding="utf-8"?>
<Properties xmlns="http://schemas.openxmlformats.org/officeDocument/2006/extended-properties" xmlns:vt="http://schemas.openxmlformats.org/officeDocument/2006/docPropsVTypes">
  <TotalTime>144</TotalTime>
  <Words>466</Words>
  <Application>Microsoft Office PowerPoint</Application>
  <PresentationFormat>On-screen Show (4:3)</PresentationFormat>
  <Paragraphs>440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2022-01-19T10:49:35Z</dcterms:created>
  <dcterms:modified xsi:type="dcterms:W3CDTF">2022-01-21T04:12:26Z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0x010100439A427E9303B54DBFBBE113110CA6DF</vt:lpwstr>
  </property>
</Properties>
</file>