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5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6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41C-9EB4-40C1-BFC3-8D177DB8DEC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DA3F-4F9F-4B65-90E7-2F86693C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604867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u="sng" dirty="0"/>
              <a:t>3D Translation</a:t>
            </a:r>
            <a:endParaRPr lang="en-US" b="1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sz="3000" dirty="0"/>
              <a:t>Consider a point object O has to be moved from one position to another in a 3D plane.</a:t>
            </a:r>
          </a:p>
          <a:p>
            <a:pPr marL="0" indent="0" fontAlgn="base">
              <a:buNone/>
            </a:pPr>
            <a:endParaRPr lang="en-US" sz="3000" dirty="0"/>
          </a:p>
          <a:p>
            <a:pPr marL="0" indent="0" fontAlgn="base">
              <a:buNone/>
            </a:pPr>
            <a:r>
              <a:rPr lang="en-US" sz="3000" dirty="0" smtClean="0"/>
              <a:t>Let</a:t>
            </a:r>
            <a:endParaRPr lang="en-US" sz="3000" dirty="0"/>
          </a:p>
          <a:p>
            <a:pPr marL="0" indent="0" fontAlgn="base">
              <a:buNone/>
            </a:pPr>
            <a:r>
              <a:rPr lang="en-US" sz="3000" dirty="0"/>
              <a:t>Initial coordinates of the object O = (</a:t>
            </a:r>
            <a:r>
              <a:rPr lang="en-US" sz="3000" dirty="0" err="1"/>
              <a:t>X</a:t>
            </a:r>
            <a:r>
              <a:rPr lang="en-US" sz="3000" baseline="-25000" dirty="0" err="1"/>
              <a:t>old</a:t>
            </a:r>
            <a:r>
              <a:rPr lang="en-US" sz="3000" dirty="0"/>
              <a:t>, </a:t>
            </a:r>
            <a:r>
              <a:rPr lang="en-US" sz="3000" dirty="0" err="1"/>
              <a:t>Y</a:t>
            </a:r>
            <a:r>
              <a:rPr lang="en-US" sz="3000" baseline="-25000" dirty="0" err="1"/>
              <a:t>old</a:t>
            </a:r>
            <a:r>
              <a:rPr lang="en-US" sz="3000" dirty="0"/>
              <a:t>, </a:t>
            </a:r>
            <a:r>
              <a:rPr lang="en-US" sz="3000" dirty="0" err="1"/>
              <a:t>Z</a:t>
            </a:r>
            <a:r>
              <a:rPr lang="en-US" sz="3000" baseline="-25000" dirty="0" err="1"/>
              <a:t>old</a:t>
            </a:r>
            <a:r>
              <a:rPr lang="en-US" sz="3000" dirty="0"/>
              <a:t>)</a:t>
            </a:r>
          </a:p>
          <a:p>
            <a:pPr marL="0" indent="0" fontAlgn="base">
              <a:buNone/>
            </a:pPr>
            <a:r>
              <a:rPr lang="en-US" sz="3000" dirty="0"/>
              <a:t>New coordinates of the object O after translation = (</a:t>
            </a:r>
            <a:r>
              <a:rPr lang="en-US" sz="3000" dirty="0" err="1"/>
              <a:t>X</a:t>
            </a:r>
            <a:r>
              <a:rPr lang="en-US" sz="3000" baseline="-25000" dirty="0" err="1"/>
              <a:t>new</a:t>
            </a:r>
            <a:r>
              <a:rPr lang="en-US" sz="3000" dirty="0"/>
              <a:t>, </a:t>
            </a:r>
            <a:r>
              <a:rPr lang="en-US" sz="3000" dirty="0" err="1"/>
              <a:t>Y</a:t>
            </a:r>
            <a:r>
              <a:rPr lang="en-US" sz="3000" baseline="-25000" dirty="0" err="1"/>
              <a:t>new</a:t>
            </a:r>
            <a:r>
              <a:rPr lang="en-US" sz="3000" dirty="0"/>
              <a:t>, </a:t>
            </a:r>
            <a:r>
              <a:rPr lang="en-US" sz="3000" dirty="0" err="1"/>
              <a:t>Z</a:t>
            </a:r>
            <a:r>
              <a:rPr lang="en-US" sz="3000" baseline="-25000" dirty="0" err="1"/>
              <a:t>old</a:t>
            </a:r>
            <a:r>
              <a:rPr lang="en-US" sz="3000" dirty="0"/>
              <a:t>)</a:t>
            </a:r>
          </a:p>
          <a:p>
            <a:pPr marL="0" indent="0" fontAlgn="base">
              <a:buNone/>
            </a:pPr>
            <a:r>
              <a:rPr lang="en-US" sz="3000" dirty="0"/>
              <a:t>Translation vector or Shift vector = (</a:t>
            </a:r>
            <a:r>
              <a:rPr lang="en-US" sz="3000" dirty="0" err="1"/>
              <a:t>T</a:t>
            </a:r>
            <a:r>
              <a:rPr lang="en-US" sz="3000" baseline="-25000" dirty="0" err="1"/>
              <a:t>x</a:t>
            </a:r>
            <a:r>
              <a:rPr lang="en-US" sz="3000" dirty="0"/>
              <a:t>, T</a:t>
            </a:r>
            <a:r>
              <a:rPr lang="en-US" sz="3000" baseline="-25000" dirty="0"/>
              <a:t>y</a:t>
            </a:r>
            <a:r>
              <a:rPr lang="en-US" sz="3000" dirty="0"/>
              <a:t>, </a:t>
            </a:r>
            <a:r>
              <a:rPr lang="en-US" sz="3000" dirty="0" err="1"/>
              <a:t>T</a:t>
            </a:r>
            <a:r>
              <a:rPr lang="en-US" sz="3000" baseline="-25000" dirty="0" err="1"/>
              <a:t>z</a:t>
            </a:r>
            <a:r>
              <a:rPr lang="en-US" sz="3000" dirty="0"/>
              <a:t>)</a:t>
            </a:r>
          </a:p>
          <a:p>
            <a:pPr marL="0" indent="0" fontAlgn="base">
              <a:buNone/>
            </a:pPr>
            <a:endParaRPr lang="en-US" sz="3000" dirty="0"/>
          </a:p>
          <a:p>
            <a:pPr marL="0" indent="0" fontAlgn="base">
              <a:buNone/>
            </a:pPr>
            <a:r>
              <a:rPr lang="en-US" sz="3000" dirty="0"/>
              <a:t>Given a Translation vector (</a:t>
            </a:r>
            <a:r>
              <a:rPr lang="en-US" sz="3000" dirty="0" err="1"/>
              <a:t>T</a:t>
            </a:r>
            <a:r>
              <a:rPr lang="en-US" sz="3000" baseline="-25000" dirty="0" err="1"/>
              <a:t>x</a:t>
            </a:r>
            <a:r>
              <a:rPr lang="en-US" sz="3000" dirty="0"/>
              <a:t>, T</a:t>
            </a:r>
            <a:r>
              <a:rPr lang="en-US" sz="3000" baseline="-25000" dirty="0"/>
              <a:t>y</a:t>
            </a:r>
            <a:r>
              <a:rPr lang="en-US" sz="3000" dirty="0"/>
              <a:t>, </a:t>
            </a:r>
            <a:r>
              <a:rPr lang="en-US" sz="3000" dirty="0" err="1"/>
              <a:t>T</a:t>
            </a:r>
            <a:r>
              <a:rPr lang="en-US" sz="3000" baseline="-25000" dirty="0" err="1"/>
              <a:t>z</a:t>
            </a:r>
            <a:r>
              <a:rPr lang="en-US" sz="3000" dirty="0"/>
              <a:t>)-</a:t>
            </a:r>
          </a:p>
          <a:p>
            <a:pPr marL="0" indent="0" fontAlgn="base">
              <a:buNone/>
            </a:pPr>
            <a:r>
              <a:rPr lang="en-US" sz="3000" dirty="0" err="1"/>
              <a:t>T</a:t>
            </a:r>
            <a:r>
              <a:rPr lang="en-US" sz="3000" baseline="-25000" dirty="0" err="1"/>
              <a:t>x</a:t>
            </a:r>
            <a:r>
              <a:rPr lang="en-US" sz="3000" dirty="0"/>
              <a:t> defines the distance the </a:t>
            </a:r>
            <a:r>
              <a:rPr lang="en-US" sz="3000" dirty="0" err="1"/>
              <a:t>X</a:t>
            </a:r>
            <a:r>
              <a:rPr lang="en-US" sz="3000" baseline="-25000" dirty="0" err="1"/>
              <a:t>old</a:t>
            </a:r>
            <a:r>
              <a:rPr lang="en-US" sz="3000" dirty="0"/>
              <a:t> coordinate has to be moved.</a:t>
            </a:r>
          </a:p>
          <a:p>
            <a:pPr marL="0" indent="0" fontAlgn="base">
              <a:buNone/>
            </a:pPr>
            <a:r>
              <a:rPr lang="en-US" sz="3000" dirty="0"/>
              <a:t>T</a:t>
            </a:r>
            <a:r>
              <a:rPr lang="en-US" sz="3000" baseline="-25000" dirty="0"/>
              <a:t>y</a:t>
            </a:r>
            <a:r>
              <a:rPr lang="en-US" sz="3000" dirty="0"/>
              <a:t> defines the distance the </a:t>
            </a:r>
            <a:r>
              <a:rPr lang="en-US" sz="3000" dirty="0" err="1"/>
              <a:t>Y</a:t>
            </a:r>
            <a:r>
              <a:rPr lang="en-US" sz="3000" baseline="-25000" dirty="0" err="1"/>
              <a:t>old</a:t>
            </a:r>
            <a:r>
              <a:rPr lang="en-US" sz="3000" dirty="0"/>
              <a:t> coordinate has to be moved.</a:t>
            </a:r>
          </a:p>
          <a:p>
            <a:pPr marL="0" indent="0" fontAlgn="base">
              <a:buNone/>
            </a:pPr>
            <a:r>
              <a:rPr lang="en-US" sz="3000" dirty="0" err="1"/>
              <a:t>T</a:t>
            </a:r>
            <a:r>
              <a:rPr lang="en-US" sz="3000" baseline="-25000" dirty="0" err="1"/>
              <a:t>z</a:t>
            </a:r>
            <a:r>
              <a:rPr lang="en-US" sz="3000" dirty="0"/>
              <a:t> defines the distance the </a:t>
            </a:r>
            <a:r>
              <a:rPr lang="en-US" sz="3000" dirty="0" err="1"/>
              <a:t>Z</a:t>
            </a:r>
            <a:r>
              <a:rPr lang="en-US" sz="3000" baseline="-25000" dirty="0" err="1"/>
              <a:t>old</a:t>
            </a:r>
            <a:r>
              <a:rPr lang="en-US" sz="3000" dirty="0"/>
              <a:t> coordinate has to be moved.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For Y-Axis </a:t>
            </a:r>
            <a:r>
              <a:rPr lang="en-US" sz="2000" b="1" u="sng" dirty="0" smtClean="0"/>
              <a:t>Rotation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This rotation is achieved by using the following rotation equations-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sinθ</a:t>
            </a:r>
            <a:r>
              <a:rPr lang="en-US" sz="2000" dirty="0"/>
              <a:t> +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cosθ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cosθ</a:t>
            </a:r>
            <a:r>
              <a:rPr lang="en-US" sz="2000" dirty="0"/>
              <a:t> –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sinθ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In Matrix form, the above rotation equations </a:t>
            </a:r>
            <a:r>
              <a:rPr lang="en-US" sz="2000" dirty="0" smtClean="0"/>
              <a:t>may </a:t>
            </a:r>
            <a:r>
              <a:rPr lang="en-US" sz="2000" dirty="0"/>
              <a:t>be represented </a:t>
            </a:r>
            <a:r>
              <a:rPr lang="en-US" sz="2000" dirty="0" smtClean="0"/>
              <a:t>as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61245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6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 smtClean="0"/>
              <a:t>For </a:t>
            </a:r>
            <a:r>
              <a:rPr lang="en-US" sz="2000" b="1" u="sng" dirty="0" smtClean="0"/>
              <a:t>Z-Axis </a:t>
            </a:r>
            <a:r>
              <a:rPr lang="en-US" sz="2000" b="1" u="sng" dirty="0" smtClean="0"/>
              <a:t>Rotation</a:t>
            </a:r>
            <a:endParaRPr lang="en-US" sz="2000" b="1" dirty="0" smtClean="0"/>
          </a:p>
          <a:p>
            <a:pPr marL="0" indent="0" fontAlgn="base">
              <a:buNone/>
            </a:pPr>
            <a:r>
              <a:rPr lang="en-US" sz="2000" dirty="0" smtClean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This rotation is achieved by using the following rotation equations-</a:t>
            </a:r>
          </a:p>
          <a:p>
            <a:pPr marL="0" indent="0" fontAlgn="base">
              <a:buNone/>
            </a:pPr>
            <a:r>
              <a:rPr lang="en-US" sz="2000" dirty="0" err="1" smtClean="0"/>
              <a:t>X</a:t>
            </a:r>
            <a:r>
              <a:rPr lang="en-US" sz="2000" baseline="-25000" dirty="0" err="1" smtClean="0"/>
              <a:t>new</a:t>
            </a:r>
            <a:r>
              <a:rPr lang="en-US" sz="2000" dirty="0" smtClean="0"/>
              <a:t> 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old</a:t>
            </a:r>
            <a:r>
              <a:rPr lang="en-US" sz="2000" dirty="0" smtClean="0"/>
              <a:t> x </a:t>
            </a:r>
            <a:r>
              <a:rPr lang="en-US" sz="2000" dirty="0" err="1" smtClean="0"/>
              <a:t>cosθ</a:t>
            </a:r>
            <a:r>
              <a:rPr lang="en-US" sz="2000" dirty="0" smtClean="0"/>
              <a:t>  -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old</a:t>
            </a:r>
            <a:r>
              <a:rPr lang="en-US" sz="2000" dirty="0" smtClean="0"/>
              <a:t> </a:t>
            </a:r>
            <a:r>
              <a:rPr lang="en-US" sz="2000" dirty="0" err="1" smtClean="0"/>
              <a:t>sinθ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err="1" smtClean="0"/>
              <a:t>Y</a:t>
            </a:r>
            <a:r>
              <a:rPr lang="en-US" sz="2000" baseline="-25000" dirty="0" err="1" smtClean="0"/>
              <a:t>new</a:t>
            </a:r>
            <a:r>
              <a:rPr lang="en-US" sz="2000" dirty="0" smtClean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 smtClean="0"/>
              <a:t>old</a:t>
            </a:r>
            <a:r>
              <a:rPr lang="en-US" sz="2000" dirty="0" smtClean="0"/>
              <a:t> </a:t>
            </a:r>
            <a:r>
              <a:rPr lang="en-US" sz="2000" dirty="0" err="1"/>
              <a:t>sinθ</a:t>
            </a:r>
            <a:r>
              <a:rPr lang="en-US" sz="2000" dirty="0"/>
              <a:t> </a:t>
            </a:r>
            <a:r>
              <a:rPr lang="en-US" sz="2000" dirty="0" smtClean="0"/>
              <a:t>+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</a:t>
            </a:r>
            <a:r>
              <a:rPr lang="en-US" sz="1800" dirty="0" err="1" smtClean="0"/>
              <a:t>cos</a:t>
            </a:r>
            <a:r>
              <a:rPr lang="en-US" sz="2000" dirty="0" err="1" smtClean="0"/>
              <a:t>θ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err="1" smtClean="0"/>
              <a:t>Z</a:t>
            </a:r>
            <a:r>
              <a:rPr lang="en-US" sz="2000" baseline="-25000" dirty="0" err="1" smtClean="0"/>
              <a:t>new</a:t>
            </a:r>
            <a:r>
              <a:rPr lang="en-US" sz="2000" dirty="0" smtClean="0"/>
              <a:t> =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old</a:t>
            </a:r>
            <a:r>
              <a:rPr lang="en-US" sz="2000" dirty="0" smtClean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In Matrix form, the above rotation equations may be represented as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61150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4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Problem-01: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Given a homogeneous point (1, 2, 3). Apply rotation 90 degree towards X, Y and Z axis and find out the new coordinate points.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b="1" u="sng" dirty="0" smtClean="0"/>
              <a:t>Solution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Given-</a:t>
            </a:r>
          </a:p>
          <a:p>
            <a:pPr marL="0" indent="0" fontAlgn="base">
              <a:buNone/>
            </a:pPr>
            <a:r>
              <a:rPr lang="en-US" sz="2000" dirty="0"/>
              <a:t>Old coordinates = (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) = (1, 2, 3)</a:t>
            </a:r>
          </a:p>
          <a:p>
            <a:pPr marL="0" indent="0" fontAlgn="base">
              <a:buNone/>
            </a:pPr>
            <a:r>
              <a:rPr lang="en-US" sz="2000" dirty="0"/>
              <a:t>Rotation angle = θ = 90º</a:t>
            </a:r>
          </a:p>
        </p:txBody>
      </p:sp>
    </p:spTree>
    <p:extLst>
      <p:ext uri="{BB962C8B-B14F-4D97-AF65-F5344CB8AC3E}">
        <p14:creationId xmlns:p14="http://schemas.microsoft.com/office/powerpoint/2010/main" val="6066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2646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For X-Axis Rotation-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  <a:r>
              <a:rPr lang="en-US" sz="2000" dirty="0" smtClean="0"/>
              <a:t>Let </a:t>
            </a:r>
            <a:r>
              <a:rPr lang="en-US" sz="2000" dirty="0"/>
              <a:t>the new coordinates after rotation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  <a:r>
              <a:rPr lang="en-US" sz="2000" dirty="0" smtClean="0"/>
              <a:t>Applying </a:t>
            </a:r>
            <a:r>
              <a:rPr lang="en-US" sz="2000" dirty="0"/>
              <a:t>the rotation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1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cos</a:t>
            </a:r>
            <a:r>
              <a:rPr lang="el-GR" sz="2000" dirty="0"/>
              <a:t>θ –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x sin</a:t>
            </a:r>
            <a:r>
              <a:rPr lang="el-GR" sz="2000" dirty="0"/>
              <a:t>θ = 2 </a:t>
            </a:r>
            <a:r>
              <a:rPr lang="en-US" sz="2000" dirty="0"/>
              <a:t>x cos90° – 3 x sin90° = 2 x 0 – 3 x 1 = -3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sin</a:t>
            </a:r>
            <a:r>
              <a:rPr lang="el-GR" sz="2000" dirty="0"/>
              <a:t>θ +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cos</a:t>
            </a:r>
            <a:r>
              <a:rPr lang="el-GR" sz="2000" dirty="0"/>
              <a:t>θ = 2 </a:t>
            </a:r>
            <a:r>
              <a:rPr lang="en-US" sz="2000" dirty="0"/>
              <a:t>x sin90° + 3 x cos90° = 2 x 1 + 3 x 0 = 2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after rotation = (1, -3, 2).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b="1" u="sng" dirty="0" smtClean="0"/>
              <a:t>For </a:t>
            </a:r>
            <a:r>
              <a:rPr lang="en-US" sz="2000" b="1" u="sng" dirty="0"/>
              <a:t>Y-Axis Rotation-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  <a:r>
              <a:rPr lang="en-US" sz="2000" dirty="0" smtClean="0"/>
              <a:t>Let </a:t>
            </a:r>
            <a:r>
              <a:rPr lang="en-US" sz="2000" dirty="0"/>
              <a:t>the new coordinates after rotation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  <a:r>
              <a:rPr lang="en-US" sz="2000" dirty="0" smtClean="0"/>
              <a:t>Applying </a:t>
            </a:r>
            <a:r>
              <a:rPr lang="en-US" sz="2000" dirty="0"/>
              <a:t>the rotation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x sin</a:t>
            </a:r>
            <a:r>
              <a:rPr lang="el-GR" sz="2000" dirty="0"/>
              <a:t>θ +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cos</a:t>
            </a:r>
            <a:r>
              <a:rPr lang="el-GR" sz="2000" dirty="0"/>
              <a:t>θ = 3 </a:t>
            </a:r>
            <a:r>
              <a:rPr lang="en-US" sz="2000" dirty="0"/>
              <a:t>x sin90° + 1 x cos90° = 3 x 1 + 1 x 0 = 3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= 2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cos</a:t>
            </a:r>
            <a:r>
              <a:rPr lang="el-GR" sz="2000" dirty="0"/>
              <a:t>θ –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sin</a:t>
            </a:r>
            <a:r>
              <a:rPr lang="el-GR" sz="2000" dirty="0"/>
              <a:t>θ = 2 </a:t>
            </a:r>
            <a:r>
              <a:rPr lang="en-US" sz="2000" dirty="0"/>
              <a:t>x cos90° – 1 x sin90° = 2 x 0 – 1 x 1 = -1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after rotation = (3, 2, -1).</a:t>
            </a:r>
          </a:p>
        </p:txBody>
      </p:sp>
    </p:spTree>
    <p:extLst>
      <p:ext uri="{BB962C8B-B14F-4D97-AF65-F5344CB8AC3E}">
        <p14:creationId xmlns:p14="http://schemas.microsoft.com/office/powerpoint/2010/main" val="33200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2646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For Z-Axis </a:t>
            </a:r>
            <a:r>
              <a:rPr lang="en-US" sz="2000" b="1" u="sng" dirty="0" smtClean="0"/>
              <a:t>Rotation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Let the new coordinates after rotation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Applying the rotation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cos</a:t>
            </a:r>
            <a:r>
              <a:rPr lang="el-GR" sz="2000" dirty="0"/>
              <a:t>θ –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sin</a:t>
            </a:r>
            <a:r>
              <a:rPr lang="el-GR" sz="2000" dirty="0"/>
              <a:t>θ = 1 </a:t>
            </a:r>
            <a:r>
              <a:rPr lang="en-US" sz="2000" dirty="0"/>
              <a:t>x cos90° – 2 x sin90° = 1 x 0 – 2 x 1 = -2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sin</a:t>
            </a:r>
            <a:r>
              <a:rPr lang="el-GR" sz="2000" dirty="0"/>
              <a:t>θ +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cos</a:t>
            </a:r>
            <a:r>
              <a:rPr lang="el-GR" sz="2000" dirty="0"/>
              <a:t>θ = 1 </a:t>
            </a:r>
            <a:r>
              <a:rPr lang="en-US" sz="2000" dirty="0"/>
              <a:t>x sin90° + 2 x cos90° = 1 x 1 + 2 x 0 = 1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3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after rotation = (-2, 1, 3).</a:t>
            </a:r>
          </a:p>
        </p:txBody>
      </p:sp>
    </p:spTree>
    <p:extLst>
      <p:ext uri="{BB962C8B-B14F-4D97-AF65-F5344CB8AC3E}">
        <p14:creationId xmlns:p14="http://schemas.microsoft.com/office/powerpoint/2010/main" val="32959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2646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2800" b="1" dirty="0"/>
              <a:t>3</a:t>
            </a:r>
            <a:r>
              <a:rPr lang="en-IN" sz="2800" b="1" dirty="0" smtClean="0"/>
              <a:t>D Scaling </a:t>
            </a:r>
            <a:endParaRPr lang="en-US" sz="2800" b="1" dirty="0" smtClean="0"/>
          </a:p>
          <a:p>
            <a:pPr marL="0" indent="0" fontAlgn="base">
              <a:buNone/>
            </a:pPr>
            <a:r>
              <a:rPr lang="en-US" sz="2000" dirty="0" smtClean="0"/>
              <a:t>Scaling </a:t>
            </a:r>
            <a:r>
              <a:rPr lang="en-US" sz="2000" dirty="0"/>
              <a:t>may be used to increase or reduce the size of object.</a:t>
            </a:r>
          </a:p>
          <a:p>
            <a:pPr marL="0" indent="0" fontAlgn="base">
              <a:buNone/>
            </a:pPr>
            <a:r>
              <a:rPr lang="en-US" sz="2000" dirty="0"/>
              <a:t>Scaling subjects the coordinate points of the original object to change.</a:t>
            </a:r>
          </a:p>
          <a:p>
            <a:pPr marL="0" indent="0" fontAlgn="base">
              <a:buNone/>
            </a:pPr>
            <a:r>
              <a:rPr lang="en-US" sz="2000" dirty="0"/>
              <a:t>Scaling factor determines whether the object size is to be increased or reduced.</a:t>
            </a:r>
          </a:p>
          <a:p>
            <a:pPr marL="0" indent="0" fontAlgn="base">
              <a:buNone/>
            </a:pPr>
            <a:r>
              <a:rPr lang="en-US" sz="2000" dirty="0"/>
              <a:t>If scaling factor &gt; 1, then the object size is increased.</a:t>
            </a:r>
          </a:p>
          <a:p>
            <a:pPr marL="0" indent="0" fontAlgn="base">
              <a:buNone/>
            </a:pPr>
            <a:r>
              <a:rPr lang="en-US" sz="2000" dirty="0"/>
              <a:t>If scaling factor &lt; 1, then the object size is reduced.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Consider a point object O has to be scaled in a 3D plane.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Let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Initial coordinates of the object O = (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 err="1"/>
              <a:t>,Z</a:t>
            </a:r>
            <a:r>
              <a:rPr lang="en-US" sz="2000" baseline="-25000" dirty="0" err="1"/>
              <a:t>old</a:t>
            </a:r>
            <a:r>
              <a:rPr lang="en-US" sz="2000" dirty="0"/>
              <a:t>)</a:t>
            </a:r>
          </a:p>
          <a:p>
            <a:pPr marL="0" indent="0" fontAlgn="base">
              <a:buNone/>
            </a:pPr>
            <a:r>
              <a:rPr lang="en-US" sz="2000" dirty="0"/>
              <a:t>Scaling factor for X-axis = </a:t>
            </a:r>
            <a:r>
              <a:rPr lang="en-US" sz="2000" dirty="0" err="1"/>
              <a:t>S</a:t>
            </a:r>
            <a:r>
              <a:rPr lang="en-US" sz="2000" baseline="-25000" dirty="0" err="1"/>
              <a:t>x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Scaling factor for Y-axis = </a:t>
            </a:r>
            <a:r>
              <a:rPr lang="en-US" sz="2000" dirty="0" err="1"/>
              <a:t>S</a:t>
            </a:r>
            <a:r>
              <a:rPr lang="en-US" sz="2000" baseline="-25000" dirty="0" err="1"/>
              <a:t>y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Scaling factor for Z-axis = </a:t>
            </a:r>
            <a:r>
              <a:rPr lang="en-US" sz="2000" dirty="0" err="1"/>
              <a:t>S</a:t>
            </a:r>
            <a:r>
              <a:rPr lang="en-US" sz="2000" baseline="-25000" dirty="0" err="1"/>
              <a:t>z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New coordinates of the object O after scaling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new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15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2646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dirty="0"/>
              <a:t>This scaling is achieved by using the following scaling </a:t>
            </a:r>
            <a:r>
              <a:rPr lang="en-US" sz="2000" dirty="0" smtClean="0"/>
              <a:t>equations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x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y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z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In Matrix form, the above scaling equations may be represented </a:t>
            </a:r>
            <a:r>
              <a:rPr lang="en-US" sz="2000" dirty="0" smtClean="0"/>
              <a:t>as</a:t>
            </a: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53530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5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2646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Problem-01: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Given a 3D object with coordinate points A(0, 3, 3), B(3, 3, 6), C(3, 0, 1), D(0, 0, 0). Apply the scaling parameter 2 towards X axis, 3 towards Y axis and 3 towards Z axis and obtain the new coordinates of the object.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b="1" u="sng" dirty="0" smtClean="0"/>
              <a:t>Solution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Given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Old coordinates of the object = A (0, 3, 3), B(3, 3, 6), C(3, 0, 1), D(0, 0, 0)</a:t>
            </a:r>
          </a:p>
          <a:p>
            <a:pPr marL="0" indent="0" fontAlgn="base">
              <a:buNone/>
            </a:pPr>
            <a:r>
              <a:rPr lang="en-US" sz="2000" dirty="0"/>
              <a:t>Scaling factor along X axis = 2</a:t>
            </a:r>
          </a:p>
          <a:p>
            <a:pPr marL="0" indent="0" fontAlgn="base">
              <a:buNone/>
            </a:pPr>
            <a:r>
              <a:rPr lang="en-US" sz="2000" dirty="0"/>
              <a:t>Scaling factor along Y axis = 3</a:t>
            </a:r>
          </a:p>
          <a:p>
            <a:pPr marL="0" indent="0" fontAlgn="base">
              <a:buNone/>
            </a:pPr>
            <a:r>
              <a:rPr lang="en-US" sz="2000" dirty="0"/>
              <a:t>Scaling factor along Z axis = 3</a:t>
            </a:r>
          </a:p>
        </p:txBody>
      </p:sp>
    </p:spTree>
    <p:extLst>
      <p:ext uri="{BB962C8B-B14F-4D97-AF65-F5344CB8AC3E}">
        <p14:creationId xmlns:p14="http://schemas.microsoft.com/office/powerpoint/2010/main" val="16744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For Coordinates A(0, 3, 3)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A after scaling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Applying the scaling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x</a:t>
            </a:r>
            <a:r>
              <a:rPr lang="en-US" sz="2000" dirty="0"/>
              <a:t> = 0 x 2 = 0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y</a:t>
            </a:r>
            <a:r>
              <a:rPr lang="en-US" sz="2000" dirty="0"/>
              <a:t> = 3 x 3 = 9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z</a:t>
            </a:r>
            <a:r>
              <a:rPr lang="en-US" sz="2000" dirty="0"/>
              <a:t> = 3 x 3 = 9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A after scaling = (0, 9, 9).</a:t>
            </a:r>
          </a:p>
          <a:p>
            <a:pPr marL="0" indent="0" fontAlgn="base">
              <a:buNone/>
            </a:pPr>
            <a:r>
              <a:rPr lang="en-US" sz="2000" b="1" u="sng" dirty="0" smtClean="0"/>
              <a:t>For </a:t>
            </a:r>
            <a:r>
              <a:rPr lang="en-US" sz="2000" b="1" u="sng" dirty="0"/>
              <a:t>Coordinates B(3, 3, 6)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B after scaling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Applying the scaling equations, we </a:t>
            </a:r>
            <a:r>
              <a:rPr lang="en-US" sz="2000" dirty="0" smtClean="0"/>
              <a:t>have-</a:t>
            </a:r>
          </a:p>
          <a:p>
            <a:pPr marL="0" indent="0" fontAlgn="base">
              <a:buNone/>
            </a:pPr>
            <a:r>
              <a:rPr lang="en-US" sz="2000" dirty="0" err="1" smtClean="0"/>
              <a:t>X</a:t>
            </a:r>
            <a:r>
              <a:rPr lang="en-US" sz="2000" baseline="-25000" dirty="0" err="1" smtClean="0"/>
              <a:t>new</a:t>
            </a:r>
            <a:r>
              <a:rPr lang="en-US" sz="2000" dirty="0" smtClean="0"/>
              <a:t> 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old</a:t>
            </a:r>
            <a:r>
              <a:rPr lang="en-US" sz="2000" dirty="0" smtClean="0"/>
              <a:t> x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 = 3 x 2 = 6</a:t>
            </a:r>
          </a:p>
          <a:p>
            <a:pPr marL="0" indent="0" fontAlgn="base">
              <a:buNone/>
            </a:pPr>
            <a:r>
              <a:rPr lang="en-US" sz="2000" dirty="0" err="1" smtClean="0"/>
              <a:t>Y</a:t>
            </a:r>
            <a:r>
              <a:rPr lang="en-US" sz="2000" baseline="-25000" dirty="0" err="1" smtClean="0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y</a:t>
            </a:r>
            <a:r>
              <a:rPr lang="en-US" sz="2000" dirty="0"/>
              <a:t> = 3 x 3 = 9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z</a:t>
            </a:r>
            <a:r>
              <a:rPr lang="en-US" sz="2000" dirty="0"/>
              <a:t> = 6 x 3 = 18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  <a:r>
              <a:rPr lang="en-US" sz="2000" dirty="0" smtClean="0"/>
              <a:t>Thus</a:t>
            </a:r>
            <a:r>
              <a:rPr lang="en-US" sz="2000" dirty="0"/>
              <a:t>, New coordinates of corner B after scaling = (6, 9, 18).</a:t>
            </a:r>
          </a:p>
        </p:txBody>
      </p:sp>
    </p:spTree>
    <p:extLst>
      <p:ext uri="{BB962C8B-B14F-4D97-AF65-F5344CB8AC3E}">
        <p14:creationId xmlns:p14="http://schemas.microsoft.com/office/powerpoint/2010/main" val="39728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For Coordinates C(3, 0, 1)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C after scaling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Applying the scaling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x</a:t>
            </a:r>
            <a:r>
              <a:rPr lang="en-US" sz="2000" dirty="0"/>
              <a:t> = 3 x 2 = 6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y</a:t>
            </a:r>
            <a:r>
              <a:rPr lang="en-US" sz="2000" dirty="0"/>
              <a:t> = 0 x 3 = 0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z</a:t>
            </a:r>
            <a:r>
              <a:rPr lang="en-US" sz="2000" dirty="0"/>
              <a:t> = 1 x 3 = 3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C after scaling = (6, 0, 3).</a:t>
            </a:r>
          </a:p>
          <a:p>
            <a:pPr marL="0" indent="0" fontAlgn="base">
              <a:buNone/>
            </a:pPr>
            <a:r>
              <a:rPr lang="en-US" sz="2000" b="1" u="sng" dirty="0" smtClean="0"/>
              <a:t>For </a:t>
            </a:r>
            <a:r>
              <a:rPr lang="en-US" sz="2000" b="1" u="sng" dirty="0"/>
              <a:t>Coordinates D(0, 0, 0)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D after scaling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Applying the scaling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x</a:t>
            </a:r>
            <a:r>
              <a:rPr lang="en-US" sz="2000" dirty="0"/>
              <a:t> = 0 x 2 = 0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y</a:t>
            </a:r>
            <a:r>
              <a:rPr lang="en-US" sz="2000" dirty="0"/>
              <a:t> = 0 x 3 = 0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x </a:t>
            </a:r>
            <a:r>
              <a:rPr lang="en-US" sz="2000" dirty="0" err="1"/>
              <a:t>S</a:t>
            </a:r>
            <a:r>
              <a:rPr lang="en-US" sz="2000" baseline="-25000" dirty="0" err="1"/>
              <a:t>z</a:t>
            </a:r>
            <a:r>
              <a:rPr lang="en-US" sz="2000" dirty="0"/>
              <a:t> = 0 x 3 = 0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  <a:r>
              <a:rPr lang="en-US" sz="2000" dirty="0" smtClean="0"/>
              <a:t>Thus</a:t>
            </a:r>
            <a:r>
              <a:rPr lang="en-US" sz="2000" dirty="0"/>
              <a:t>, New coordinates of corner D after scaling = (0, 0, 0).</a:t>
            </a:r>
          </a:p>
        </p:txBody>
      </p:sp>
    </p:spTree>
    <p:extLst>
      <p:ext uri="{BB962C8B-B14F-4D97-AF65-F5344CB8AC3E}">
        <p14:creationId xmlns:p14="http://schemas.microsoft.com/office/powerpoint/2010/main" val="29509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gatevidyalay.com/wp-content/uploads/2019/09/3D-Translation-in-Computer-Graph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1" y="1124745"/>
            <a:ext cx="7482235" cy="42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1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3D </a:t>
            </a:r>
            <a:r>
              <a:rPr lang="en-US" sz="2000" b="1" u="sng" dirty="0" smtClean="0"/>
              <a:t>Reflection</a:t>
            </a:r>
          </a:p>
          <a:p>
            <a:pPr marL="0" indent="0" fontAlgn="base">
              <a:buNone/>
            </a:pPr>
            <a:r>
              <a:rPr lang="en-US" sz="2000" dirty="0"/>
              <a:t>Reflection is a kind of rotation where the angle of rotation is 180 degree.</a:t>
            </a:r>
          </a:p>
          <a:p>
            <a:pPr marL="0" indent="0" fontAlgn="base">
              <a:buNone/>
            </a:pPr>
            <a:r>
              <a:rPr lang="en-US" sz="2000" dirty="0"/>
              <a:t>The reflected object is always formed on the other side of mirror.</a:t>
            </a:r>
          </a:p>
          <a:p>
            <a:pPr marL="0" indent="0" fontAlgn="base">
              <a:buNone/>
            </a:pPr>
            <a:r>
              <a:rPr lang="en-US" sz="2000" dirty="0"/>
              <a:t>The size of reflected object is same as the size of original object.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Consider a point object O has to be reflected in a 3D plane.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Let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Initial coordinates of the object O = (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)</a:t>
            </a:r>
          </a:p>
          <a:p>
            <a:pPr marL="0" indent="0" fontAlgn="base">
              <a:buNone/>
            </a:pPr>
            <a:r>
              <a:rPr lang="en-US" sz="2000" dirty="0"/>
              <a:t>New coordinates of the reflected object O after reflection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 err="1"/>
              <a:t>,Z</a:t>
            </a:r>
            <a:r>
              <a:rPr lang="en-US" sz="2000" baseline="-25000" dirty="0" err="1"/>
              <a:t>new</a:t>
            </a:r>
            <a:r>
              <a:rPr lang="en-US" sz="2000" dirty="0"/>
              <a:t>)</a:t>
            </a:r>
          </a:p>
          <a:p>
            <a:pPr marL="0" indent="0" fontAlgn="base">
              <a:buNone/>
            </a:pPr>
            <a:r>
              <a:rPr lang="en-US" sz="2000" dirty="0" smtClean="0"/>
              <a:t>In </a:t>
            </a:r>
            <a:r>
              <a:rPr lang="en-US" sz="2000" dirty="0"/>
              <a:t>3 dimensions, there are 3 possible types of reflection-</a:t>
            </a:r>
          </a:p>
          <a:p>
            <a:pPr marL="0" indent="0" fontAlgn="base">
              <a:buNone/>
            </a:pPr>
            <a:endParaRPr 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81128"/>
            <a:ext cx="53435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6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Reflection Relative to XY Plane: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This reflection is achieved by using the following reflection </a:t>
            </a:r>
            <a:r>
              <a:rPr lang="en-US" sz="2000" dirty="0" smtClean="0"/>
              <a:t>equations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-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In Matrix form, the above reflection equations may be represented </a:t>
            </a:r>
            <a:r>
              <a:rPr lang="en-US" sz="2000" dirty="0" smtClean="0"/>
              <a:t>as</a:t>
            </a:r>
          </a:p>
          <a:p>
            <a:pPr marL="0" indent="0" fontAlgn="base">
              <a:buNone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3530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5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 smtClean="0"/>
              <a:t>Reflection </a:t>
            </a:r>
            <a:r>
              <a:rPr lang="en-US" sz="2000" b="1" u="sng" dirty="0"/>
              <a:t>Relative to YZ Plane: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This reflection is achieved by using the following reflection equations-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-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In Matrix form, the above reflection equations may be represented as</a:t>
            </a:r>
          </a:p>
          <a:p>
            <a:pPr marL="0" indent="0" fontAlgn="base">
              <a:buNone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3530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Reflection Relative to XZ Plane: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This reflection is achieved by using the following reflection </a:t>
            </a:r>
            <a:r>
              <a:rPr lang="en-US" sz="2000" dirty="0" smtClean="0"/>
              <a:t>equations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-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In Matrix form, the above reflection equations may be represented </a:t>
            </a:r>
            <a:r>
              <a:rPr lang="en-US" sz="2000" dirty="0" smtClean="0"/>
              <a:t>as</a:t>
            </a: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53530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Problem-01: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Given a 3D triangle with coordinate points A(3, 4, 1), B(6, 4, 2), C(5, 6, 3). Apply the reflection on the XY plane and find out the new coordinates of the object.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b="1" u="sng" dirty="0" smtClean="0"/>
              <a:t>Solution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Given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Old corner coordinates of the triangle = A (3, 4, 1), B(6, 4, 2), C(5, 6, 3)</a:t>
            </a:r>
          </a:p>
          <a:p>
            <a:pPr marL="0" indent="0" fontAlgn="base">
              <a:buNone/>
            </a:pPr>
            <a:r>
              <a:rPr lang="en-US" sz="2000" dirty="0"/>
              <a:t>Reflection has to be taken on the XY plane</a:t>
            </a:r>
          </a:p>
          <a:p>
            <a:pPr marL="0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4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For Coordinates A(3, 4, 1)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corner A after reflection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 smtClean="0"/>
              <a:t>Applying </a:t>
            </a:r>
            <a:r>
              <a:rPr lang="en-US" sz="2000" dirty="0"/>
              <a:t>the reflection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3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= 4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-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-1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A after reflection = (3, 4, -1).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b="1" u="sng" dirty="0"/>
              <a:t>For Coordinates B(6, 4, 2)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corner B after reflection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 smtClean="0"/>
              <a:t>Applying </a:t>
            </a:r>
            <a:r>
              <a:rPr lang="en-US" sz="2000" dirty="0"/>
              <a:t>the reflection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6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= 4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-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-2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B after reflection = (6, 4, -2).</a:t>
            </a:r>
          </a:p>
          <a:p>
            <a:pPr marL="0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12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For Coordinates C(5, 6, 3)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Let the new coordinates of corner C after reflection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Applying the reflection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5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= 6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-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-3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C after reflection = (5, 6, -3).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the triangle after reflection = A (3, 4, -1), B(6, 4, -2), C(5, 6, -3).</a:t>
            </a:r>
          </a:p>
        </p:txBody>
      </p:sp>
    </p:spTree>
    <p:extLst>
      <p:ext uri="{BB962C8B-B14F-4D97-AF65-F5344CB8AC3E}">
        <p14:creationId xmlns:p14="http://schemas.microsoft.com/office/powerpoint/2010/main" val="2149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 smtClean="0"/>
              <a:t>3D Shearing</a:t>
            </a:r>
          </a:p>
          <a:p>
            <a:pPr marL="0" indent="0" fontAlgn="base">
              <a:buNone/>
            </a:pPr>
            <a:r>
              <a:rPr lang="en-US" sz="2000" dirty="0" smtClean="0"/>
              <a:t>In </a:t>
            </a:r>
            <a:r>
              <a:rPr lang="en-US" sz="2000" dirty="0"/>
              <a:t>a three dimensional plane, the object size can be changed along X direction, Y direction as well as Z direction.</a:t>
            </a:r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So</a:t>
            </a:r>
            <a:r>
              <a:rPr lang="en-US" sz="2000" dirty="0"/>
              <a:t>, there are three versions of shearing</a:t>
            </a:r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r>
              <a:rPr lang="en-US" sz="2000" dirty="0" smtClean="0"/>
              <a:t>Consider </a:t>
            </a:r>
            <a:r>
              <a:rPr lang="en-US" sz="2000" dirty="0"/>
              <a:t>a point object O has to be sheared in a 3D plane.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Let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Initial coordinates of the object O = (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,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old</a:t>
            </a:r>
            <a:r>
              <a:rPr lang="en-US" sz="2000" dirty="0" smtClean="0"/>
              <a:t>)</a:t>
            </a:r>
          </a:p>
          <a:p>
            <a:pPr marL="0" indent="0" fontAlgn="base">
              <a:buNone/>
            </a:pPr>
            <a:r>
              <a:rPr lang="en-US" sz="2000" dirty="0" smtClean="0"/>
              <a:t>Shearing parameter towards X direction = </a:t>
            </a:r>
            <a:r>
              <a:rPr lang="en-US" sz="2000" dirty="0" err="1" smtClean="0"/>
              <a:t>Sh</a:t>
            </a:r>
            <a:r>
              <a:rPr lang="en-US" sz="2000" baseline="-25000" dirty="0" err="1" smtClean="0"/>
              <a:t>x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Shearing </a:t>
            </a:r>
            <a:r>
              <a:rPr lang="en-US" sz="2000" dirty="0"/>
              <a:t>parameter towards Y direction = Sh</a:t>
            </a:r>
            <a:r>
              <a:rPr lang="en-US" sz="2000" baseline="-25000" dirty="0"/>
              <a:t>y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Shearing parameter towards Z direction = </a:t>
            </a:r>
            <a:r>
              <a:rPr lang="en-US" sz="2000" dirty="0" err="1"/>
              <a:t>Sh</a:t>
            </a:r>
            <a:r>
              <a:rPr lang="en-US" sz="2000" baseline="-25000" dirty="0" err="1"/>
              <a:t>z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New coordinates of the object O after shearing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</a:t>
            </a:r>
          </a:p>
          <a:p>
            <a:pPr marL="0" indent="0" fontAlgn="base">
              <a:buNone/>
            </a:pPr>
            <a:endParaRPr lang="en-US" sz="2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00" y="910286"/>
            <a:ext cx="42957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544" y="69269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365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Shearing in X </a:t>
            </a:r>
            <a:r>
              <a:rPr lang="en-US" sz="2000" b="1" u="sng" dirty="0" smtClean="0"/>
              <a:t>Axis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Shearing in X axis is achieved by using the following shearing </a:t>
            </a:r>
            <a:r>
              <a:rPr lang="en-US" sz="2000" dirty="0" smtClean="0"/>
              <a:t>equations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+ Sh</a:t>
            </a:r>
            <a:r>
              <a:rPr lang="en-US" sz="2000" baseline="-25000" dirty="0"/>
              <a:t>y</a:t>
            </a:r>
            <a:r>
              <a:rPr lang="en-US" sz="2000" dirty="0"/>
              <a:t> x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z</a:t>
            </a:r>
            <a:r>
              <a:rPr lang="en-US" sz="2000" dirty="0"/>
              <a:t> x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In Matrix form, the above shearing equations may be represented </a:t>
            </a:r>
            <a:r>
              <a:rPr lang="en-US" sz="2000" dirty="0" smtClean="0"/>
              <a:t>as</a:t>
            </a: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467544" y="69269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54483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Shearing in Y </a:t>
            </a:r>
            <a:r>
              <a:rPr lang="en-US" sz="2000" b="1" u="sng" dirty="0" smtClean="0"/>
              <a:t>Axis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Shearing in Y axis is achieved by using the following shearing </a:t>
            </a:r>
            <a:r>
              <a:rPr lang="en-US" sz="2000" dirty="0" smtClean="0"/>
              <a:t>equations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x</a:t>
            </a:r>
            <a:r>
              <a:rPr lang="en-US" sz="2000" dirty="0"/>
              <a:t> x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z</a:t>
            </a:r>
            <a:r>
              <a:rPr lang="en-US" sz="2000" dirty="0"/>
              <a:t> x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In Matrix form, the above shearing equations may be represented as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467544" y="69269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54483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9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604867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u="sng" dirty="0"/>
              <a:t>3D Translation</a:t>
            </a:r>
            <a:endParaRPr lang="en-US" b="1" dirty="0"/>
          </a:p>
          <a:p>
            <a:pPr marL="0" indent="0" fontAlgn="base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translation is achieved by adding the translation coordinates to the old coordinates of the object </a:t>
            </a:r>
            <a:r>
              <a:rPr lang="en-US" sz="2400" dirty="0" smtClean="0"/>
              <a:t>as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 err="1"/>
              <a:t>X</a:t>
            </a:r>
            <a:r>
              <a:rPr lang="en-US" sz="2400" baseline="-25000" dirty="0" err="1"/>
              <a:t>new</a:t>
            </a:r>
            <a:r>
              <a:rPr lang="en-US" sz="2400" dirty="0"/>
              <a:t> = </a:t>
            </a:r>
            <a:r>
              <a:rPr lang="en-US" sz="2400" dirty="0" err="1"/>
              <a:t>X</a:t>
            </a:r>
            <a:r>
              <a:rPr lang="en-US" sz="2400" baseline="-25000" dirty="0" err="1"/>
              <a:t>old</a:t>
            </a:r>
            <a:r>
              <a:rPr lang="en-US" sz="2400" dirty="0"/>
              <a:t> + </a:t>
            </a:r>
            <a:r>
              <a:rPr lang="en-US" sz="2400" dirty="0" err="1"/>
              <a:t>T</a:t>
            </a:r>
            <a:r>
              <a:rPr lang="en-US" sz="2400" baseline="-25000" dirty="0" err="1"/>
              <a:t>x</a:t>
            </a:r>
            <a:r>
              <a:rPr lang="en-US" sz="2400" dirty="0"/>
              <a:t> (This denotes translation towards X axis)</a:t>
            </a:r>
          </a:p>
          <a:p>
            <a:pPr marL="0" indent="0" fontAlgn="base">
              <a:buNone/>
            </a:pPr>
            <a:r>
              <a:rPr lang="en-US" sz="2400" dirty="0" err="1"/>
              <a:t>Y</a:t>
            </a:r>
            <a:r>
              <a:rPr lang="en-US" sz="2400" baseline="-25000" dirty="0" err="1"/>
              <a:t>new</a:t>
            </a:r>
            <a:r>
              <a:rPr lang="en-US" sz="2400" dirty="0"/>
              <a:t> = </a:t>
            </a:r>
            <a:r>
              <a:rPr lang="en-US" sz="2400" dirty="0" err="1"/>
              <a:t>Y</a:t>
            </a:r>
            <a:r>
              <a:rPr lang="en-US" sz="2400" baseline="-25000" dirty="0" err="1"/>
              <a:t>old</a:t>
            </a:r>
            <a:r>
              <a:rPr lang="en-US" sz="2400" dirty="0"/>
              <a:t> + T</a:t>
            </a:r>
            <a:r>
              <a:rPr lang="en-US" sz="2400" baseline="-25000" dirty="0"/>
              <a:t>y</a:t>
            </a:r>
            <a:r>
              <a:rPr lang="en-US" sz="2400" dirty="0"/>
              <a:t> (This denotes translation towards Y axis)</a:t>
            </a:r>
          </a:p>
          <a:p>
            <a:pPr marL="0" indent="0" fontAlgn="base">
              <a:buNone/>
            </a:pPr>
            <a:r>
              <a:rPr lang="en-US" sz="2400" dirty="0" err="1"/>
              <a:t>Z</a:t>
            </a:r>
            <a:r>
              <a:rPr lang="en-US" sz="2400" baseline="-25000" dirty="0" err="1"/>
              <a:t>new</a:t>
            </a:r>
            <a:r>
              <a:rPr lang="en-US" sz="2400" dirty="0"/>
              <a:t> = </a:t>
            </a:r>
            <a:r>
              <a:rPr lang="en-US" sz="2400" dirty="0" err="1"/>
              <a:t>Z</a:t>
            </a:r>
            <a:r>
              <a:rPr lang="en-US" sz="2400" baseline="-25000" dirty="0" err="1"/>
              <a:t>old</a:t>
            </a:r>
            <a:r>
              <a:rPr lang="en-US" sz="2400" dirty="0"/>
              <a:t> + </a:t>
            </a:r>
            <a:r>
              <a:rPr lang="en-US" sz="2400" dirty="0" err="1"/>
              <a:t>T</a:t>
            </a:r>
            <a:r>
              <a:rPr lang="en-US" sz="2400" baseline="-25000" dirty="0" err="1"/>
              <a:t>z</a:t>
            </a:r>
            <a:r>
              <a:rPr lang="en-US" sz="2400" dirty="0"/>
              <a:t> (This denotes translation towards Z axis)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6096956" cy="295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1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Shearing in Z </a:t>
            </a:r>
            <a:r>
              <a:rPr lang="en-US" sz="2000" b="1" u="sng" dirty="0" smtClean="0"/>
              <a:t>Axis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Shearing in Z axis is achieved by using the following shearing </a:t>
            </a:r>
            <a:r>
              <a:rPr lang="en-US" sz="2000" dirty="0" smtClean="0"/>
              <a:t>equations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x</a:t>
            </a:r>
            <a:r>
              <a:rPr lang="en-US" sz="2000" dirty="0"/>
              <a:t> x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+ Sh</a:t>
            </a:r>
            <a:r>
              <a:rPr lang="en-US" sz="2000" baseline="-25000" dirty="0"/>
              <a:t>y</a:t>
            </a:r>
            <a:r>
              <a:rPr lang="en-US" sz="2000" dirty="0"/>
              <a:t> x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In Matrix form, the above shearing equations may be represented as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467544" y="69269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</p:txBody>
      </p:sp>
      <p:pic>
        <p:nvPicPr>
          <p:cNvPr id="15362" name="Picture 2" descr="https://www.gatevidyalay.com/wp-content/uploads/2019/09/3D-Shearing-Matrix-in-Computer-Graphics-Shearing-in-Z-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448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Problem-01: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Given a 3D triangle with points (0, 0, 0), (1, 1, 2) and (1, 1, 3). Apply </a:t>
            </a:r>
            <a:r>
              <a:rPr lang="en-US" sz="2000" dirty="0" smtClean="0"/>
              <a:t>shear parameter </a:t>
            </a:r>
            <a:r>
              <a:rPr lang="en-US" sz="2000" dirty="0"/>
              <a:t>2 on X axis, 2 on Y axis and 3 on Z axis and find out the new coordinates of the object.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b="1" u="sng" dirty="0" smtClean="0"/>
              <a:t>Solution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Given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Old corner coordinates of the triangle = A (0, 0, 0), B(1, 1, 2), C(1, 1, 3)</a:t>
            </a:r>
          </a:p>
          <a:p>
            <a:pPr marL="0" indent="0" fontAlgn="base">
              <a:buNone/>
            </a:pPr>
            <a:r>
              <a:rPr lang="en-US" sz="2000" dirty="0"/>
              <a:t>Shearing parameter towards X direction (</a:t>
            </a:r>
            <a:r>
              <a:rPr lang="en-US" sz="2000" dirty="0" err="1"/>
              <a:t>Sh</a:t>
            </a:r>
            <a:r>
              <a:rPr lang="en-US" sz="2000" baseline="-25000" dirty="0" err="1"/>
              <a:t>x</a:t>
            </a:r>
            <a:r>
              <a:rPr lang="en-US" sz="2000" dirty="0"/>
              <a:t>) = 2</a:t>
            </a:r>
          </a:p>
          <a:p>
            <a:pPr marL="0" indent="0" fontAlgn="base">
              <a:buNone/>
            </a:pPr>
            <a:r>
              <a:rPr lang="en-US" sz="2000" dirty="0"/>
              <a:t>Shearing parameter towards Y direction (Sh</a:t>
            </a:r>
            <a:r>
              <a:rPr lang="en-US" sz="2000" baseline="-25000" dirty="0"/>
              <a:t>y</a:t>
            </a:r>
            <a:r>
              <a:rPr lang="en-US" sz="2000" dirty="0"/>
              <a:t>) = 2</a:t>
            </a:r>
          </a:p>
          <a:p>
            <a:pPr marL="0" indent="0" fontAlgn="base">
              <a:buNone/>
            </a:pPr>
            <a:r>
              <a:rPr lang="en-US" sz="2000" dirty="0"/>
              <a:t>Shearing parameter towards Y direction (</a:t>
            </a:r>
            <a:r>
              <a:rPr lang="en-US" sz="2000" dirty="0" err="1"/>
              <a:t>Sh</a:t>
            </a:r>
            <a:r>
              <a:rPr lang="en-US" sz="2000" baseline="-25000" dirty="0" err="1"/>
              <a:t>z</a:t>
            </a:r>
            <a:r>
              <a:rPr lang="en-US" sz="2000" dirty="0"/>
              <a:t>) = 3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467544" y="69269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21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Shearing in X </a:t>
            </a:r>
            <a:r>
              <a:rPr lang="en-US" sz="2000" b="1" u="sng" dirty="0" smtClean="0"/>
              <a:t>Axis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b="1" u="sng" dirty="0" smtClean="0"/>
              <a:t>For Coordinates A(0, 0, 0)</a:t>
            </a:r>
            <a:endParaRPr lang="en-US" sz="2000" b="1" dirty="0" smtClean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corner A after shearing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 smtClean="0"/>
              <a:t>Applying </a:t>
            </a:r>
            <a:r>
              <a:rPr lang="en-US" sz="2000" dirty="0"/>
              <a:t>the shearing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0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+ Sh</a:t>
            </a:r>
            <a:r>
              <a:rPr lang="en-US" sz="2000" baseline="-25000" dirty="0"/>
              <a:t>y</a:t>
            </a:r>
            <a:r>
              <a:rPr lang="en-US" sz="2000" dirty="0"/>
              <a:t> x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0 + 2 x 0 = 0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z</a:t>
            </a:r>
            <a:r>
              <a:rPr lang="en-US" sz="2000" dirty="0"/>
              <a:t> x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0 + 3 x 0 = 0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A after shearing = (0, 0, 0).</a:t>
            </a:r>
          </a:p>
          <a:p>
            <a:pPr marL="0" indent="0" fontAlgn="base">
              <a:buNone/>
            </a:pPr>
            <a:r>
              <a:rPr lang="en-US" sz="2000" b="1" u="sng" dirty="0" smtClean="0"/>
              <a:t>For </a:t>
            </a:r>
            <a:r>
              <a:rPr lang="en-US" sz="2000" b="1" u="sng" dirty="0"/>
              <a:t>Coordinates B(1, 1, 2)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corner B after shearing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 smtClean="0"/>
              <a:t>Applying </a:t>
            </a:r>
            <a:r>
              <a:rPr lang="en-US" sz="2000" dirty="0"/>
              <a:t>the shearing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1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+ Sh</a:t>
            </a:r>
            <a:r>
              <a:rPr lang="en-US" sz="2000" baseline="-25000" dirty="0"/>
              <a:t>y</a:t>
            </a:r>
            <a:r>
              <a:rPr lang="en-US" sz="2000" dirty="0"/>
              <a:t> x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baseline="-25000" dirty="0"/>
              <a:t> </a:t>
            </a:r>
            <a:r>
              <a:rPr lang="en-US" sz="2000" dirty="0"/>
              <a:t>= 1 + 2 x 1 = 3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z</a:t>
            </a:r>
            <a:r>
              <a:rPr lang="en-US" sz="2000" dirty="0"/>
              <a:t> x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2 + 3 x 1 = 5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B after shearing = (1, 3, 5).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467544" y="69269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058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Shearing in X </a:t>
            </a:r>
            <a:r>
              <a:rPr lang="en-US" sz="2000" b="1" u="sng" dirty="0" smtClean="0"/>
              <a:t>Axis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b="1" u="sng" dirty="0"/>
              <a:t>For Coordinates C(1, 1, 3)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Let the new coordinates of corner C after shearing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Applying the shearing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1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+ Sh</a:t>
            </a:r>
            <a:r>
              <a:rPr lang="en-US" sz="2000" baseline="-25000" dirty="0"/>
              <a:t>y</a:t>
            </a:r>
            <a:r>
              <a:rPr lang="en-US" sz="2000" dirty="0"/>
              <a:t> x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1 + 2 x 1 = 3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z</a:t>
            </a:r>
            <a:r>
              <a:rPr lang="en-US" sz="2000" dirty="0"/>
              <a:t> x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= 3 + 3 x 1 = 6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C after shearing = (1, 3, 6).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the triangle after shearing in X axis = A (0, 0, 0), B(1, 3, 5), C(1, 3, 6).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467544" y="69269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79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Shearing in Y </a:t>
            </a:r>
            <a:r>
              <a:rPr lang="en-US" sz="2000" b="1" u="sng" dirty="0" smtClean="0"/>
              <a:t>Axis</a:t>
            </a: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b="1" u="sng" dirty="0"/>
              <a:t>For Coordinates C(1, 1, 3</a:t>
            </a:r>
            <a:r>
              <a:rPr lang="en-US" sz="2000" b="1" u="sng" dirty="0" smtClean="0"/>
              <a:t>)</a:t>
            </a:r>
            <a:endParaRPr lang="en-US" sz="2000" b="1" dirty="0" smtClean="0"/>
          </a:p>
          <a:p>
            <a:pPr marL="0" indent="0" fontAlgn="base">
              <a:buNone/>
            </a:pPr>
            <a:r>
              <a:rPr lang="en-US" sz="2000" dirty="0" smtClean="0"/>
              <a:t> </a:t>
            </a:r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corner C after shearing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Applying the shearing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x</a:t>
            </a:r>
            <a:r>
              <a:rPr lang="en-US" sz="2000" dirty="0"/>
              <a:t> x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= 1 + 2 x 1 = 3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= 1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z</a:t>
            </a:r>
            <a:r>
              <a:rPr lang="en-US" sz="2000" dirty="0"/>
              <a:t> x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= 3 + 3 x 1 = 6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C after shearing = (3, 1, 6).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the triangle after shearing in Y axis = A (0, 0, 0), B(3, 1, 5), C(3, 1, 6).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467544" y="69269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942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Shearing in Z </a:t>
            </a:r>
            <a:r>
              <a:rPr lang="en-US" sz="2000" b="1" u="sng" dirty="0" smtClean="0"/>
              <a:t>Axis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b="1" u="sng" dirty="0" smtClean="0"/>
              <a:t>For </a:t>
            </a:r>
            <a:r>
              <a:rPr lang="en-US" sz="2000" b="1" u="sng" dirty="0"/>
              <a:t>Coordinates A(0, 0, 0)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corner A after shearing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 smtClean="0"/>
              <a:t>Applying </a:t>
            </a:r>
            <a:r>
              <a:rPr lang="en-US" sz="2000" dirty="0"/>
              <a:t>the shearing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x</a:t>
            </a:r>
            <a:r>
              <a:rPr lang="en-US" sz="2000" dirty="0"/>
              <a:t> x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0 + 2 x 0 = 0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+ Sh</a:t>
            </a:r>
            <a:r>
              <a:rPr lang="en-US" sz="2000" baseline="-25000" dirty="0"/>
              <a:t>y</a:t>
            </a:r>
            <a:r>
              <a:rPr lang="en-US" sz="2000" dirty="0"/>
              <a:t> x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0 + 2 x 0 = 0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0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A after shearing = (0, 0, 0).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b="1" u="sng" dirty="0"/>
              <a:t>For Coordinates B(1, 1, 2)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the new coordinates of corner B after shearing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 smtClean="0"/>
              <a:t>Applying </a:t>
            </a:r>
            <a:r>
              <a:rPr lang="en-US" sz="2000" dirty="0"/>
              <a:t>the shearing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x</a:t>
            </a:r>
            <a:r>
              <a:rPr lang="en-US" sz="2000" dirty="0"/>
              <a:t> x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1 + 2 x 2 = 5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+ Sh</a:t>
            </a:r>
            <a:r>
              <a:rPr lang="en-US" sz="2000" baseline="-25000" dirty="0"/>
              <a:t>y</a:t>
            </a:r>
            <a:r>
              <a:rPr lang="en-US" sz="2000" dirty="0"/>
              <a:t> x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1 + 2 x 2 = 5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2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B after shearing = (5, 5, 2).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467544" y="69269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1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669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u="sng" dirty="0"/>
              <a:t>Shearing in Z </a:t>
            </a:r>
            <a:r>
              <a:rPr lang="en-US" sz="2000" b="1" u="sng" dirty="0" smtClean="0"/>
              <a:t>Axis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b="1" u="sng" dirty="0"/>
              <a:t>For Coordinates C(1, 1, 3)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Let the new coordinates of corner C after shearing = (</a:t>
            </a: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, </a:t>
            </a: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).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  <a:r>
              <a:rPr lang="en-US" sz="2000" dirty="0" smtClean="0"/>
              <a:t>Applying </a:t>
            </a:r>
            <a:r>
              <a:rPr lang="en-US" sz="2000" dirty="0"/>
              <a:t>the shearing equations, we have-</a:t>
            </a:r>
          </a:p>
          <a:p>
            <a:pPr marL="0" indent="0" fontAlgn="base">
              <a:buNone/>
            </a:pPr>
            <a:r>
              <a:rPr lang="en-US" sz="2000" dirty="0" err="1"/>
              <a:t>X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X</a:t>
            </a:r>
            <a:r>
              <a:rPr lang="en-US" sz="2000" baseline="-25000" dirty="0" err="1"/>
              <a:t>old</a:t>
            </a:r>
            <a:r>
              <a:rPr lang="en-US" sz="2000" dirty="0"/>
              <a:t> + </a:t>
            </a:r>
            <a:r>
              <a:rPr lang="en-US" sz="2000" dirty="0" err="1"/>
              <a:t>Sh</a:t>
            </a:r>
            <a:r>
              <a:rPr lang="en-US" sz="2000" baseline="-25000" dirty="0" err="1"/>
              <a:t>x</a:t>
            </a:r>
            <a:r>
              <a:rPr lang="en-US" sz="2000" dirty="0"/>
              <a:t> x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1 + 2 x 3 = 7</a:t>
            </a:r>
          </a:p>
          <a:p>
            <a:pPr marL="0" indent="0" fontAlgn="base"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Y</a:t>
            </a:r>
            <a:r>
              <a:rPr lang="en-US" sz="2000" baseline="-25000" dirty="0" err="1"/>
              <a:t>old</a:t>
            </a:r>
            <a:r>
              <a:rPr lang="en-US" sz="2000" dirty="0"/>
              <a:t> + Sh</a:t>
            </a:r>
            <a:r>
              <a:rPr lang="en-US" sz="2000" baseline="-25000" dirty="0"/>
              <a:t>y</a:t>
            </a:r>
            <a:r>
              <a:rPr lang="en-US" sz="2000" dirty="0"/>
              <a:t> x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1 + 2 x 3 = 7</a:t>
            </a:r>
          </a:p>
          <a:p>
            <a:pPr marL="0" indent="0" fontAlgn="base">
              <a:buNone/>
            </a:pPr>
            <a:r>
              <a:rPr lang="en-US" sz="2000" dirty="0" err="1"/>
              <a:t>Z</a:t>
            </a:r>
            <a:r>
              <a:rPr lang="en-US" sz="2000" baseline="-25000" dirty="0" err="1"/>
              <a:t>new</a:t>
            </a:r>
            <a:r>
              <a:rPr lang="en-US" sz="2000" dirty="0"/>
              <a:t> = </a:t>
            </a:r>
            <a:r>
              <a:rPr lang="en-US" sz="2000" dirty="0" err="1"/>
              <a:t>Z</a:t>
            </a:r>
            <a:r>
              <a:rPr lang="en-US" sz="2000" baseline="-25000" dirty="0" err="1"/>
              <a:t>old</a:t>
            </a:r>
            <a:r>
              <a:rPr lang="en-US" sz="2000" dirty="0"/>
              <a:t> = 3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corner C after shearing = (7, 7, 3).</a:t>
            </a:r>
          </a:p>
          <a:p>
            <a:pPr marL="0" indent="0" fontAlgn="base">
              <a:buNone/>
            </a:pPr>
            <a:r>
              <a:rPr lang="en-US" sz="2000" dirty="0"/>
              <a:t>Thus, New coordinates of the triangle after shearing in Z axis = A (0, 0, 0), B(5, 5, 2), C(7, 7, 3).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62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205"/>
            <a:ext cx="8507288" cy="4525963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u="sng" dirty="0" smtClean="0"/>
              <a:t>Problem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Given a 3D object with coordinate points A(0, 3, 1), B(3, 3, 2), C(3, 0, 0), D(0, 0, 0). Apply the translation with the distance 1 towards X axis, 1 towards Y axis and 2 towards Z axis and obtain the new coordinates of the object.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u="sng" dirty="0" smtClean="0"/>
              <a:t>Solution</a:t>
            </a:r>
            <a:endParaRPr lang="en-US" b="1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Given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Old coordinates of the object = A (0, 3, 1), B(3, 3, 2), C(3, 0, 0), D(0, 0, 0)</a:t>
            </a:r>
          </a:p>
          <a:p>
            <a:pPr marL="0" indent="0" fontAlgn="base">
              <a:buNone/>
            </a:pPr>
            <a:r>
              <a:rPr lang="en-US" dirty="0" smtClean="0"/>
              <a:t>Translation </a:t>
            </a:r>
            <a:r>
              <a:rPr lang="en-US" dirty="0"/>
              <a:t>vector = (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, T</a:t>
            </a:r>
            <a:r>
              <a:rPr lang="en-US" baseline="-25000" dirty="0"/>
              <a:t>y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z</a:t>
            </a:r>
            <a:r>
              <a:rPr lang="en-US" dirty="0"/>
              <a:t>) = (1, 1,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u="sng" dirty="0"/>
              <a:t>For Coordinates A(0, 3, 1)</a:t>
            </a:r>
            <a:endParaRPr lang="en-US" b="1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Let the new coordinates of A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).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Applying the translation equations, we </a:t>
            </a:r>
            <a:r>
              <a:rPr lang="en-US" dirty="0" smtClean="0"/>
              <a:t>have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 = 0 + 1 = 1</a:t>
            </a:r>
          </a:p>
          <a:p>
            <a:pPr marL="0" indent="0" fontAlgn="base">
              <a:buNone/>
            </a:pP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T</a:t>
            </a:r>
            <a:r>
              <a:rPr lang="en-US" baseline="-25000" dirty="0"/>
              <a:t>y</a:t>
            </a:r>
            <a:r>
              <a:rPr lang="en-US" dirty="0"/>
              <a:t> = 3 + 1 = 4</a:t>
            </a:r>
          </a:p>
          <a:p>
            <a:pPr marL="0" indent="0" fontAlgn="base">
              <a:buNone/>
            </a:pPr>
            <a:r>
              <a:rPr lang="en-US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Z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T</a:t>
            </a:r>
            <a:r>
              <a:rPr lang="en-US" baseline="-25000" dirty="0" err="1"/>
              <a:t>z</a:t>
            </a:r>
            <a:r>
              <a:rPr lang="en-US" dirty="0"/>
              <a:t> = 1 + 2 = 3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Thus, New coordinates of A = (1, 4, 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u="sng" dirty="0"/>
              <a:t>For Coordinates B(3, 3, 2)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Let the new coordinates of B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).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Applying the translation equations, we have-</a:t>
            </a:r>
          </a:p>
          <a:p>
            <a:pPr marL="0" indent="0" fontAlgn="base">
              <a:buNone/>
            </a:pP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 = 3 + 1 = 4</a:t>
            </a:r>
          </a:p>
          <a:p>
            <a:pPr marL="0" indent="0" fontAlgn="base">
              <a:buNone/>
            </a:pP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T</a:t>
            </a:r>
            <a:r>
              <a:rPr lang="en-US" baseline="-25000" dirty="0"/>
              <a:t>y</a:t>
            </a:r>
            <a:r>
              <a:rPr lang="en-US" dirty="0"/>
              <a:t> = 3 + 1 = 4</a:t>
            </a:r>
          </a:p>
          <a:p>
            <a:pPr marL="0" indent="0" fontAlgn="base">
              <a:buNone/>
            </a:pPr>
            <a:r>
              <a:rPr lang="en-US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Z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T</a:t>
            </a:r>
            <a:r>
              <a:rPr lang="en-US" baseline="-25000" dirty="0" err="1"/>
              <a:t>z</a:t>
            </a:r>
            <a:r>
              <a:rPr lang="en-US" dirty="0"/>
              <a:t> = 2 + 2 = 4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Thus, New coordinates of B = (4, 4, 4).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u="sng" dirty="0"/>
              <a:t>For Coordinates C(3, 0, 0)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Let the new coordinates of C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).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Applying the translation equations, we have-</a:t>
            </a:r>
          </a:p>
          <a:p>
            <a:pPr marL="0" indent="0" fontAlgn="base">
              <a:buNone/>
            </a:pP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 = 3 + 1 = 4</a:t>
            </a:r>
          </a:p>
          <a:p>
            <a:pPr marL="0" indent="0" fontAlgn="base">
              <a:buNone/>
            </a:pP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T</a:t>
            </a:r>
            <a:r>
              <a:rPr lang="en-US" baseline="-25000" dirty="0"/>
              <a:t>y</a:t>
            </a:r>
            <a:r>
              <a:rPr lang="en-US" dirty="0"/>
              <a:t> = 0 + 1 = 1</a:t>
            </a:r>
          </a:p>
          <a:p>
            <a:pPr marL="0" indent="0" fontAlgn="base">
              <a:buNone/>
            </a:pPr>
            <a:r>
              <a:rPr lang="en-US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Z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T</a:t>
            </a:r>
            <a:r>
              <a:rPr lang="en-US" baseline="-25000" dirty="0" err="1"/>
              <a:t>z</a:t>
            </a:r>
            <a:r>
              <a:rPr lang="en-US" dirty="0"/>
              <a:t> = 0 + 2 = 2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Thus, New coordinates of C = (4, 1, 2).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u="sng" dirty="0" smtClean="0"/>
              <a:t>For </a:t>
            </a:r>
            <a:r>
              <a:rPr lang="en-US" b="1" u="sng" dirty="0"/>
              <a:t>Coordinates D(0, 0, 0)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Let the new coordinates of D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).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Applying the translation equations, we have-</a:t>
            </a:r>
          </a:p>
          <a:p>
            <a:pPr marL="0" indent="0" fontAlgn="base">
              <a:buNone/>
            </a:pP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 = 0 + 1 = 1</a:t>
            </a:r>
          </a:p>
          <a:p>
            <a:pPr marL="0" indent="0" fontAlgn="base">
              <a:buNone/>
            </a:pP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T</a:t>
            </a:r>
            <a:r>
              <a:rPr lang="en-US" baseline="-25000" dirty="0"/>
              <a:t>y</a:t>
            </a:r>
            <a:r>
              <a:rPr lang="en-US" dirty="0"/>
              <a:t> = 0 + 1 = 1</a:t>
            </a:r>
          </a:p>
          <a:p>
            <a:pPr marL="0" indent="0" fontAlgn="base">
              <a:buNone/>
            </a:pPr>
            <a:r>
              <a:rPr lang="en-US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Z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T</a:t>
            </a:r>
            <a:r>
              <a:rPr lang="en-US" baseline="-25000" dirty="0" err="1"/>
              <a:t>z</a:t>
            </a:r>
            <a:r>
              <a:rPr lang="en-US" dirty="0"/>
              <a:t> = 0 + 2 = 2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Thus, New coordinates of D = (1, 1, 2).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Thus</a:t>
            </a:r>
            <a:r>
              <a:rPr lang="en-US" dirty="0"/>
              <a:t>, New coordinates of the object = A (1, 4, 3), B(4, 4, 4), C(4, 1, 2), D(1, 1, 2).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600" b="1" u="sng" dirty="0"/>
              <a:t>3D Rotation</a:t>
            </a:r>
            <a:endParaRPr lang="en-US" sz="1600" b="1" dirty="0"/>
          </a:p>
          <a:p>
            <a:pPr marL="0" indent="0" fontAlgn="base">
              <a:buNone/>
            </a:pPr>
            <a:r>
              <a:rPr lang="en-US" sz="1600" dirty="0"/>
              <a:t> </a:t>
            </a:r>
            <a:r>
              <a:rPr lang="en-US" sz="1800" dirty="0" smtClean="0"/>
              <a:t>Consider </a:t>
            </a:r>
            <a:r>
              <a:rPr lang="en-US" sz="1800" dirty="0"/>
              <a:t>a point object O has to be rotated from one angle to another in a 3D plane.</a:t>
            </a:r>
          </a:p>
          <a:p>
            <a:pPr marL="0" indent="0" fontAlgn="base">
              <a:buNone/>
            </a:pPr>
            <a:r>
              <a:rPr lang="en-US" sz="1800" dirty="0"/>
              <a:t> </a:t>
            </a:r>
            <a:r>
              <a:rPr lang="en-US" sz="1800" dirty="0" smtClean="0"/>
              <a:t>Let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Initial coordinates of the object O = (</a:t>
            </a:r>
            <a:r>
              <a:rPr lang="en-US" sz="1800" dirty="0" err="1"/>
              <a:t>X</a:t>
            </a:r>
            <a:r>
              <a:rPr lang="en-US" sz="1800" baseline="-25000" dirty="0" err="1"/>
              <a:t>old</a:t>
            </a:r>
            <a:r>
              <a:rPr lang="en-US" sz="1800" dirty="0"/>
              <a:t>, </a:t>
            </a:r>
            <a:r>
              <a:rPr lang="en-US" sz="1800" dirty="0" err="1"/>
              <a:t>Y</a:t>
            </a:r>
            <a:r>
              <a:rPr lang="en-US" sz="1800" baseline="-25000" dirty="0" err="1"/>
              <a:t>old</a:t>
            </a:r>
            <a:r>
              <a:rPr lang="en-US" sz="1800" dirty="0"/>
              <a:t>, </a:t>
            </a:r>
            <a:r>
              <a:rPr lang="en-US" sz="1800" dirty="0" err="1"/>
              <a:t>Z</a:t>
            </a:r>
            <a:r>
              <a:rPr lang="en-US" sz="1800" baseline="-25000" dirty="0" err="1"/>
              <a:t>old</a:t>
            </a:r>
            <a:r>
              <a:rPr lang="en-US" sz="1800" dirty="0"/>
              <a:t>)</a:t>
            </a:r>
          </a:p>
          <a:p>
            <a:pPr marL="0" indent="0" fontAlgn="base">
              <a:buNone/>
            </a:pPr>
            <a:r>
              <a:rPr lang="en-US" sz="1800" dirty="0"/>
              <a:t>Initial angle of the object O with respect to origin = Φ</a:t>
            </a:r>
          </a:p>
          <a:p>
            <a:pPr marL="0" indent="0" fontAlgn="base">
              <a:buNone/>
            </a:pPr>
            <a:r>
              <a:rPr lang="en-US" sz="1800" dirty="0"/>
              <a:t>Rotation angle = θ</a:t>
            </a:r>
          </a:p>
          <a:p>
            <a:pPr marL="0" indent="0" fontAlgn="base">
              <a:buNone/>
            </a:pPr>
            <a:r>
              <a:rPr lang="en-US" sz="1800" dirty="0"/>
              <a:t>New coordinates of the object O after rotation = (</a:t>
            </a:r>
            <a:r>
              <a:rPr lang="en-US" sz="1800" dirty="0" err="1"/>
              <a:t>X</a:t>
            </a:r>
            <a:r>
              <a:rPr lang="en-US" sz="1800" baseline="-25000" dirty="0" err="1"/>
              <a:t>new</a:t>
            </a:r>
            <a:r>
              <a:rPr lang="en-US" sz="1800" dirty="0"/>
              <a:t>, </a:t>
            </a:r>
            <a:r>
              <a:rPr lang="en-US" sz="1800" dirty="0" err="1"/>
              <a:t>Y</a:t>
            </a:r>
            <a:r>
              <a:rPr lang="en-US" sz="1800" baseline="-25000" dirty="0" err="1"/>
              <a:t>new</a:t>
            </a:r>
            <a:r>
              <a:rPr lang="en-US" sz="1800" dirty="0"/>
              <a:t>, </a:t>
            </a:r>
            <a:r>
              <a:rPr lang="en-US" sz="1800" dirty="0" err="1"/>
              <a:t>Z</a:t>
            </a:r>
            <a:r>
              <a:rPr lang="en-US" sz="1800" baseline="-25000" dirty="0" err="1"/>
              <a:t>new</a:t>
            </a:r>
            <a:r>
              <a:rPr lang="en-US" sz="1800" dirty="0"/>
              <a:t>)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dirty="0" smtClean="0"/>
              <a:t>In </a:t>
            </a:r>
            <a:r>
              <a:rPr lang="en-US" sz="1800" dirty="0"/>
              <a:t>3 dimensions, there are 3 possible types of </a:t>
            </a:r>
            <a:r>
              <a:rPr lang="en-US" sz="1800" dirty="0" smtClean="0"/>
              <a:t>rotation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X-axis Rotation</a:t>
            </a:r>
          </a:p>
          <a:p>
            <a:pPr marL="0" indent="0" fontAlgn="base">
              <a:buNone/>
            </a:pPr>
            <a:r>
              <a:rPr lang="en-US" sz="1800" dirty="0"/>
              <a:t>Y-axis Rotation</a:t>
            </a:r>
          </a:p>
          <a:p>
            <a:pPr marL="0" indent="0" fontAlgn="base">
              <a:buNone/>
            </a:pPr>
            <a:r>
              <a:rPr lang="en-US" sz="1800" dirty="0"/>
              <a:t>Z-axis Rotation</a:t>
            </a:r>
          </a:p>
          <a:p>
            <a:pPr marL="0" indent="0" fontAlgn="base">
              <a:buNone/>
            </a:pPr>
            <a:r>
              <a:rPr lang="en-US" sz="1800" dirty="0"/>
              <a:t> </a:t>
            </a:r>
          </a:p>
          <a:p>
            <a:pPr marL="0" indent="0" fontAlgn="base">
              <a:buNone/>
            </a:pPr>
            <a:r>
              <a:rPr lang="en-US" sz="1800" b="1" u="sng" dirty="0"/>
              <a:t>For X-Axis </a:t>
            </a:r>
            <a:r>
              <a:rPr lang="en-US" sz="1800" b="1" u="sng" dirty="0" smtClean="0"/>
              <a:t>Rotation</a:t>
            </a:r>
            <a:endParaRPr lang="en-US" sz="1800" b="1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r>
              <a:rPr lang="en-US" sz="1800" dirty="0" smtClean="0"/>
              <a:t>This </a:t>
            </a:r>
            <a:r>
              <a:rPr lang="en-US" sz="1800" dirty="0"/>
              <a:t>rotation is achieved by using the following rotation equations-</a:t>
            </a:r>
          </a:p>
          <a:p>
            <a:pPr marL="0" indent="0" fontAlgn="base">
              <a:buNone/>
            </a:pPr>
            <a:r>
              <a:rPr lang="en-US" sz="1800" dirty="0" err="1"/>
              <a:t>X</a:t>
            </a:r>
            <a:r>
              <a:rPr lang="en-US" sz="1800" baseline="-25000" dirty="0" err="1"/>
              <a:t>new</a:t>
            </a:r>
            <a:r>
              <a:rPr lang="en-US" sz="1800" dirty="0"/>
              <a:t> = </a:t>
            </a:r>
            <a:r>
              <a:rPr lang="en-US" sz="1800" dirty="0" err="1"/>
              <a:t>X</a:t>
            </a:r>
            <a:r>
              <a:rPr lang="en-US" sz="1800" baseline="-25000" dirty="0" err="1"/>
              <a:t>old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 err="1"/>
              <a:t>Y</a:t>
            </a:r>
            <a:r>
              <a:rPr lang="en-US" sz="1800" baseline="-25000" dirty="0" err="1"/>
              <a:t>new</a:t>
            </a:r>
            <a:r>
              <a:rPr lang="en-US" sz="1800" dirty="0"/>
              <a:t> = </a:t>
            </a:r>
            <a:r>
              <a:rPr lang="en-US" sz="1800" dirty="0" err="1"/>
              <a:t>Y</a:t>
            </a:r>
            <a:r>
              <a:rPr lang="en-US" sz="1800" baseline="-25000" dirty="0" err="1"/>
              <a:t>old</a:t>
            </a:r>
            <a:r>
              <a:rPr lang="en-US" sz="1800" dirty="0"/>
              <a:t> x </a:t>
            </a:r>
            <a:r>
              <a:rPr lang="en-US" sz="1800" dirty="0" err="1"/>
              <a:t>cosθ</a:t>
            </a:r>
            <a:r>
              <a:rPr lang="en-US" sz="1800" dirty="0"/>
              <a:t> – </a:t>
            </a:r>
            <a:r>
              <a:rPr lang="en-US" sz="1800" dirty="0" err="1"/>
              <a:t>Z</a:t>
            </a:r>
            <a:r>
              <a:rPr lang="en-US" sz="1800" baseline="-25000" dirty="0" err="1"/>
              <a:t>old</a:t>
            </a:r>
            <a:r>
              <a:rPr lang="en-US" sz="1800" dirty="0"/>
              <a:t> x </a:t>
            </a:r>
            <a:r>
              <a:rPr lang="en-US" sz="1800" dirty="0" err="1"/>
              <a:t>sinθ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 err="1"/>
              <a:t>Z</a:t>
            </a:r>
            <a:r>
              <a:rPr lang="en-US" sz="1800" baseline="-25000" dirty="0" err="1"/>
              <a:t>new</a:t>
            </a:r>
            <a:r>
              <a:rPr lang="en-US" sz="1800" dirty="0"/>
              <a:t> = </a:t>
            </a:r>
            <a:r>
              <a:rPr lang="en-US" sz="1800" dirty="0" err="1"/>
              <a:t>Y</a:t>
            </a:r>
            <a:r>
              <a:rPr lang="en-US" sz="1800" baseline="-25000" dirty="0" err="1"/>
              <a:t>old</a:t>
            </a:r>
            <a:r>
              <a:rPr lang="en-US" sz="1800" dirty="0"/>
              <a:t> x </a:t>
            </a:r>
            <a:r>
              <a:rPr lang="en-US" sz="1800" dirty="0" err="1"/>
              <a:t>sinθ</a:t>
            </a:r>
            <a:r>
              <a:rPr lang="en-US" sz="1800" dirty="0"/>
              <a:t> + </a:t>
            </a:r>
            <a:r>
              <a:rPr lang="en-US" sz="1800" dirty="0" err="1"/>
              <a:t>Z</a:t>
            </a:r>
            <a:r>
              <a:rPr lang="en-US" sz="1800" baseline="-25000" dirty="0" err="1"/>
              <a:t>old</a:t>
            </a:r>
            <a:r>
              <a:rPr lang="en-US" sz="1800" dirty="0"/>
              <a:t> x </a:t>
            </a:r>
            <a:r>
              <a:rPr lang="en-US" sz="1800" dirty="0" err="1"/>
              <a:t>cosθ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600" dirty="0"/>
              <a:t>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84984"/>
            <a:ext cx="3960440" cy="180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9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9033AF-9964-4997-B7D6-1B3CE6424C44}"/>
</file>

<file path=customXml/itemProps2.xml><?xml version="1.0" encoding="utf-8"?>
<ds:datastoreItem xmlns:ds="http://schemas.openxmlformats.org/officeDocument/2006/customXml" ds:itemID="{1D204A69-5FC2-4CAD-A729-9B598F412451}"/>
</file>

<file path=customXml/itemProps3.xml><?xml version="1.0" encoding="utf-8"?>
<ds:datastoreItem xmlns:ds="http://schemas.openxmlformats.org/officeDocument/2006/customXml" ds:itemID="{9496D21F-2D25-45D9-922F-FDE887751084}"/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557</Words>
  <Application>Microsoft Office PowerPoint</Application>
  <PresentationFormat>On-screen Show (4:3)</PresentationFormat>
  <Paragraphs>418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2022-01-19T10:49:35Z</dcterms:created>
  <dcterms:modified xsi:type="dcterms:W3CDTF">2022-02-02T03:08:03Z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