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7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108" y="137540"/>
            <a:ext cx="45694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719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Arial"/>
                <a:cs typeface="Arial"/>
              </a:rPr>
              <a:t>Estimation of the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1F5F"/>
                </a:solidFill>
                <a:latin typeface="Arial"/>
                <a:cs typeface="Arial"/>
              </a:rPr>
              <a:t>degradation</a:t>
            </a:r>
            <a:r>
              <a:rPr sz="3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1F5F"/>
                </a:solidFill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866138"/>
            <a:ext cx="7376795" cy="3460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There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three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ways 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estimated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 MT"/>
              <a:cs typeface="Arial MT"/>
            </a:endParaRPr>
          </a:p>
          <a:p>
            <a:pPr marL="927100" indent="-915035">
              <a:lnSpc>
                <a:spcPct val="100000"/>
              </a:lnSpc>
              <a:buClr>
                <a:srgbClr val="FF0000"/>
              </a:buClr>
              <a:buSzPct val="125000"/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3200" dirty="0">
                <a:latin typeface="Arial MT"/>
                <a:cs typeface="Arial MT"/>
              </a:rPr>
              <a:t>Observation</a:t>
            </a:r>
            <a:endParaRPr sz="3200">
              <a:latin typeface="Arial MT"/>
              <a:cs typeface="Arial MT"/>
            </a:endParaRPr>
          </a:p>
          <a:p>
            <a:pPr marL="927100" indent="-915035">
              <a:lnSpc>
                <a:spcPct val="100000"/>
              </a:lnSpc>
              <a:spcBef>
                <a:spcPts val="3840"/>
              </a:spcBef>
              <a:buClr>
                <a:srgbClr val="FF0000"/>
              </a:buClr>
              <a:buSzPct val="125000"/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3200" spc="-5" dirty="0">
                <a:latin typeface="Arial MT"/>
                <a:cs typeface="Arial MT"/>
              </a:rPr>
              <a:t>Experimentation</a:t>
            </a:r>
            <a:endParaRPr sz="3200">
              <a:latin typeface="Arial MT"/>
              <a:cs typeface="Arial MT"/>
            </a:endParaRPr>
          </a:p>
          <a:p>
            <a:pPr marL="927100" indent="-915035">
              <a:lnSpc>
                <a:spcPct val="100000"/>
              </a:lnSpc>
              <a:spcBef>
                <a:spcPts val="3840"/>
              </a:spcBef>
              <a:buClr>
                <a:srgbClr val="FF0000"/>
              </a:buClr>
              <a:buSzPct val="125000"/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3200" spc="-5" dirty="0">
                <a:latin typeface="Arial MT"/>
                <a:cs typeface="Arial MT"/>
              </a:rPr>
              <a:t>Mathematical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Modeling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84" y="1056487"/>
            <a:ext cx="6828155" cy="5002530"/>
            <a:chOff x="81084" y="1056487"/>
            <a:chExt cx="6828155" cy="5002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666" y="1056487"/>
              <a:ext cx="5001122" cy="500226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84" y="1412748"/>
              <a:ext cx="1843405" cy="1621155"/>
            </a:xfrm>
            <a:custGeom>
              <a:avLst/>
              <a:gdLst/>
              <a:ahLst/>
              <a:cxnLst/>
              <a:rect l="l" t="t" r="r" b="b"/>
              <a:pathLst>
                <a:path w="1843405" h="1621155">
                  <a:moveTo>
                    <a:pt x="1656148" y="0"/>
                  </a:moveTo>
                  <a:lnTo>
                    <a:pt x="0" y="0"/>
                  </a:lnTo>
                  <a:lnTo>
                    <a:pt x="0" y="1620774"/>
                  </a:lnTo>
                  <a:lnTo>
                    <a:pt x="1656148" y="1620774"/>
                  </a:lnTo>
                  <a:lnTo>
                    <a:pt x="1656148" y="1350644"/>
                  </a:lnTo>
                  <a:lnTo>
                    <a:pt x="1842965" y="908938"/>
                  </a:lnTo>
                  <a:lnTo>
                    <a:pt x="1656148" y="945514"/>
                  </a:lnTo>
                  <a:lnTo>
                    <a:pt x="16561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784" y="1412748"/>
              <a:ext cx="1843405" cy="1621155"/>
            </a:xfrm>
            <a:custGeom>
              <a:avLst/>
              <a:gdLst/>
              <a:ahLst/>
              <a:cxnLst/>
              <a:rect l="l" t="t" r="r" b="b"/>
              <a:pathLst>
                <a:path w="1843405" h="1621155">
                  <a:moveTo>
                    <a:pt x="0" y="0"/>
                  </a:moveTo>
                  <a:lnTo>
                    <a:pt x="966106" y="0"/>
                  </a:lnTo>
                  <a:lnTo>
                    <a:pt x="1380177" y="0"/>
                  </a:lnTo>
                  <a:lnTo>
                    <a:pt x="1656148" y="0"/>
                  </a:lnTo>
                  <a:lnTo>
                    <a:pt x="1656148" y="945514"/>
                  </a:lnTo>
                  <a:lnTo>
                    <a:pt x="1842965" y="908938"/>
                  </a:lnTo>
                  <a:lnTo>
                    <a:pt x="1656148" y="1350644"/>
                  </a:lnTo>
                  <a:lnTo>
                    <a:pt x="1656148" y="1620774"/>
                  </a:lnTo>
                  <a:lnTo>
                    <a:pt x="1380177" y="1620774"/>
                  </a:lnTo>
                  <a:lnTo>
                    <a:pt x="966106" y="1620774"/>
                  </a:lnTo>
                  <a:lnTo>
                    <a:pt x="0" y="1620774"/>
                  </a:lnTo>
                  <a:lnTo>
                    <a:pt x="0" y="1350644"/>
                  </a:lnTo>
                  <a:lnTo>
                    <a:pt x="0" y="94551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386" y="1642364"/>
            <a:ext cx="1400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negligible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turbulence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09434" y="1328038"/>
            <a:ext cx="1995805" cy="1646555"/>
            <a:chOff x="6909434" y="1328038"/>
            <a:chExt cx="1995805" cy="1646555"/>
          </a:xfrm>
        </p:grpSpPr>
        <p:sp>
          <p:nvSpPr>
            <p:cNvPr id="8" name="object 8"/>
            <p:cNvSpPr/>
            <p:nvPr/>
          </p:nvSpPr>
          <p:spPr>
            <a:xfrm>
              <a:off x="6922134" y="1340738"/>
              <a:ext cx="1970405" cy="1621155"/>
            </a:xfrm>
            <a:custGeom>
              <a:avLst/>
              <a:gdLst/>
              <a:ahLst/>
              <a:cxnLst/>
              <a:rect l="l" t="t" r="r" b="b"/>
              <a:pathLst>
                <a:path w="1970404" h="1621155">
                  <a:moveTo>
                    <a:pt x="1970405" y="0"/>
                  </a:moveTo>
                  <a:lnTo>
                    <a:pt x="314198" y="0"/>
                  </a:lnTo>
                  <a:lnTo>
                    <a:pt x="314198" y="270128"/>
                  </a:lnTo>
                  <a:lnTo>
                    <a:pt x="0" y="744855"/>
                  </a:lnTo>
                  <a:lnTo>
                    <a:pt x="314198" y="675386"/>
                  </a:lnTo>
                  <a:lnTo>
                    <a:pt x="314198" y="1620774"/>
                  </a:lnTo>
                  <a:lnTo>
                    <a:pt x="1970405" y="1620774"/>
                  </a:lnTo>
                  <a:lnTo>
                    <a:pt x="197040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22134" y="1340738"/>
              <a:ext cx="1970405" cy="1621155"/>
            </a:xfrm>
            <a:custGeom>
              <a:avLst/>
              <a:gdLst/>
              <a:ahLst/>
              <a:cxnLst/>
              <a:rect l="l" t="t" r="r" b="b"/>
              <a:pathLst>
                <a:path w="1970404" h="1621155">
                  <a:moveTo>
                    <a:pt x="314198" y="0"/>
                  </a:moveTo>
                  <a:lnTo>
                    <a:pt x="590169" y="0"/>
                  </a:lnTo>
                  <a:lnTo>
                    <a:pt x="1004189" y="0"/>
                  </a:lnTo>
                  <a:lnTo>
                    <a:pt x="1970405" y="0"/>
                  </a:lnTo>
                  <a:lnTo>
                    <a:pt x="1970405" y="270128"/>
                  </a:lnTo>
                  <a:lnTo>
                    <a:pt x="1970405" y="675386"/>
                  </a:lnTo>
                  <a:lnTo>
                    <a:pt x="1970405" y="1620774"/>
                  </a:lnTo>
                  <a:lnTo>
                    <a:pt x="1004189" y="1620774"/>
                  </a:lnTo>
                  <a:lnTo>
                    <a:pt x="590169" y="1620774"/>
                  </a:lnTo>
                  <a:lnTo>
                    <a:pt x="314198" y="1620774"/>
                  </a:lnTo>
                  <a:lnTo>
                    <a:pt x="314198" y="675386"/>
                  </a:lnTo>
                  <a:lnTo>
                    <a:pt x="0" y="744855"/>
                  </a:lnTo>
                  <a:lnTo>
                    <a:pt x="314198" y="270128"/>
                  </a:lnTo>
                  <a:lnTo>
                    <a:pt x="314198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364983" y="1387602"/>
            <a:ext cx="14008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severe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turbulence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k=0.0025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96" y="3883786"/>
            <a:ext cx="1868805" cy="1646555"/>
            <a:chOff x="22796" y="3883786"/>
            <a:chExt cx="1868805" cy="1646555"/>
          </a:xfrm>
        </p:grpSpPr>
        <p:sp>
          <p:nvSpPr>
            <p:cNvPr id="12" name="object 12"/>
            <p:cNvSpPr/>
            <p:nvPr/>
          </p:nvSpPr>
          <p:spPr>
            <a:xfrm>
              <a:off x="35496" y="3896486"/>
              <a:ext cx="1843405" cy="1621155"/>
            </a:xfrm>
            <a:custGeom>
              <a:avLst/>
              <a:gdLst/>
              <a:ahLst/>
              <a:cxnLst/>
              <a:rect l="l" t="t" r="r" b="b"/>
              <a:pathLst>
                <a:path w="1843405" h="1621154">
                  <a:moveTo>
                    <a:pt x="1656143" y="0"/>
                  </a:moveTo>
                  <a:lnTo>
                    <a:pt x="0" y="0"/>
                  </a:lnTo>
                  <a:lnTo>
                    <a:pt x="0" y="1620774"/>
                  </a:lnTo>
                  <a:lnTo>
                    <a:pt x="1656143" y="1620774"/>
                  </a:lnTo>
                  <a:lnTo>
                    <a:pt x="1656143" y="1350645"/>
                  </a:lnTo>
                  <a:lnTo>
                    <a:pt x="1842960" y="908938"/>
                  </a:lnTo>
                  <a:lnTo>
                    <a:pt x="1656143" y="945388"/>
                  </a:lnTo>
                  <a:lnTo>
                    <a:pt x="16561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96" y="3896486"/>
              <a:ext cx="1843405" cy="1621155"/>
            </a:xfrm>
            <a:custGeom>
              <a:avLst/>
              <a:gdLst/>
              <a:ahLst/>
              <a:cxnLst/>
              <a:rect l="l" t="t" r="r" b="b"/>
              <a:pathLst>
                <a:path w="1843405" h="1621154">
                  <a:moveTo>
                    <a:pt x="0" y="0"/>
                  </a:moveTo>
                  <a:lnTo>
                    <a:pt x="966101" y="0"/>
                  </a:lnTo>
                  <a:lnTo>
                    <a:pt x="1380172" y="0"/>
                  </a:lnTo>
                  <a:lnTo>
                    <a:pt x="1656143" y="0"/>
                  </a:lnTo>
                  <a:lnTo>
                    <a:pt x="1656143" y="945388"/>
                  </a:lnTo>
                  <a:lnTo>
                    <a:pt x="1842960" y="908938"/>
                  </a:lnTo>
                  <a:lnTo>
                    <a:pt x="1656143" y="1350645"/>
                  </a:lnTo>
                  <a:lnTo>
                    <a:pt x="1656143" y="1620774"/>
                  </a:lnTo>
                  <a:lnTo>
                    <a:pt x="1380172" y="1620774"/>
                  </a:lnTo>
                  <a:lnTo>
                    <a:pt x="966101" y="1620774"/>
                  </a:lnTo>
                  <a:lnTo>
                    <a:pt x="0" y="1620774"/>
                  </a:lnTo>
                  <a:lnTo>
                    <a:pt x="0" y="1350645"/>
                  </a:lnTo>
                  <a:lnTo>
                    <a:pt x="0" y="9453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3169" y="3943604"/>
            <a:ext cx="14008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mild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turbulence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k=0.001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40855" y="3992371"/>
            <a:ext cx="2136775" cy="1646555"/>
            <a:chOff x="6840855" y="3992371"/>
            <a:chExt cx="2136775" cy="1646555"/>
          </a:xfrm>
        </p:grpSpPr>
        <p:sp>
          <p:nvSpPr>
            <p:cNvPr id="16" name="object 16"/>
            <p:cNvSpPr/>
            <p:nvPr/>
          </p:nvSpPr>
          <p:spPr>
            <a:xfrm>
              <a:off x="6853555" y="4005071"/>
              <a:ext cx="2111375" cy="1621155"/>
            </a:xfrm>
            <a:custGeom>
              <a:avLst/>
              <a:gdLst/>
              <a:ahLst/>
              <a:cxnLst/>
              <a:rect l="l" t="t" r="r" b="b"/>
              <a:pathLst>
                <a:path w="2111375" h="1621154">
                  <a:moveTo>
                    <a:pt x="2110994" y="0"/>
                  </a:moveTo>
                  <a:lnTo>
                    <a:pt x="454787" y="0"/>
                  </a:lnTo>
                  <a:lnTo>
                    <a:pt x="454787" y="945388"/>
                  </a:lnTo>
                  <a:lnTo>
                    <a:pt x="0" y="908938"/>
                  </a:lnTo>
                  <a:lnTo>
                    <a:pt x="454787" y="1350644"/>
                  </a:lnTo>
                  <a:lnTo>
                    <a:pt x="454787" y="1620748"/>
                  </a:lnTo>
                  <a:lnTo>
                    <a:pt x="2110994" y="1620748"/>
                  </a:lnTo>
                  <a:lnTo>
                    <a:pt x="21109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3555" y="4005071"/>
              <a:ext cx="2111375" cy="1621155"/>
            </a:xfrm>
            <a:custGeom>
              <a:avLst/>
              <a:gdLst/>
              <a:ahLst/>
              <a:cxnLst/>
              <a:rect l="l" t="t" r="r" b="b"/>
              <a:pathLst>
                <a:path w="2111375" h="1621154">
                  <a:moveTo>
                    <a:pt x="454787" y="0"/>
                  </a:moveTo>
                  <a:lnTo>
                    <a:pt x="730758" y="0"/>
                  </a:lnTo>
                  <a:lnTo>
                    <a:pt x="1144777" y="0"/>
                  </a:lnTo>
                  <a:lnTo>
                    <a:pt x="2110994" y="0"/>
                  </a:lnTo>
                  <a:lnTo>
                    <a:pt x="2110994" y="945388"/>
                  </a:lnTo>
                  <a:lnTo>
                    <a:pt x="2110994" y="1350644"/>
                  </a:lnTo>
                  <a:lnTo>
                    <a:pt x="2110994" y="1620748"/>
                  </a:lnTo>
                  <a:lnTo>
                    <a:pt x="1144777" y="1620748"/>
                  </a:lnTo>
                  <a:lnTo>
                    <a:pt x="730758" y="1620748"/>
                  </a:lnTo>
                  <a:lnTo>
                    <a:pt x="454787" y="1620748"/>
                  </a:lnTo>
                  <a:lnTo>
                    <a:pt x="454787" y="1350644"/>
                  </a:lnTo>
                  <a:lnTo>
                    <a:pt x="0" y="908938"/>
                  </a:lnTo>
                  <a:lnTo>
                    <a:pt x="454787" y="945388"/>
                  </a:lnTo>
                  <a:lnTo>
                    <a:pt x="454787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37246" y="4052138"/>
            <a:ext cx="14014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low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turbulence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k=0.00025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210" y="685800"/>
            <a:ext cx="8581390" cy="5496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Estimation</a:t>
            </a:r>
            <a:r>
              <a:rPr sz="3200" b="1" u="heavy" spc="-7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by</a:t>
            </a:r>
            <a:r>
              <a:rPr sz="32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Image</a:t>
            </a:r>
            <a:r>
              <a:rPr sz="32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Observation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 dirty="0">
              <a:latin typeface="Arial"/>
              <a:cs typeface="Arial"/>
            </a:endParaRPr>
          </a:p>
          <a:p>
            <a:pPr marL="12700" marR="70548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 MT"/>
                <a:cs typeface="Arial MT"/>
              </a:rPr>
              <a:t>Let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image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 </a:t>
            </a:r>
            <a:r>
              <a:rPr sz="3200" spc="-5" dirty="0">
                <a:latin typeface="Arial MT"/>
                <a:cs typeface="Arial MT"/>
              </a:rPr>
              <a:t>degraded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unknown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degradation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function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 dirty="0">
              <a:latin typeface="Arial MT"/>
              <a:cs typeface="Arial MT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 MT"/>
                <a:cs typeface="Arial MT"/>
              </a:rPr>
              <a:t>Assume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 </a:t>
            </a:r>
            <a:r>
              <a:rPr sz="3200" spc="-5" dirty="0">
                <a:latin typeface="Arial MT"/>
                <a:cs typeface="Arial MT"/>
              </a:rPr>
              <a:t>linear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position invariant.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 dirty="0">
              <a:latin typeface="Arial MT"/>
              <a:cs typeface="Arial MT"/>
            </a:endParaRPr>
          </a:p>
          <a:p>
            <a:pPr marL="3365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 MT"/>
                <a:cs typeface="Arial MT"/>
              </a:rPr>
              <a:t>Gather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information from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image.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300" dirty="0">
              <a:latin typeface="Arial MT"/>
              <a:cs typeface="Arial MT"/>
            </a:endParaRPr>
          </a:p>
          <a:p>
            <a:pPr marL="12700" marR="167005">
              <a:lnSpc>
                <a:spcPct val="10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 MT"/>
                <a:cs typeface="Arial MT"/>
              </a:rPr>
              <a:t>Look </a:t>
            </a:r>
            <a:r>
              <a:rPr sz="3200" dirty="0">
                <a:latin typeface="Arial MT"/>
                <a:cs typeface="Arial MT"/>
              </a:rPr>
              <a:t>at the </a:t>
            </a:r>
            <a:r>
              <a:rPr sz="3200" spc="-5" dirty="0">
                <a:latin typeface="Arial MT"/>
                <a:cs typeface="Arial MT"/>
              </a:rPr>
              <a:t>small rectangular </a:t>
            </a:r>
            <a:r>
              <a:rPr sz="3200" dirty="0">
                <a:latin typeface="Arial MT"/>
                <a:cs typeface="Arial MT"/>
              </a:rPr>
              <a:t>section of 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blurred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image,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which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contain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sample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1148537"/>
            <a:ext cx="8901430" cy="49173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43116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75285" algn="l"/>
              </a:tabLst>
            </a:pPr>
            <a:r>
              <a:rPr sz="3200" spc="-180" dirty="0">
                <a:latin typeface="Arial MT"/>
                <a:cs typeface="Arial MT"/>
              </a:rPr>
              <a:t>To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reduce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noise </a:t>
            </a:r>
            <a:r>
              <a:rPr sz="3200" spc="-15" dirty="0">
                <a:latin typeface="Arial MT"/>
                <a:cs typeface="Arial MT"/>
              </a:rPr>
              <a:t>effect 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-5" dirty="0">
                <a:latin typeface="Arial MT"/>
                <a:cs typeface="Arial MT"/>
              </a:rPr>
              <a:t> look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strong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signal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content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(area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high</a:t>
            </a:r>
            <a:r>
              <a:rPr sz="3200" dirty="0">
                <a:latin typeface="Arial MT"/>
                <a:cs typeface="Arial MT"/>
              </a:rPr>
              <a:t> contrast).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 dirty="0">
              <a:latin typeface="Arial MT"/>
              <a:cs typeface="Arial MT"/>
            </a:endParaRPr>
          </a:p>
          <a:p>
            <a:pPr marL="50800" marR="17780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375285" algn="l"/>
              </a:tabLst>
            </a:pPr>
            <a:r>
              <a:rPr sz="3200" dirty="0">
                <a:latin typeface="Arial MT"/>
                <a:cs typeface="Arial MT"/>
              </a:rPr>
              <a:t>Now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process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sub-image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arrive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result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 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unblurred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possible.</a:t>
            </a:r>
            <a:endParaRPr sz="3200" dirty="0">
              <a:latin typeface="Arial MT"/>
              <a:cs typeface="Arial MT"/>
            </a:endParaRPr>
          </a:p>
          <a:p>
            <a:pPr marL="50800" marR="141605">
              <a:lnSpc>
                <a:spcPts val="3840"/>
              </a:lnSpc>
              <a:spcBef>
                <a:spcPts val="114"/>
              </a:spcBef>
            </a:pPr>
            <a:r>
              <a:rPr sz="3200" dirty="0">
                <a:latin typeface="Arial MT"/>
                <a:cs typeface="Arial MT"/>
              </a:rPr>
              <a:t>(</a:t>
            </a:r>
            <a:r>
              <a:rPr sz="3200" i="1" dirty="0">
                <a:latin typeface="Times New Roman"/>
                <a:cs typeface="Times New Roman"/>
              </a:rPr>
              <a:t>Using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sharpening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filter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or by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processing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small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areas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in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hand</a:t>
            </a:r>
            <a:r>
              <a:rPr sz="3200" spc="5" dirty="0">
                <a:latin typeface="Arial MT"/>
                <a:cs typeface="Arial MT"/>
              </a:rPr>
              <a:t>)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Arial MT"/>
              <a:cs typeface="Arial MT"/>
            </a:endParaRPr>
          </a:p>
          <a:p>
            <a:pPr marL="374650" indent="-324485">
              <a:lnSpc>
                <a:spcPct val="100000"/>
              </a:lnSpc>
              <a:buSzPct val="96875"/>
              <a:buFont typeface="Wingdings"/>
              <a:buChar char=""/>
              <a:tabLst>
                <a:tab pos="375285" algn="l"/>
              </a:tabLst>
            </a:pPr>
            <a:r>
              <a:rPr sz="3200" spc="-5" dirty="0">
                <a:latin typeface="Arial MT"/>
                <a:cs typeface="Arial MT"/>
              </a:rPr>
              <a:t>Let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observed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sub-image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denoted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</a:p>
          <a:p>
            <a:pPr marL="433705">
              <a:lnSpc>
                <a:spcPct val="100000"/>
              </a:lnSpc>
              <a:spcBef>
                <a:spcPts val="295"/>
              </a:spcBef>
            </a:pPr>
            <a:r>
              <a:rPr sz="2700" i="1" spc="285" dirty="0" err="1" smtClean="0">
                <a:latin typeface="Times New Roman"/>
                <a:cs typeface="Times New Roman"/>
              </a:rPr>
              <a:t>g</a:t>
            </a:r>
            <a:r>
              <a:rPr sz="2325" i="1" spc="427" baseline="-25089" dirty="0" err="1" smtClean="0">
                <a:latin typeface="Times New Roman"/>
                <a:cs typeface="Times New Roman"/>
              </a:rPr>
              <a:t>s</a:t>
            </a:r>
            <a:r>
              <a:rPr sz="2325" i="1" spc="-22" baseline="-25089" dirty="0" smtClean="0">
                <a:latin typeface="Times New Roman"/>
                <a:cs typeface="Times New Roman"/>
              </a:rPr>
              <a:t> </a:t>
            </a:r>
            <a:r>
              <a:rPr sz="2700" spc="245" dirty="0" smtClean="0">
                <a:latin typeface="Times New Roman"/>
                <a:cs typeface="Times New Roman"/>
              </a:rPr>
              <a:t>(</a:t>
            </a:r>
            <a:r>
              <a:rPr sz="2700" i="1" spc="245" dirty="0" smtClean="0">
                <a:latin typeface="Times New Roman"/>
                <a:cs typeface="Times New Roman"/>
              </a:rPr>
              <a:t>x</a:t>
            </a:r>
            <a:r>
              <a:rPr sz="2700" spc="245" dirty="0" smtClean="0">
                <a:latin typeface="Times New Roman"/>
                <a:cs typeface="Times New Roman"/>
              </a:rPr>
              <a:t>,</a:t>
            </a:r>
            <a:r>
              <a:rPr sz="2700" spc="-40" dirty="0" smtClean="0">
                <a:latin typeface="Times New Roman"/>
                <a:cs typeface="Times New Roman"/>
              </a:rPr>
              <a:t> </a:t>
            </a:r>
            <a:r>
              <a:rPr sz="2700" i="1" spc="250" dirty="0" smtClean="0">
                <a:latin typeface="Times New Roman"/>
                <a:cs typeface="Times New Roman"/>
              </a:rPr>
              <a:t>y</a:t>
            </a:r>
            <a:r>
              <a:rPr sz="2700" spc="250" dirty="0" smtClean="0">
                <a:latin typeface="Times New Roman"/>
                <a:cs typeface="Times New Roman"/>
              </a:rPr>
              <a:t>)</a:t>
            </a:r>
            <a:r>
              <a:rPr lang="en-IN" sz="2700" spc="250" dirty="0" smtClean="0">
                <a:latin typeface="Times New Roman"/>
                <a:cs typeface="Times New Roman"/>
              </a:rPr>
              <a:t> 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143" y="6026607"/>
            <a:ext cx="6711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5" dirty="0" smtClean="0">
                <a:latin typeface="Arial MT"/>
                <a:cs typeface="Arial MT"/>
              </a:rPr>
              <a:t>and the</a:t>
            </a:r>
            <a:r>
              <a:rPr sz="3200" spc="-25" dirty="0" smtClean="0">
                <a:latin typeface="Arial MT"/>
                <a:cs typeface="Arial MT"/>
              </a:rPr>
              <a:t> </a:t>
            </a:r>
            <a:r>
              <a:rPr sz="3200" dirty="0" smtClean="0">
                <a:latin typeface="Arial MT"/>
                <a:cs typeface="Arial MT"/>
              </a:rPr>
              <a:t>processed</a:t>
            </a:r>
            <a:r>
              <a:rPr sz="3200" spc="-55" dirty="0" smtClean="0">
                <a:latin typeface="Arial MT"/>
                <a:cs typeface="Arial MT"/>
              </a:rPr>
              <a:t> </a:t>
            </a:r>
            <a:r>
              <a:rPr sz="3200" spc="-5" dirty="0" smtClean="0">
                <a:latin typeface="Arial MT"/>
                <a:cs typeface="Arial MT"/>
              </a:rPr>
              <a:t>sub-image</a:t>
            </a:r>
            <a:r>
              <a:rPr sz="3200" spc="215" dirty="0" smtClean="0">
                <a:latin typeface="Arial MT"/>
                <a:cs typeface="Arial MT"/>
              </a:rPr>
              <a:t> </a:t>
            </a:r>
            <a:r>
              <a:rPr sz="4050" i="1" spc="-262" baseline="4115" dirty="0" smtClean="0">
                <a:latin typeface="Times New Roman"/>
                <a:cs typeface="Times New Roman"/>
              </a:rPr>
              <a:t>f</a:t>
            </a:r>
            <a:r>
              <a:rPr sz="4050" spc="-262" baseline="20576" dirty="0" smtClean="0">
                <a:latin typeface="Times New Roman"/>
                <a:cs typeface="Times New Roman"/>
              </a:rPr>
              <a:t>ˆ</a:t>
            </a:r>
            <a:r>
              <a:rPr sz="4050" spc="375" baseline="20576" dirty="0" smtClean="0">
                <a:latin typeface="Times New Roman"/>
                <a:cs typeface="Times New Roman"/>
              </a:rPr>
              <a:t> </a:t>
            </a:r>
            <a:r>
              <a:rPr sz="4050" spc="367" baseline="4115" dirty="0" smtClean="0">
                <a:latin typeface="Times New Roman"/>
                <a:cs typeface="Times New Roman"/>
              </a:rPr>
              <a:t>(</a:t>
            </a:r>
            <a:r>
              <a:rPr sz="4050" i="1" spc="367" baseline="4115" dirty="0" smtClean="0">
                <a:latin typeface="Times New Roman"/>
                <a:cs typeface="Times New Roman"/>
              </a:rPr>
              <a:t>x</a:t>
            </a:r>
            <a:r>
              <a:rPr sz="4050" spc="367" baseline="4115" dirty="0" smtClean="0">
                <a:latin typeface="Times New Roman"/>
                <a:cs typeface="Times New Roman"/>
              </a:rPr>
              <a:t>,</a:t>
            </a:r>
            <a:r>
              <a:rPr sz="4050" spc="-7" baseline="4115" dirty="0" smtClean="0">
                <a:latin typeface="Times New Roman"/>
                <a:cs typeface="Times New Roman"/>
              </a:rPr>
              <a:t> </a:t>
            </a:r>
            <a:r>
              <a:rPr sz="4050" i="1" spc="375" baseline="4115" dirty="0" smtClean="0">
                <a:latin typeface="Times New Roman"/>
                <a:cs typeface="Times New Roman"/>
              </a:rPr>
              <a:t>y</a:t>
            </a:r>
            <a:r>
              <a:rPr sz="4050" spc="375" baseline="4115" dirty="0" smtClean="0">
                <a:latin typeface="Times New Roman"/>
                <a:cs typeface="Times New Roman"/>
              </a:rPr>
              <a:t>)</a:t>
            </a:r>
            <a:endParaRPr sz="4050" baseline="411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3125" y="6296260"/>
            <a:ext cx="11938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i="1" spc="130" dirty="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58" y="1065021"/>
            <a:ext cx="7666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Assuming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negligible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i="1" spc="-5" dirty="0">
                <a:latin typeface="Arial"/>
                <a:cs typeface="Arial"/>
              </a:rPr>
              <a:t>noise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 MT"/>
                <a:cs typeface="Arial MT"/>
              </a:rPr>
              <a:t>effect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have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5085" y="2489938"/>
            <a:ext cx="1540510" cy="0"/>
          </a:xfrm>
          <a:custGeom>
            <a:avLst/>
            <a:gdLst/>
            <a:ahLst/>
            <a:cxnLst/>
            <a:rect l="l" t="t" r="r" b="b"/>
            <a:pathLst>
              <a:path w="1540510">
                <a:moveTo>
                  <a:pt x="0" y="0"/>
                </a:moveTo>
                <a:lnTo>
                  <a:pt x="1540112" y="0"/>
                </a:lnTo>
              </a:path>
            </a:pathLst>
          </a:custGeom>
          <a:ln w="195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7062" y="2493945"/>
            <a:ext cx="14452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i="1" spc="45" dirty="0">
                <a:latin typeface="Times New Roman"/>
                <a:cs typeface="Times New Roman"/>
              </a:rPr>
              <a:t>F</a:t>
            </a:r>
            <a:r>
              <a:rPr sz="3800" i="1" spc="150" dirty="0">
                <a:latin typeface="Times New Roman"/>
                <a:cs typeface="Times New Roman"/>
              </a:rPr>
              <a:t> </a:t>
            </a:r>
            <a:r>
              <a:rPr sz="3800" spc="-25" dirty="0">
                <a:latin typeface="Times New Roman"/>
                <a:cs typeface="Times New Roman"/>
              </a:rPr>
              <a:t>(</a:t>
            </a:r>
            <a:r>
              <a:rPr sz="3800" i="1" spc="120" dirty="0">
                <a:latin typeface="Times New Roman"/>
                <a:cs typeface="Times New Roman"/>
              </a:rPr>
              <a:t>u</a:t>
            </a:r>
            <a:r>
              <a:rPr sz="3800" spc="20" dirty="0">
                <a:latin typeface="Times New Roman"/>
                <a:cs typeface="Times New Roman"/>
              </a:rPr>
              <a:t>,</a:t>
            </a:r>
            <a:r>
              <a:rPr sz="3800" spc="-560" dirty="0">
                <a:latin typeface="Times New Roman"/>
                <a:cs typeface="Times New Roman"/>
              </a:rPr>
              <a:t> </a:t>
            </a:r>
            <a:r>
              <a:rPr sz="3800" i="1" spc="90" dirty="0">
                <a:latin typeface="Times New Roman"/>
                <a:cs typeface="Times New Roman"/>
              </a:rPr>
              <a:t>v</a:t>
            </a:r>
            <a:r>
              <a:rPr sz="3800" spc="25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0317" y="1809731"/>
            <a:ext cx="15290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i="1" spc="55" dirty="0">
                <a:latin typeface="Times New Roman"/>
                <a:cs typeface="Times New Roman"/>
              </a:rPr>
              <a:t>G</a:t>
            </a:r>
            <a:r>
              <a:rPr sz="3800" i="1" spc="375" dirty="0">
                <a:latin typeface="Times New Roman"/>
                <a:cs typeface="Times New Roman"/>
              </a:rPr>
              <a:t> </a:t>
            </a:r>
            <a:r>
              <a:rPr sz="3800" spc="-25" dirty="0">
                <a:latin typeface="Times New Roman"/>
                <a:cs typeface="Times New Roman"/>
              </a:rPr>
              <a:t>(</a:t>
            </a:r>
            <a:r>
              <a:rPr sz="3800" i="1" spc="110" dirty="0">
                <a:latin typeface="Times New Roman"/>
                <a:cs typeface="Times New Roman"/>
              </a:rPr>
              <a:t>u</a:t>
            </a:r>
            <a:r>
              <a:rPr sz="3800" spc="20" dirty="0">
                <a:latin typeface="Times New Roman"/>
                <a:cs typeface="Times New Roman"/>
              </a:rPr>
              <a:t>,</a:t>
            </a:r>
            <a:r>
              <a:rPr sz="3800" spc="-560" dirty="0">
                <a:latin typeface="Times New Roman"/>
                <a:cs typeface="Times New Roman"/>
              </a:rPr>
              <a:t> </a:t>
            </a:r>
            <a:r>
              <a:rPr sz="3800" i="1" spc="95" dirty="0">
                <a:latin typeface="Times New Roman"/>
                <a:cs typeface="Times New Roman"/>
              </a:rPr>
              <a:t>v</a:t>
            </a:r>
            <a:r>
              <a:rPr sz="3800" spc="25" dirty="0">
                <a:latin typeface="Times New Roman"/>
                <a:cs typeface="Times New Roman"/>
              </a:rPr>
              <a:t>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4845" y="2815078"/>
            <a:ext cx="13779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25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0747" y="2130872"/>
            <a:ext cx="13779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25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8746" y="2437808"/>
            <a:ext cx="13779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25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2510" y="2115691"/>
            <a:ext cx="195198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1660" algn="l"/>
              </a:tabLst>
            </a:pPr>
            <a:r>
              <a:rPr sz="3800" i="1" spc="55" dirty="0">
                <a:latin typeface="Times New Roman"/>
                <a:cs typeface="Times New Roman"/>
              </a:rPr>
              <a:t>H	</a:t>
            </a:r>
            <a:r>
              <a:rPr sz="3800" spc="-25" dirty="0">
                <a:latin typeface="Times New Roman"/>
                <a:cs typeface="Times New Roman"/>
              </a:rPr>
              <a:t>(</a:t>
            </a:r>
            <a:r>
              <a:rPr sz="3800" i="1" spc="120" dirty="0">
                <a:latin typeface="Times New Roman"/>
                <a:cs typeface="Times New Roman"/>
              </a:rPr>
              <a:t>u</a:t>
            </a:r>
            <a:r>
              <a:rPr sz="3800" spc="20" dirty="0">
                <a:latin typeface="Times New Roman"/>
                <a:cs typeface="Times New Roman"/>
              </a:rPr>
              <a:t>,</a:t>
            </a:r>
            <a:r>
              <a:rPr sz="3800" spc="-560" dirty="0">
                <a:latin typeface="Times New Roman"/>
                <a:cs typeface="Times New Roman"/>
              </a:rPr>
              <a:t> </a:t>
            </a:r>
            <a:r>
              <a:rPr sz="3800" i="1" spc="90" dirty="0">
                <a:latin typeface="Times New Roman"/>
                <a:cs typeface="Times New Roman"/>
              </a:rPr>
              <a:t>v</a:t>
            </a:r>
            <a:r>
              <a:rPr sz="3800" spc="25" dirty="0">
                <a:latin typeface="Times New Roman"/>
                <a:cs typeface="Times New Roman"/>
              </a:rPr>
              <a:t>)</a:t>
            </a:r>
            <a:r>
              <a:rPr sz="3800" spc="-105" dirty="0">
                <a:latin typeface="Times New Roman"/>
                <a:cs typeface="Times New Roman"/>
              </a:rPr>
              <a:t> </a:t>
            </a:r>
            <a:r>
              <a:rPr sz="3800" spc="40" dirty="0">
                <a:latin typeface="Symbol"/>
                <a:cs typeface="Symbol"/>
              </a:rPr>
              <a:t>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3649446"/>
            <a:ext cx="86201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Based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information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Position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invariance,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 can </a:t>
            </a:r>
            <a:r>
              <a:rPr sz="3200" spc="-5" dirty="0">
                <a:latin typeface="Arial MT"/>
                <a:cs typeface="Arial MT"/>
              </a:rPr>
              <a:t>deduce complete degradation function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H(u,v)</a:t>
            </a:r>
            <a:r>
              <a:rPr sz="3200" i="1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characteristics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above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function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" y="1416360"/>
            <a:ext cx="909129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43180" algn="just">
              <a:lnSpc>
                <a:spcPct val="15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Suppose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radial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plot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H</a:t>
            </a:r>
            <a:r>
              <a:rPr sz="3150" i="1" baseline="-21164" dirty="0">
                <a:latin typeface="Times New Roman"/>
                <a:cs typeface="Times New Roman"/>
              </a:rPr>
              <a:t>s</a:t>
            </a:r>
            <a:r>
              <a:rPr sz="3200" i="1" dirty="0">
                <a:latin typeface="Times New Roman"/>
                <a:cs typeface="Times New Roman"/>
              </a:rPr>
              <a:t>(u,v)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 MT"/>
                <a:cs typeface="Arial MT"/>
              </a:rPr>
              <a:t>has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approximate shape of </a:t>
            </a:r>
            <a:r>
              <a:rPr sz="3200" dirty="0">
                <a:latin typeface="Arial MT"/>
                <a:cs typeface="Arial MT"/>
              </a:rPr>
              <a:t>the Gaussian </a:t>
            </a:r>
            <a:r>
              <a:rPr sz="3200" spc="-5" dirty="0">
                <a:latin typeface="Arial MT"/>
                <a:cs typeface="Arial MT"/>
              </a:rPr>
              <a:t>curve </a:t>
            </a:r>
            <a:r>
              <a:rPr sz="3200" dirty="0">
                <a:latin typeface="Arial MT"/>
                <a:cs typeface="Arial MT"/>
              </a:rPr>
              <a:t>, </a:t>
            </a:r>
            <a:r>
              <a:rPr sz="3200" spc="-5" dirty="0">
                <a:latin typeface="Arial MT"/>
                <a:cs typeface="Arial MT"/>
              </a:rPr>
              <a:t>same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information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 </a:t>
            </a:r>
            <a:r>
              <a:rPr sz="3200" i="1" dirty="0">
                <a:latin typeface="Arial"/>
                <a:cs typeface="Arial"/>
              </a:rPr>
              <a:t>H(u,v)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larger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scale.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3" y="848995"/>
            <a:ext cx="9025255" cy="47993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Estimation</a:t>
            </a:r>
            <a:r>
              <a:rPr sz="3200" b="1" u="heavy" spc="-8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by</a:t>
            </a:r>
            <a:r>
              <a:rPr sz="3200" b="1" u="heavy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Experimentation</a:t>
            </a:r>
            <a:endParaRPr sz="3200" dirty="0">
              <a:latin typeface="Arial"/>
              <a:cs typeface="Arial"/>
            </a:endParaRPr>
          </a:p>
          <a:p>
            <a:pPr marL="48895" marR="5080" algn="just">
              <a:lnSpc>
                <a:spcPct val="150000"/>
              </a:lnSpc>
              <a:spcBef>
                <a:spcPts val="625"/>
              </a:spcBef>
              <a:buSzPct val="96875"/>
              <a:buFont typeface="Wingdings"/>
              <a:buChar char=""/>
              <a:tabLst>
                <a:tab pos="374015" algn="l"/>
              </a:tabLst>
            </a:pPr>
            <a:r>
              <a:rPr sz="3200" spc="-5" dirty="0">
                <a:latin typeface="Arial MT"/>
                <a:cs typeface="Arial MT"/>
              </a:rPr>
              <a:t>If the </a:t>
            </a:r>
            <a:r>
              <a:rPr sz="3200" spc="-5" dirty="0" smtClean="0">
                <a:latin typeface="Arial MT"/>
                <a:cs typeface="Arial MT"/>
              </a:rPr>
              <a:t>equipment</a:t>
            </a:r>
            <a:r>
              <a:rPr sz="3200" dirty="0" smtClean="0">
                <a:latin typeface="Arial MT"/>
                <a:cs typeface="Arial MT"/>
              </a:rPr>
              <a:t>, </a:t>
            </a:r>
            <a:r>
              <a:rPr sz="3200" dirty="0">
                <a:latin typeface="Arial MT"/>
                <a:cs typeface="Arial MT"/>
              </a:rPr>
              <a:t>with which </a:t>
            </a:r>
            <a:r>
              <a:rPr sz="3200" spc="-5" dirty="0">
                <a:latin typeface="Arial MT"/>
                <a:cs typeface="Arial MT"/>
              </a:rPr>
              <a:t>we obtained the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degraded image is available, accurate estimation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degradation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function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obtained.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400" dirty="0">
              <a:latin typeface="Arial MT"/>
              <a:cs typeface="Arial MT"/>
            </a:endParaRPr>
          </a:p>
          <a:p>
            <a:pPr marL="373380" indent="-325120" algn="just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374015" algn="l"/>
              </a:tabLst>
            </a:pPr>
            <a:r>
              <a:rPr sz="3200" dirty="0">
                <a:latin typeface="Arial MT"/>
                <a:cs typeface="Arial MT"/>
              </a:rPr>
              <a:t>With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various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system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settings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 err="1" smtClean="0">
                <a:latin typeface="Arial MT"/>
                <a:cs typeface="Arial MT"/>
              </a:rPr>
              <a:t>equipments</a:t>
            </a:r>
            <a:r>
              <a:rPr sz="3200" dirty="0" smtClean="0">
                <a:latin typeface="Arial MT"/>
                <a:cs typeface="Arial MT"/>
              </a:rPr>
              <a:t>,</a:t>
            </a:r>
            <a:r>
              <a:rPr sz="3200" spc="-20" dirty="0" smtClean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obtain</a:t>
            </a:r>
            <a:r>
              <a:rPr sz="3200" dirty="0">
                <a:latin typeface="Arial MT"/>
                <a:cs typeface="Arial MT"/>
              </a:rPr>
              <a:t> 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degraded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closely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 </a:t>
            </a:r>
            <a:r>
              <a:rPr sz="3200" spc="-5" dirty="0">
                <a:latin typeface="Arial MT"/>
                <a:cs typeface="Arial MT"/>
              </a:rPr>
              <a:t>possible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given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degraded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image.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8750"/>
            <a:ext cx="8988425" cy="482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 MT"/>
                <a:cs typeface="Arial MT"/>
              </a:rPr>
              <a:t>Using </a:t>
            </a:r>
            <a:r>
              <a:rPr sz="3200" spc="-5" dirty="0">
                <a:latin typeface="Arial MT"/>
                <a:cs typeface="Arial MT"/>
              </a:rPr>
              <a:t>the system settings (Response) get </a:t>
            </a:r>
            <a:r>
              <a:rPr sz="3200" spc="-10" dirty="0">
                <a:latin typeface="Arial MT"/>
                <a:cs typeface="Arial MT"/>
              </a:rPr>
              <a:t>an </a:t>
            </a:r>
            <a:r>
              <a:rPr sz="3200" spc="-5" dirty="0">
                <a:latin typeface="Arial MT"/>
                <a:cs typeface="Arial MT"/>
              </a:rPr>
              <a:t> impulse response </a:t>
            </a:r>
            <a:r>
              <a:rPr sz="3200" spc="-10" dirty="0">
                <a:latin typeface="Arial MT"/>
                <a:cs typeface="Arial MT"/>
              </a:rPr>
              <a:t>by </a:t>
            </a:r>
            <a:r>
              <a:rPr sz="3200" spc="-5" dirty="0">
                <a:latin typeface="Arial MT"/>
                <a:cs typeface="Arial MT"/>
              </a:rPr>
              <a:t>imaging an impulse (small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light.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800">
              <a:latin typeface="Arial MT"/>
              <a:cs typeface="Arial MT"/>
            </a:endParaRPr>
          </a:p>
          <a:p>
            <a:pPr marL="12700" marR="5715" algn="just">
              <a:lnSpc>
                <a:spcPct val="150000"/>
              </a:lnSpc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 MT"/>
                <a:cs typeface="Arial MT"/>
              </a:rPr>
              <a:t>An impulse is simulated by bright dot of light </a:t>
            </a:r>
            <a:r>
              <a:rPr sz="3200" spc="-10" dirty="0">
                <a:latin typeface="Arial MT"/>
                <a:cs typeface="Arial MT"/>
              </a:rPr>
              <a:t>as </a:t>
            </a:r>
            <a:r>
              <a:rPr sz="3200" spc="-5" dirty="0">
                <a:latin typeface="Arial MT"/>
                <a:cs typeface="Arial MT"/>
              </a:rPr>
              <a:t> bright </a:t>
            </a:r>
            <a:r>
              <a:rPr sz="3200" spc="-10" dirty="0">
                <a:latin typeface="Arial MT"/>
                <a:cs typeface="Arial MT"/>
              </a:rPr>
              <a:t>as </a:t>
            </a:r>
            <a:r>
              <a:rPr sz="3200" spc="-5" dirty="0">
                <a:latin typeface="Arial MT"/>
                <a:cs typeface="Arial MT"/>
              </a:rPr>
              <a:t>possible to reduce the </a:t>
            </a:r>
            <a:r>
              <a:rPr sz="3200" spc="-10" dirty="0">
                <a:latin typeface="Arial MT"/>
                <a:cs typeface="Arial MT"/>
              </a:rPr>
              <a:t>effect </a:t>
            </a:r>
            <a:r>
              <a:rPr sz="3200" spc="-5" dirty="0">
                <a:latin typeface="Arial MT"/>
                <a:cs typeface="Arial MT"/>
              </a:rPr>
              <a:t>of noise </a:t>
            </a:r>
            <a:r>
              <a:rPr sz="3200" spc="-15" dirty="0">
                <a:latin typeface="Arial MT"/>
                <a:cs typeface="Arial MT"/>
              </a:rPr>
              <a:t>to 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negligible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value.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1947"/>
            <a:ext cx="89890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70000" algn="l"/>
                <a:tab pos="2888615" algn="l"/>
                <a:tab pos="4933950" algn="l"/>
                <a:tab pos="5604510" algn="l"/>
                <a:tab pos="6390005" algn="l"/>
                <a:tab pos="8122920" algn="l"/>
                <a:tab pos="8749665" algn="l"/>
              </a:tabLst>
            </a:pPr>
            <a:r>
              <a:rPr sz="3200" dirty="0">
                <a:latin typeface="Arial MT"/>
                <a:cs typeface="Arial MT"/>
              </a:rPr>
              <a:t>Th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n	</a:t>
            </a:r>
            <a:r>
              <a:rPr sz="3200" spc="-15" dirty="0">
                <a:latin typeface="Arial MT"/>
                <a:cs typeface="Arial MT"/>
              </a:rPr>
              <a:t>F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10" dirty="0">
                <a:latin typeface="Arial MT"/>
                <a:cs typeface="Arial MT"/>
              </a:rPr>
              <a:t>u</a:t>
            </a:r>
            <a:r>
              <a:rPr sz="3200" dirty="0">
                <a:latin typeface="Arial MT"/>
                <a:cs typeface="Arial MT"/>
              </a:rPr>
              <a:t>rier	</a:t>
            </a:r>
            <a:r>
              <a:rPr sz="3200" spc="-20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ra</a:t>
            </a:r>
            <a:r>
              <a:rPr sz="3200" spc="-10" dirty="0">
                <a:latin typeface="Arial MT"/>
                <a:cs typeface="Arial MT"/>
              </a:rPr>
              <a:t>n</a:t>
            </a:r>
            <a:r>
              <a:rPr sz="3200" dirty="0">
                <a:latin typeface="Arial MT"/>
                <a:cs typeface="Arial MT"/>
              </a:rPr>
              <a:t>sf</a:t>
            </a:r>
            <a:r>
              <a:rPr sz="3200" spc="-15" dirty="0">
                <a:latin typeface="Arial MT"/>
                <a:cs typeface="Arial MT"/>
              </a:rPr>
              <a:t>o</a:t>
            </a:r>
            <a:r>
              <a:rPr sz="3200" spc="-10" dirty="0">
                <a:latin typeface="Arial MT"/>
                <a:cs typeface="Arial MT"/>
              </a:rPr>
              <a:t>r</a:t>
            </a:r>
            <a:r>
              <a:rPr sz="3200" dirty="0">
                <a:latin typeface="Arial MT"/>
                <a:cs typeface="Arial MT"/>
              </a:rPr>
              <a:t>m	</a:t>
            </a:r>
            <a:r>
              <a:rPr sz="3200" spc="-1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f	</a:t>
            </a:r>
            <a:r>
              <a:rPr sz="3200" spc="-10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n	im</a:t>
            </a:r>
            <a:r>
              <a:rPr sz="3200" spc="-15" dirty="0">
                <a:latin typeface="Arial MT"/>
                <a:cs typeface="Arial MT"/>
              </a:rPr>
              <a:t>p</a:t>
            </a:r>
            <a:r>
              <a:rPr sz="3200" dirty="0">
                <a:latin typeface="Arial MT"/>
                <a:cs typeface="Arial MT"/>
              </a:rPr>
              <a:t>ulse	</a:t>
            </a:r>
            <a:r>
              <a:rPr sz="3200" spc="-5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s	a  </a:t>
            </a:r>
            <a:r>
              <a:rPr sz="3200" spc="-5" dirty="0">
                <a:latin typeface="Arial MT"/>
                <a:cs typeface="Arial MT"/>
              </a:rPr>
              <a:t>constant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08739" y="3046843"/>
            <a:ext cx="1211580" cy="0"/>
          </a:xfrm>
          <a:custGeom>
            <a:avLst/>
            <a:gdLst/>
            <a:ahLst/>
            <a:cxnLst/>
            <a:rect l="l" t="t" r="r" b="b"/>
            <a:pathLst>
              <a:path w="1211579">
                <a:moveTo>
                  <a:pt x="0" y="0"/>
                </a:moveTo>
                <a:lnTo>
                  <a:pt x="1211441" y="0"/>
                </a:lnTo>
              </a:path>
            </a:pathLst>
          </a:custGeom>
          <a:ln w="17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9232" y="3047850"/>
            <a:ext cx="28956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60" dirty="0">
                <a:latin typeface="Times New Roman"/>
                <a:cs typeface="Times New Roman"/>
              </a:rPr>
              <a:t>A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2982" y="2717271"/>
            <a:ext cx="291846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300" i="1" spc="70" dirty="0">
                <a:latin typeface="Times New Roman"/>
                <a:cs typeface="Times New Roman"/>
              </a:rPr>
              <a:t>H</a:t>
            </a:r>
            <a:r>
              <a:rPr sz="3300" i="1" spc="-430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Times New Roman"/>
                <a:cs typeface="Times New Roman"/>
              </a:rPr>
              <a:t>(</a:t>
            </a:r>
            <a:r>
              <a:rPr sz="3300" i="1" spc="110" dirty="0">
                <a:latin typeface="Times New Roman"/>
                <a:cs typeface="Times New Roman"/>
              </a:rPr>
              <a:t>u</a:t>
            </a:r>
            <a:r>
              <a:rPr sz="3300" spc="25" dirty="0">
                <a:latin typeface="Times New Roman"/>
                <a:cs typeface="Times New Roman"/>
              </a:rPr>
              <a:t>,</a:t>
            </a:r>
            <a:r>
              <a:rPr sz="3300" spc="-480" dirty="0">
                <a:latin typeface="Times New Roman"/>
                <a:cs typeface="Times New Roman"/>
              </a:rPr>
              <a:t> </a:t>
            </a:r>
            <a:r>
              <a:rPr sz="3300" i="1" spc="80" dirty="0">
                <a:latin typeface="Times New Roman"/>
                <a:cs typeface="Times New Roman"/>
              </a:rPr>
              <a:t>v</a:t>
            </a:r>
            <a:r>
              <a:rPr sz="3300" spc="30" dirty="0">
                <a:latin typeface="Times New Roman"/>
                <a:cs typeface="Times New Roman"/>
              </a:rPr>
              <a:t>)</a:t>
            </a:r>
            <a:r>
              <a:rPr sz="3300" spc="-9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Symbol"/>
                <a:cs typeface="Symbol"/>
              </a:rPr>
              <a:t>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4950" i="1" spc="240" baseline="35353" dirty="0">
                <a:latin typeface="Times New Roman"/>
                <a:cs typeface="Times New Roman"/>
              </a:rPr>
              <a:t>G</a:t>
            </a:r>
            <a:r>
              <a:rPr sz="4950" spc="-22" baseline="35353" dirty="0">
                <a:latin typeface="Times New Roman"/>
                <a:cs typeface="Times New Roman"/>
              </a:rPr>
              <a:t>(</a:t>
            </a:r>
            <a:r>
              <a:rPr sz="4950" i="1" spc="172" baseline="35353" dirty="0">
                <a:latin typeface="Times New Roman"/>
                <a:cs typeface="Times New Roman"/>
              </a:rPr>
              <a:t>u</a:t>
            </a:r>
            <a:r>
              <a:rPr sz="4950" spc="37" baseline="35353" dirty="0">
                <a:latin typeface="Times New Roman"/>
                <a:cs typeface="Times New Roman"/>
              </a:rPr>
              <a:t>,</a:t>
            </a:r>
            <a:r>
              <a:rPr sz="4950" spc="-727" baseline="35353" dirty="0">
                <a:latin typeface="Times New Roman"/>
                <a:cs typeface="Times New Roman"/>
              </a:rPr>
              <a:t> </a:t>
            </a:r>
            <a:r>
              <a:rPr sz="4950" i="1" spc="135" baseline="35353" dirty="0">
                <a:latin typeface="Times New Roman"/>
                <a:cs typeface="Times New Roman"/>
              </a:rPr>
              <a:t>v</a:t>
            </a:r>
            <a:r>
              <a:rPr sz="4950" spc="44" baseline="35353" dirty="0">
                <a:latin typeface="Times New Roman"/>
                <a:cs typeface="Times New Roman"/>
              </a:rPr>
              <a:t>)</a:t>
            </a:r>
            <a:endParaRPr sz="4950" baseline="3535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4026789"/>
            <a:ext cx="828167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Where</a:t>
            </a:r>
            <a:r>
              <a:rPr sz="3200" spc="-2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constant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describing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strength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impulse.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" y="929766"/>
            <a:ext cx="4604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Estimation</a:t>
            </a:r>
            <a:r>
              <a:rPr sz="3200" b="1" u="heavy" spc="-9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by</a:t>
            </a:r>
            <a:r>
              <a:rPr sz="3200" b="1" u="heavy" spc="-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32514"/>
            <a:ext cx="89884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737870" algn="l"/>
                <a:tab pos="940435" algn="l"/>
                <a:tab pos="3580765" algn="l"/>
                <a:tab pos="5949315" algn="l"/>
                <a:tab pos="7281545" algn="l"/>
              </a:tabLst>
            </a:pPr>
            <a:r>
              <a:rPr sz="3200" dirty="0">
                <a:latin typeface="Arial MT"/>
                <a:cs typeface="Arial MT"/>
              </a:rPr>
              <a:t>T</a:t>
            </a:r>
            <a:r>
              <a:rPr sz="3200" spc="-10" dirty="0">
                <a:latin typeface="Arial MT"/>
                <a:cs typeface="Arial MT"/>
              </a:rPr>
              <a:t>h</a:t>
            </a:r>
            <a:r>
              <a:rPr sz="3200" dirty="0">
                <a:latin typeface="Arial MT"/>
                <a:cs typeface="Arial MT"/>
              </a:rPr>
              <a:t>e		</a:t>
            </a:r>
            <a:r>
              <a:rPr sz="3200" spc="5" dirty="0">
                <a:latin typeface="Arial MT"/>
                <a:cs typeface="Arial MT"/>
              </a:rPr>
              <a:t>m</a:t>
            </a:r>
            <a:r>
              <a:rPr sz="3200" spc="-30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t</a:t>
            </a:r>
            <a:r>
              <a:rPr sz="3200" spc="-10" dirty="0">
                <a:latin typeface="Arial MT"/>
                <a:cs typeface="Arial MT"/>
              </a:rPr>
              <a:t>h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10" dirty="0">
                <a:latin typeface="Arial MT"/>
                <a:cs typeface="Arial MT"/>
              </a:rPr>
              <a:t>m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i</a:t>
            </a:r>
            <a:r>
              <a:rPr sz="3200" spc="-10" dirty="0">
                <a:latin typeface="Arial MT"/>
                <a:cs typeface="Arial MT"/>
              </a:rPr>
              <a:t>c</a:t>
            </a:r>
            <a:r>
              <a:rPr sz="3200" dirty="0">
                <a:latin typeface="Arial MT"/>
                <a:cs typeface="Arial MT"/>
              </a:rPr>
              <a:t>al	d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g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d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i</a:t>
            </a:r>
            <a:r>
              <a:rPr sz="3200" spc="-1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n	</a:t>
            </a:r>
            <a:r>
              <a:rPr sz="3200" spc="-10" dirty="0">
                <a:latin typeface="Arial MT"/>
                <a:cs typeface="Arial MT"/>
              </a:rPr>
              <a:t>mode</a:t>
            </a:r>
            <a:r>
              <a:rPr sz="3200" dirty="0">
                <a:latin typeface="Arial MT"/>
                <a:cs typeface="Arial MT"/>
              </a:rPr>
              <a:t>l	pr</a:t>
            </a:r>
            <a:r>
              <a:rPr sz="3200" spc="-1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s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d  </a:t>
            </a:r>
            <a:r>
              <a:rPr sz="3200" spc="-5" dirty="0">
                <a:latin typeface="Arial MT"/>
                <a:cs typeface="Arial MT"/>
              </a:rPr>
              <a:t>by	Hufnagel</a:t>
            </a:r>
            <a:r>
              <a:rPr sz="3200" spc="26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2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Stanley</a:t>
            </a:r>
            <a:r>
              <a:rPr sz="3200" spc="29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[1964]</a:t>
            </a:r>
            <a:r>
              <a:rPr sz="3200" spc="2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2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based</a:t>
            </a:r>
            <a:r>
              <a:rPr sz="3200" spc="2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</a:t>
            </a:r>
            <a:r>
              <a:rPr sz="3200" spc="2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0254" y="4457916"/>
            <a:ext cx="309880" cy="438150"/>
          </a:xfrm>
          <a:custGeom>
            <a:avLst/>
            <a:gdLst/>
            <a:ahLst/>
            <a:cxnLst/>
            <a:rect l="l" t="t" r="r" b="b"/>
            <a:pathLst>
              <a:path w="309879" h="438150">
                <a:moveTo>
                  <a:pt x="309524" y="0"/>
                </a:moveTo>
                <a:lnTo>
                  <a:pt x="0" y="437748"/>
                </a:lnTo>
              </a:path>
            </a:pathLst>
          </a:custGeom>
          <a:ln w="1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39" y="3095808"/>
            <a:ext cx="901319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50000"/>
              </a:lnSpc>
              <a:spcBef>
                <a:spcPts val="100"/>
              </a:spcBef>
              <a:tabLst>
                <a:tab pos="2205990" algn="l"/>
                <a:tab pos="5160010" algn="l"/>
                <a:tab pos="5855335" algn="l"/>
                <a:tab pos="6777355" algn="l"/>
              </a:tabLst>
            </a:pPr>
            <a:r>
              <a:rPr sz="3200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h</a:t>
            </a:r>
            <a:r>
              <a:rPr sz="3200" dirty="0">
                <a:latin typeface="Arial MT"/>
                <a:cs typeface="Arial MT"/>
              </a:rPr>
              <a:t>ysical	cha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dirty="0">
                <a:latin typeface="Arial MT"/>
                <a:cs typeface="Arial MT"/>
              </a:rPr>
              <a:t>act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r</a:t>
            </a:r>
            <a:r>
              <a:rPr sz="3200" spc="-20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stics	</a:t>
            </a:r>
            <a:r>
              <a:rPr sz="3200" spc="-1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f	t</a:t>
            </a:r>
            <a:r>
              <a:rPr sz="3200" spc="-10" dirty="0">
                <a:latin typeface="Arial MT"/>
                <a:cs typeface="Arial MT"/>
              </a:rPr>
              <a:t>h</a:t>
            </a:r>
            <a:r>
              <a:rPr sz="3200" dirty="0">
                <a:latin typeface="Arial MT"/>
                <a:cs typeface="Arial MT"/>
              </a:rPr>
              <a:t>e	a</a:t>
            </a:r>
            <a:r>
              <a:rPr sz="3200" spc="-25" dirty="0">
                <a:latin typeface="Arial MT"/>
                <a:cs typeface="Arial MT"/>
              </a:rPr>
              <a:t>t</a:t>
            </a:r>
            <a:r>
              <a:rPr sz="3200" spc="5" dirty="0">
                <a:latin typeface="Arial MT"/>
                <a:cs typeface="Arial MT"/>
              </a:rPr>
              <a:t>m</a:t>
            </a:r>
            <a:r>
              <a:rPr sz="3200" spc="-15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sph</a:t>
            </a:r>
            <a:r>
              <a:rPr sz="3200" spc="-30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ric  </a:t>
            </a:r>
            <a:r>
              <a:rPr sz="3200" spc="-5" dirty="0">
                <a:latin typeface="Arial MT"/>
                <a:cs typeface="Arial MT"/>
              </a:rPr>
              <a:t>turbulence.</a:t>
            </a:r>
            <a:endParaRPr sz="3200" dirty="0">
              <a:latin typeface="Arial MT"/>
              <a:cs typeface="Arial MT"/>
            </a:endParaRPr>
          </a:p>
          <a:p>
            <a:pPr marR="1762125" algn="r">
              <a:lnSpc>
                <a:spcPts val="1490"/>
              </a:lnSpc>
              <a:tabLst>
                <a:tab pos="649605" algn="l"/>
                <a:tab pos="1027430" algn="l"/>
              </a:tabLst>
            </a:pPr>
            <a:r>
              <a:rPr sz="2200" spc="45" dirty="0">
                <a:latin typeface="Times New Roman"/>
                <a:cs typeface="Times New Roman"/>
              </a:rPr>
              <a:t>2	2	</a:t>
            </a:r>
            <a:r>
              <a:rPr sz="3300" spc="67" baseline="31565" dirty="0">
                <a:latin typeface="Times New Roman"/>
                <a:cs typeface="Times New Roman"/>
              </a:rPr>
              <a:t>5</a:t>
            </a:r>
            <a:endParaRPr sz="3300" baseline="31565" dirty="0">
              <a:latin typeface="Times New Roman"/>
              <a:cs typeface="Times New Roman"/>
            </a:endParaRPr>
          </a:p>
          <a:p>
            <a:pPr marL="659765" algn="ctr">
              <a:lnSpc>
                <a:spcPts val="5385"/>
              </a:lnSpc>
              <a:tabLst>
                <a:tab pos="4676775" algn="l"/>
                <a:tab pos="5328920" algn="l"/>
                <a:tab pos="5669280" algn="l"/>
              </a:tabLst>
            </a:pPr>
            <a:r>
              <a:rPr sz="5300" i="1" spc="150" dirty="0">
                <a:latin typeface="Times New Roman"/>
                <a:cs typeface="Times New Roman"/>
              </a:rPr>
              <a:t>H</a:t>
            </a:r>
            <a:r>
              <a:rPr sz="5300" i="1" spc="-730" dirty="0">
                <a:latin typeface="Times New Roman"/>
                <a:cs typeface="Times New Roman"/>
              </a:rPr>
              <a:t> </a:t>
            </a:r>
            <a:r>
              <a:rPr sz="5300" spc="70" dirty="0">
                <a:latin typeface="Times New Roman"/>
                <a:cs typeface="Times New Roman"/>
              </a:rPr>
              <a:t>(</a:t>
            </a:r>
            <a:r>
              <a:rPr sz="5300" i="1" spc="70" dirty="0">
                <a:latin typeface="Times New Roman"/>
                <a:cs typeface="Times New Roman"/>
              </a:rPr>
              <a:t>u</a:t>
            </a:r>
            <a:r>
              <a:rPr sz="5300" spc="70" dirty="0">
                <a:latin typeface="Times New Roman"/>
                <a:cs typeface="Times New Roman"/>
              </a:rPr>
              <a:t>,</a:t>
            </a:r>
            <a:r>
              <a:rPr sz="5300" spc="-790" dirty="0">
                <a:latin typeface="Times New Roman"/>
                <a:cs typeface="Times New Roman"/>
              </a:rPr>
              <a:t> </a:t>
            </a:r>
            <a:r>
              <a:rPr sz="5300" i="1" spc="100" dirty="0">
                <a:latin typeface="Times New Roman"/>
                <a:cs typeface="Times New Roman"/>
              </a:rPr>
              <a:t>v</a:t>
            </a:r>
            <a:r>
              <a:rPr sz="5300" spc="100" dirty="0">
                <a:latin typeface="Times New Roman"/>
                <a:cs typeface="Times New Roman"/>
              </a:rPr>
              <a:t>)</a:t>
            </a:r>
            <a:r>
              <a:rPr sz="5300" spc="-160" dirty="0">
                <a:latin typeface="Times New Roman"/>
                <a:cs typeface="Times New Roman"/>
              </a:rPr>
              <a:t> </a:t>
            </a:r>
            <a:r>
              <a:rPr sz="5300" spc="114" dirty="0">
                <a:latin typeface="Symbol"/>
                <a:cs typeface="Symbol"/>
              </a:rPr>
              <a:t></a:t>
            </a:r>
            <a:r>
              <a:rPr sz="5300" spc="-275" dirty="0">
                <a:latin typeface="Times New Roman"/>
                <a:cs typeface="Times New Roman"/>
              </a:rPr>
              <a:t> </a:t>
            </a:r>
            <a:r>
              <a:rPr sz="5300" i="1" spc="165" dirty="0">
                <a:latin typeface="Times New Roman"/>
                <a:cs typeface="Times New Roman"/>
              </a:rPr>
              <a:t>e</a:t>
            </a:r>
            <a:r>
              <a:rPr sz="4650" spc="247" baseline="43010" dirty="0">
                <a:latin typeface="Symbol"/>
                <a:cs typeface="Symbol"/>
              </a:rPr>
              <a:t></a:t>
            </a:r>
            <a:r>
              <a:rPr sz="4650" i="1" spc="247" baseline="43010" dirty="0">
                <a:latin typeface="Times New Roman"/>
                <a:cs typeface="Times New Roman"/>
              </a:rPr>
              <a:t>k</a:t>
            </a:r>
            <a:r>
              <a:rPr sz="4650" i="1" spc="-592" baseline="43010" dirty="0">
                <a:latin typeface="Times New Roman"/>
                <a:cs typeface="Times New Roman"/>
              </a:rPr>
              <a:t> </a:t>
            </a:r>
            <a:r>
              <a:rPr sz="4650" spc="165" baseline="43010" dirty="0">
                <a:latin typeface="Times New Roman"/>
                <a:cs typeface="Times New Roman"/>
              </a:rPr>
              <a:t>(</a:t>
            </a:r>
            <a:r>
              <a:rPr sz="4650" i="1" spc="165" baseline="43010" dirty="0">
                <a:latin typeface="Times New Roman"/>
                <a:cs typeface="Times New Roman"/>
              </a:rPr>
              <a:t>u	</a:t>
            </a:r>
            <a:r>
              <a:rPr sz="4650" spc="165" baseline="43010" dirty="0">
                <a:latin typeface="Symbol"/>
                <a:cs typeface="Symbol"/>
              </a:rPr>
              <a:t></a:t>
            </a:r>
            <a:r>
              <a:rPr sz="4650" i="1" spc="165" baseline="43010" dirty="0">
                <a:latin typeface="Times New Roman"/>
                <a:cs typeface="Times New Roman"/>
              </a:rPr>
              <a:t>v	</a:t>
            </a:r>
            <a:r>
              <a:rPr sz="4650" spc="52" baseline="43010" dirty="0">
                <a:latin typeface="Times New Roman"/>
                <a:cs typeface="Times New Roman"/>
              </a:rPr>
              <a:t>)	</a:t>
            </a:r>
            <a:r>
              <a:rPr sz="3300" spc="67" baseline="83333" dirty="0">
                <a:latin typeface="Times New Roman"/>
                <a:cs typeface="Times New Roman"/>
              </a:rPr>
              <a:t>6</a:t>
            </a:r>
            <a:endParaRPr sz="3300" baseline="83333" dirty="0">
              <a:latin typeface="Times New Roman"/>
              <a:cs typeface="Times New Roman"/>
            </a:endParaRPr>
          </a:p>
          <a:p>
            <a:pPr marL="25400" marR="117475">
              <a:lnSpc>
                <a:spcPct val="100000"/>
              </a:lnSpc>
              <a:spcBef>
                <a:spcPts val="1980"/>
              </a:spcBef>
            </a:pPr>
            <a:r>
              <a:rPr sz="3200" spc="-5" dirty="0">
                <a:latin typeface="Arial MT"/>
                <a:cs typeface="Arial MT"/>
              </a:rPr>
              <a:t>Where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 is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constant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depends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nature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turbulence.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07FB8E-3D49-44E6-AD5A-6318F9D0A942}"/>
</file>

<file path=customXml/itemProps2.xml><?xml version="1.0" encoding="utf-8"?>
<ds:datastoreItem xmlns:ds="http://schemas.openxmlformats.org/officeDocument/2006/customXml" ds:itemID="{069203A6-A309-43AB-832E-7B8DF31DF1AD}"/>
</file>

<file path=customXml/itemProps3.xml><?xml version="1.0" encoding="utf-8"?>
<ds:datastoreItem xmlns:ds="http://schemas.openxmlformats.org/officeDocument/2006/customXml" ds:itemID="{FD3E7FA3-4672-43E1-9AA0-454D80605C2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348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Estimation of the  degradation function</vt:lpstr>
      <vt:lpstr>PowerPoint Presentation</vt:lpstr>
      <vt:lpstr>PowerPoint Presentation</vt:lpstr>
      <vt:lpstr>Assuming negligible noise effect , we have</vt:lpstr>
      <vt:lpstr>Suppose the radial plot of Hs(u,v) has the  approximate shape of the Gaussian curve , same  information is used for H(u,v) in the larger scale.</vt:lpstr>
      <vt:lpstr>PowerPoint Presentation</vt:lpstr>
      <vt:lpstr>PowerPoint Presentation</vt:lpstr>
      <vt:lpstr>Then Fourier transform of an impulse is a  constant</vt:lpstr>
      <vt:lpstr>The  mathematical degradation model proposed  by Hufnagel and Stanley [1964] is based on the</vt:lpstr>
      <vt:lpstr>Image with  severe  turbulence  k=0.0025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Jagadish</dc:creator>
  <cp:lastModifiedBy>Admin</cp:lastModifiedBy>
  <cp:revision>3</cp:revision>
  <dcterms:created xsi:type="dcterms:W3CDTF">2023-02-08T23:56:59Z</dcterms:created>
  <dcterms:modified xsi:type="dcterms:W3CDTF">2023-02-09T15:58:33Z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2023-02-08T00:00:00Z</vt:filetime>
  </property>
  <property fmtid="{D5CDD505-2E9C-101B-9397-08002B2CF9AE}" pid="5" name="ContentTypeId">
    <vt:lpwstr>0x010100439A427E9303B54DBFBBE113110CA6DF</vt:lpwstr>
  </property>
</Properties>
</file>