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1" r:id="rId4"/>
    <p:sldId id="288" r:id="rId5"/>
    <p:sldId id="258" r:id="rId6"/>
    <p:sldId id="259" r:id="rId7"/>
    <p:sldId id="260" r:id="rId8"/>
    <p:sldId id="287" r:id="rId9"/>
    <p:sldId id="262" r:id="rId10"/>
    <p:sldId id="289" r:id="rId11"/>
    <p:sldId id="290" r:id="rId12"/>
    <p:sldId id="291" r:id="rId13"/>
    <p:sldId id="266" r:id="rId14"/>
    <p:sldId id="267" r:id="rId15"/>
    <p:sldId id="292" r:id="rId16"/>
    <p:sldId id="293" r:id="rId17"/>
    <p:sldId id="271" r:id="rId18"/>
    <p:sldId id="272" r:id="rId19"/>
    <p:sldId id="273" r:id="rId20"/>
    <p:sldId id="294" r:id="rId21"/>
    <p:sldId id="295" r:id="rId22"/>
    <p:sldId id="296" r:id="rId23"/>
    <p:sldId id="279" r:id="rId24"/>
    <p:sldId id="280" r:id="rId25"/>
    <p:sldId id="282" r:id="rId26"/>
    <p:sldId id="297" r:id="rId27"/>
    <p:sldId id="298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11" autoAdjust="0"/>
  </p:normalViewPr>
  <p:slideViewPr>
    <p:cSldViewPr snapToGrid="0">
      <p:cViewPr varScale="1">
        <p:scale>
          <a:sx n="70" d="100"/>
          <a:sy n="70" d="100"/>
        </p:scale>
        <p:origin x="1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E4CF9-5C2A-4FB9-B2FB-F17CCB30078C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43150-6B0C-4E94-B531-BEBC0618E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25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13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53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53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48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21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 :</a:t>
            </a:r>
          </a:p>
          <a:p>
            <a:r>
              <a:rPr lang="en-US" b="1" dirty="0" smtClean="0"/>
              <a:t>In JDBC, you use the </a:t>
            </a:r>
            <a:r>
              <a:rPr lang="en-US" b="1" dirty="0" err="1" smtClean="0"/>
              <a:t>ResultSet.getMetaData</a:t>
            </a:r>
            <a:r>
              <a:rPr lang="en-US" b="1" dirty="0" smtClean="0"/>
              <a:t>() method to return</a:t>
            </a:r>
          </a:p>
          <a:p>
            <a:r>
              <a:rPr lang="en-US" b="1" dirty="0" smtClean="0"/>
              <a:t>a </a:t>
            </a:r>
            <a:r>
              <a:rPr lang="en-US" b="1" dirty="0" err="1" smtClean="0"/>
              <a:t>ResultSetMetaData</a:t>
            </a:r>
            <a:r>
              <a:rPr lang="en-US" b="1" dirty="0" smtClean="0"/>
              <a:t> object, which describes the data coming</a:t>
            </a:r>
          </a:p>
          <a:p>
            <a:r>
              <a:rPr lang="en-US" b="1" dirty="0" smtClean="0"/>
              <a:t>back from a database query. This object can be used to</a:t>
            </a:r>
          </a:p>
          <a:p>
            <a:r>
              <a:rPr lang="en-US" b="1" dirty="0" smtClean="0"/>
              <a:t>find out about the types and properties of the columns</a:t>
            </a:r>
          </a:p>
          <a:p>
            <a:r>
              <a:rPr lang="en-US" b="1" dirty="0" smtClean="0"/>
              <a:t>in your </a:t>
            </a:r>
            <a:r>
              <a:rPr lang="en-US" b="1" dirty="0" err="1" smtClean="0"/>
              <a:t>ResultSet</a:t>
            </a:r>
            <a:r>
              <a:rPr lang="en-US" b="1" dirty="0" smtClean="0"/>
              <a:t>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92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18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35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 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interface is generally implemented by the database vendor and provided along with the native JDBC driver.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JDBC drivers are built on top of the database.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implementing this interface, database vendors provide comprehensive information about the database as a whole, such as table name, indexes, product name, version, and so forth.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a number of methods declared in this interface to retrieve various metadata information associated with the database.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45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58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93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127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8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</a:t>
            </a:r>
            <a:r>
              <a:rPr lang="en-US" b="1" baseline="0" dirty="0" smtClean="0"/>
              <a:t>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/>
              <a:t>PreparedStatement</a:t>
            </a:r>
            <a:r>
              <a:rPr lang="en-US" sz="1200" dirty="0" smtClean="0"/>
              <a:t> is inherited from Statement; the difference is that a </a:t>
            </a:r>
            <a:r>
              <a:rPr lang="en-US" sz="1200" dirty="0" err="1" smtClean="0"/>
              <a:t>PreparedStatement</a:t>
            </a:r>
            <a:r>
              <a:rPr lang="en-US" sz="1200" dirty="0" smtClean="0"/>
              <a:t> holds precompiled SQL statements.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If you execute a Statement object many times, its SQL statement is compiled each time. </a:t>
            </a:r>
            <a:r>
              <a:rPr lang="en-US" sz="1200" dirty="0" err="1" smtClean="0"/>
              <a:t>PreparedStatement</a:t>
            </a:r>
            <a:r>
              <a:rPr lang="en-US" sz="1200" dirty="0" smtClean="0"/>
              <a:t> is more efficient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aseline="0" dirty="0" smtClean="0"/>
              <a:t>        </a:t>
            </a:r>
            <a:r>
              <a:rPr lang="en-US" sz="1200" dirty="0" smtClean="0"/>
              <a:t>because its SQL statement is compiled only once, when you first prepare the </a:t>
            </a:r>
            <a:r>
              <a:rPr lang="en-US" sz="1200" dirty="0" err="1" smtClean="0"/>
              <a:t>PreparedStatement</a:t>
            </a:r>
            <a:r>
              <a:rPr lang="en-US" sz="1200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After that, each time you execute the SQL statement in the </a:t>
            </a:r>
            <a:r>
              <a:rPr lang="en-US" sz="1200" dirty="0" err="1" smtClean="0"/>
              <a:t>PreparedStatement</a:t>
            </a:r>
            <a:r>
              <a:rPr lang="en-US" sz="1200" dirty="0" smtClean="0"/>
              <a:t>, the SQL statement does not have to be recompiled.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99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</a:t>
            </a:r>
            <a:r>
              <a:rPr lang="en-US" b="1" baseline="0" dirty="0" smtClean="0"/>
              <a:t>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/>
              <a:t>PreparedStatement</a:t>
            </a:r>
            <a:r>
              <a:rPr lang="en-US" sz="1200" dirty="0" smtClean="0"/>
              <a:t> is inherited from Statement; the difference is that a </a:t>
            </a:r>
            <a:r>
              <a:rPr lang="en-US" sz="1200" dirty="0" err="1" smtClean="0"/>
              <a:t>PreparedStatement</a:t>
            </a:r>
            <a:r>
              <a:rPr lang="en-US" sz="1200" dirty="0" smtClean="0"/>
              <a:t> holds precompiled SQL statements.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If you execute a Statement object many times, its SQL statement is compiled each time. </a:t>
            </a:r>
            <a:r>
              <a:rPr lang="en-US" sz="1200" dirty="0" err="1" smtClean="0"/>
              <a:t>PreparedStatement</a:t>
            </a:r>
            <a:r>
              <a:rPr lang="en-US" sz="1200" dirty="0" smtClean="0"/>
              <a:t> is more efficient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aseline="0" dirty="0" smtClean="0"/>
              <a:t>        </a:t>
            </a:r>
            <a:r>
              <a:rPr lang="en-US" sz="1200" dirty="0" smtClean="0"/>
              <a:t>because its SQL statement is compiled only once, when you first prepare the </a:t>
            </a:r>
            <a:r>
              <a:rPr lang="en-US" sz="1200" dirty="0" err="1" smtClean="0"/>
              <a:t>PreparedStatement</a:t>
            </a:r>
            <a:r>
              <a:rPr lang="en-US" sz="1200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After that, each time you execute the SQL statement in the </a:t>
            </a:r>
            <a:r>
              <a:rPr lang="en-US" sz="1200" dirty="0" err="1" smtClean="0"/>
              <a:t>PreparedStatement</a:t>
            </a:r>
            <a:r>
              <a:rPr lang="en-US" sz="1200" dirty="0" smtClean="0"/>
              <a:t>, the SQL statement does not have to be recompiled.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08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45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5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Notes :</a:t>
            </a:r>
          </a:p>
          <a:p>
            <a:r>
              <a:rPr lang="en-US" b="1" dirty="0" smtClean="0"/>
              <a:t>Once the connection object is obtained, the </a:t>
            </a:r>
            <a:r>
              <a:rPr lang="en-US" b="1" dirty="0" err="1" smtClean="0"/>
              <a:t>prepareStatement</a:t>
            </a:r>
            <a:r>
              <a:rPr lang="en-US" b="1" dirty="0" smtClean="0"/>
              <a:t> method is called on it</a:t>
            </a:r>
          </a:p>
          <a:p>
            <a:r>
              <a:rPr lang="en-US" b="1" dirty="0" smtClean="0"/>
              <a:t>to obtain the </a:t>
            </a:r>
            <a:r>
              <a:rPr lang="en-US" b="1" dirty="0" err="1" smtClean="0"/>
              <a:t>PreparedStatement</a:t>
            </a:r>
            <a:r>
              <a:rPr lang="en-US" b="1" dirty="0" smtClean="0"/>
              <a:t> object. However, in this case, while creating it,</a:t>
            </a:r>
          </a:p>
          <a:p>
            <a:r>
              <a:rPr lang="en-US" b="1" dirty="0" smtClean="0"/>
              <a:t>itself, the SQL statement is provided as a parameter to the method. The</a:t>
            </a:r>
          </a:p>
          <a:p>
            <a:r>
              <a:rPr lang="en-US" b="1" dirty="0" smtClean="0"/>
              <a:t>variable portions of the SQL statement are provided as a question mark (?) so</a:t>
            </a:r>
          </a:p>
          <a:p>
            <a:r>
              <a:rPr lang="en-US" b="1" dirty="0" smtClean="0"/>
              <a:t>that the values can be supplied dynamically before execution of the</a:t>
            </a:r>
          </a:p>
          <a:p>
            <a:r>
              <a:rPr lang="en-US" b="1" dirty="0" smtClean="0"/>
              <a:t>statement.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13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Note:</a:t>
            </a:r>
          </a:p>
          <a:p>
            <a:r>
              <a:rPr lang="en-US" b="1" dirty="0" smtClean="0"/>
              <a:t>You must use the </a:t>
            </a:r>
            <a:r>
              <a:rPr lang="en-US" b="1" dirty="0" err="1" smtClean="0"/>
              <a:t>setXXX</a:t>
            </a:r>
            <a:r>
              <a:rPr lang="en-US" b="1" dirty="0" smtClean="0"/>
              <a:t>() method that is compatible with the SQL type of</a:t>
            </a:r>
          </a:p>
          <a:p>
            <a:r>
              <a:rPr lang="en-US" b="1" dirty="0" smtClean="0"/>
              <a:t>the variable. In the example on the slide, the first variable is updating a</a:t>
            </a:r>
          </a:p>
          <a:p>
            <a:r>
              <a:rPr lang="en-US" b="1" dirty="0" smtClean="0"/>
              <a:t>VARCHAR column, so we need to use </a:t>
            </a:r>
            <a:r>
              <a:rPr lang="en-US" b="1" dirty="0" err="1" smtClean="0"/>
              <a:t>setString</a:t>
            </a:r>
            <a:r>
              <a:rPr lang="en-US" b="1" dirty="0" smtClean="0"/>
              <a:t>() to supply a value for the</a:t>
            </a:r>
          </a:p>
          <a:p>
            <a:r>
              <a:rPr lang="en-US" b="1" dirty="0" smtClean="0"/>
              <a:t>variable. You can use </a:t>
            </a:r>
            <a:r>
              <a:rPr lang="en-US" b="1" dirty="0" err="1" smtClean="0"/>
              <a:t>setObject</a:t>
            </a:r>
            <a:r>
              <a:rPr lang="en-US" b="1" dirty="0" smtClean="0"/>
              <a:t>() with any variable type.</a:t>
            </a:r>
          </a:p>
          <a:p>
            <a:r>
              <a:rPr lang="en-US" b="1" dirty="0" smtClean="0"/>
              <a:t>Each variable has an index. The index of the first variable in the prepared</a:t>
            </a:r>
          </a:p>
          <a:p>
            <a:r>
              <a:rPr lang="en-US" b="1" dirty="0" smtClean="0"/>
              <a:t>statement is 1, the index of the second is 2, and so on. If there is only one</a:t>
            </a:r>
          </a:p>
          <a:p>
            <a:r>
              <a:rPr lang="en-US" b="1" dirty="0" smtClean="0"/>
              <a:t>variable, its index is one. The index of a variable is passed to the </a:t>
            </a:r>
            <a:r>
              <a:rPr lang="en-US" b="1" dirty="0" err="1" smtClean="0"/>
              <a:t>setXXX</a:t>
            </a:r>
            <a:r>
              <a:rPr lang="en-US" b="1" dirty="0" smtClean="0"/>
              <a:t>()</a:t>
            </a:r>
          </a:p>
          <a:p>
            <a:r>
              <a:rPr lang="en-US" b="1" dirty="0" smtClean="0"/>
              <a:t>method.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1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6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D38F-08A4-4CAC-9044-1803E2EED869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B382-3A3F-4E05-B0BB-34B986B95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91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D38F-08A4-4CAC-9044-1803E2EED869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B382-3A3F-4E05-B0BB-34B986B95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9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D38F-08A4-4CAC-9044-1803E2EED869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B382-3A3F-4E05-B0BB-34B986B95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04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D38F-08A4-4CAC-9044-1803E2EED869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B382-3A3F-4E05-B0BB-34B986B95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06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D38F-08A4-4CAC-9044-1803E2EED869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B382-3A3F-4E05-B0BB-34B986B95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D38F-08A4-4CAC-9044-1803E2EED869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B382-3A3F-4E05-B0BB-34B986B95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11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D38F-08A4-4CAC-9044-1803E2EED869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B382-3A3F-4E05-B0BB-34B986B95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41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D38F-08A4-4CAC-9044-1803E2EED869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B382-3A3F-4E05-B0BB-34B986B95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85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D38F-08A4-4CAC-9044-1803E2EED869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B382-3A3F-4E05-B0BB-34B986B95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21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D38F-08A4-4CAC-9044-1803E2EED869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B382-3A3F-4E05-B0BB-34B986B95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62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D38F-08A4-4CAC-9044-1803E2EED869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B382-3A3F-4E05-B0BB-34B986B95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75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4D38F-08A4-4CAC-9044-1803E2EED869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6B382-3A3F-4E05-B0BB-34B986B95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94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3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//Example 1 on </a:t>
            </a:r>
            <a:r>
              <a:rPr lang="en-US" sz="2000" b="1" dirty="0" err="1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This class is executed in the following manner 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you want to create the table, you will execute as java </a:t>
            </a:r>
            <a:r>
              <a:rPr lang="en-US" sz="2000" b="1" dirty="0" err="1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JCreate</a:t>
            </a:r>
            <a:r>
              <a:rPr lang="en-US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table1  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table1 is the name of the table. The table table1 is created with the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following columns  </a:t>
            </a:r>
            <a:r>
              <a:rPr lang="en-US" sz="2000" b="1" dirty="0" err="1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empid</a:t>
            </a:r>
            <a:r>
              <a:rPr lang="en-US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empname</a:t>
            </a:r>
            <a:r>
              <a:rPr lang="en-US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joindate</a:t>
            </a:r>
            <a:r>
              <a:rPr lang="en-US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salary */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java.sql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JCreate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throws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JdbcCalls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 = 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JdbcCalls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e.create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java.sql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ConnectionClass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Connection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Connection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connectionFactory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try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Class.forName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oracle.jdbc.driver.OracleDriver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con=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DriverManager.getConnection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Jdbc:Oracle:thin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@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localhost:1521:ORCL","scott","tiger");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}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catch(Exception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9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JdbcCalls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Connection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JdbcCalls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ConnectionClass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new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ConnectionClass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con=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x.connectionFactory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void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create(String[]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String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con.prepareStatement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("Create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table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"+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+" 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empid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number(4),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empname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varchar2(10),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joindate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date, salary number(10,2))");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pst.executeUpdate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(“Table created successfully”);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} 	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Example 1 on </a:t>
            </a:r>
            <a:r>
              <a:rPr lang="en-US" sz="4500" b="1" dirty="0" err="1">
                <a:latin typeface="Nunito Sans" panose="020B0604020202020204" charset="0"/>
              </a:rPr>
              <a:t>PreparedStatement</a:t>
            </a:r>
            <a:r>
              <a:rPr lang="en-US" sz="4500" b="1" dirty="0">
                <a:latin typeface="Nunito Sans" panose="020B0604020202020204" charset="0"/>
              </a:rPr>
              <a:t> (Contd</a:t>
            </a:r>
            <a:r>
              <a:rPr lang="en-US" sz="4500" b="1" dirty="0" smtClean="0">
                <a:latin typeface="Nunito Sans" panose="020B0604020202020204" charset="0"/>
              </a:rPr>
              <a:t>..)</a:t>
            </a:r>
            <a:endParaRPr lang="en-US" sz="4500" b="1" dirty="0">
              <a:latin typeface="Nunito Sans" panose="020B060402020202020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26273" y="2032414"/>
            <a:ext cx="80400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880" y="2342277"/>
            <a:ext cx="9302241" cy="363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Example 1 on </a:t>
            </a:r>
            <a:r>
              <a:rPr lang="en-US" sz="4500" b="1" dirty="0" err="1">
                <a:latin typeface="Nunito Sans" panose="020B0604020202020204" charset="0"/>
              </a:rPr>
              <a:t>PreparedStatement</a:t>
            </a:r>
            <a:r>
              <a:rPr lang="en-US" sz="4500" b="1" dirty="0">
                <a:latin typeface="Nunito Sans" panose="020B0604020202020204" charset="0"/>
              </a:rPr>
              <a:t> (Contd</a:t>
            </a:r>
            <a:r>
              <a:rPr lang="en-US" sz="4500" b="1" dirty="0" smtClean="0">
                <a:latin typeface="Nunito Sans" panose="020B0604020202020204" charset="0"/>
              </a:rPr>
              <a:t>..)</a:t>
            </a:r>
            <a:endParaRPr lang="en-US" sz="4500" b="1" dirty="0">
              <a:latin typeface="Nunito Sans" panose="020B060402020202020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26273" y="2032414"/>
            <a:ext cx="80400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699" y="2439142"/>
            <a:ext cx="9410603" cy="35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3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//Example 2 on </a:t>
            </a:r>
            <a:r>
              <a:rPr lang="en-US" sz="2000" b="1" dirty="0" err="1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endParaRPr lang="en-IN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IN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class is executed in the following manner :</a:t>
            </a:r>
          </a:p>
          <a:p>
            <a:r>
              <a:rPr lang="en-IN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you want to insert a row within the table, you will execute as</a:t>
            </a:r>
          </a:p>
          <a:p>
            <a:r>
              <a:rPr lang="en-IN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  <a:r>
              <a:rPr lang="en-IN" sz="2000" b="1" dirty="0" err="1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JInsert</a:t>
            </a:r>
            <a:r>
              <a:rPr lang="en-IN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jdbcdemotable</a:t>
            </a:r>
            <a:r>
              <a:rPr lang="en-IN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1001 </a:t>
            </a:r>
            <a:r>
              <a:rPr lang="en-IN" sz="2000" b="1" dirty="0" err="1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anish</a:t>
            </a:r>
            <a:r>
              <a:rPr lang="en-IN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admin 23-dec-2008 50000.00 </a:t>
            </a:r>
            <a:r>
              <a:rPr lang="en-IN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java.sql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class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JInsert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pPr lvl="2"/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try 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JdbcCalls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 = new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JdbcCalls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2"/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e.insert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/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catch(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e.toString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}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}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JdbcCalls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Connection con;</a:t>
            </a:r>
          </a:p>
          <a:p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JdbcCalls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ConnectionClass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new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ConnectionClass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con =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x.connectionFactory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6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insert(String[]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String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empid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[1]);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String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empname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String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String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[4];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Float 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salary =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Float.parseFloat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[5]);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PreparedStatement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pst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con.prepareStatement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("insert into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"+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+" values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(?,?,?,?,?)");	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pst.setInt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empid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pst.setString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empname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pst.setString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pst.setString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 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pst.setFloat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(5, salary);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pst.executeUpdate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(“Record inserted successfully”);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Example 2 on </a:t>
            </a:r>
            <a:r>
              <a:rPr lang="en-US" sz="4500" b="1" dirty="0" err="1">
                <a:latin typeface="Nunito Sans" panose="020B0604020202020204" charset="0"/>
              </a:rPr>
              <a:t>PreparedStatement</a:t>
            </a:r>
            <a:r>
              <a:rPr lang="en-US" sz="4500" b="1" dirty="0">
                <a:latin typeface="Nunito Sans" panose="020B0604020202020204" charset="0"/>
              </a:rPr>
              <a:t> (Contd.).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26273" y="2032414"/>
            <a:ext cx="80400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996139" y="1728362"/>
            <a:ext cx="82784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966" y="2353080"/>
            <a:ext cx="8768841" cy="368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0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Example 2 on </a:t>
            </a:r>
            <a:r>
              <a:rPr lang="en-US" sz="4500" b="1" dirty="0" err="1">
                <a:latin typeface="Nunito Sans" panose="020B0604020202020204" charset="0"/>
              </a:rPr>
              <a:t>PreparedStatement</a:t>
            </a:r>
            <a:r>
              <a:rPr lang="en-US" sz="4500" b="1" dirty="0">
                <a:latin typeface="Nunito Sans" panose="020B0604020202020204" charset="0"/>
              </a:rPr>
              <a:t> (Contd.).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26273" y="2032414"/>
            <a:ext cx="80400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996139" y="1728362"/>
            <a:ext cx="82784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03" y="2246491"/>
            <a:ext cx="9153367" cy="368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6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20B0604020202020204" charset="0"/>
              </a:rPr>
              <a:t>ResultSetMetaData</a:t>
            </a:r>
            <a:r>
              <a:rPr lang="en-US" sz="4500" b="1" dirty="0">
                <a:latin typeface="Nunito Sans" panose="020B0604020202020204" charset="0"/>
              </a:rPr>
              <a:t> Object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26273" y="2032414"/>
            <a:ext cx="80400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26224" y="1554673"/>
            <a:ext cx="1113632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>
                <a:latin typeface="Nunito Sans" panose="020B0604020202020204" charset="0"/>
              </a:rPr>
              <a:t>ResultSetMetaData</a:t>
            </a:r>
            <a:r>
              <a:rPr lang="en-US" sz="2500" dirty="0">
                <a:latin typeface="Nunito Sans" panose="020B0604020202020204" charset="0"/>
              </a:rPr>
              <a:t> is an interface which contains methods to</a:t>
            </a:r>
          </a:p>
          <a:p>
            <a:r>
              <a:rPr lang="en-US" sz="2500" dirty="0">
                <a:latin typeface="Nunito Sans" panose="020B0604020202020204" charset="0"/>
              </a:rPr>
              <a:t>get information about the types and properties of the columns</a:t>
            </a:r>
          </a:p>
          <a:p>
            <a:r>
              <a:rPr lang="en-US" sz="2500" dirty="0">
                <a:latin typeface="Nunito Sans" panose="020B0604020202020204" charset="0"/>
              </a:rPr>
              <a:t>in the </a:t>
            </a:r>
            <a:r>
              <a:rPr lang="en-US" sz="2500" dirty="0" err="1">
                <a:latin typeface="Nunito Sans" panose="020B0604020202020204" charset="0"/>
              </a:rPr>
              <a:t>ResultSet</a:t>
            </a:r>
            <a:r>
              <a:rPr lang="en-US" sz="2500" dirty="0">
                <a:latin typeface="Nunito Sans" panose="020B0604020202020204" charset="0"/>
              </a:rPr>
              <a:t> </a:t>
            </a:r>
            <a:r>
              <a:rPr lang="en-US" sz="2500" dirty="0" smtClean="0">
                <a:latin typeface="Nunito Sans" panose="020B0604020202020204" charset="0"/>
              </a:rPr>
              <a:t>object</a:t>
            </a:r>
          </a:p>
          <a:p>
            <a:endParaRPr lang="en-US" sz="2500" dirty="0">
              <a:latin typeface="Nunito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 smtClean="0">
                <a:latin typeface="Nunito Sans" panose="020B0604020202020204" charset="0"/>
              </a:rPr>
              <a:t>ResultSetMetaData</a:t>
            </a:r>
            <a:r>
              <a:rPr lang="en-US" sz="2500" dirty="0" smtClean="0">
                <a:latin typeface="Nunito Sans" panose="020B0604020202020204" charset="0"/>
              </a:rPr>
              <a:t> </a:t>
            </a:r>
            <a:r>
              <a:rPr lang="en-US" sz="2500" dirty="0">
                <a:latin typeface="Nunito Sans" panose="020B0604020202020204" charset="0"/>
              </a:rPr>
              <a:t>object provides metadata, including: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20B0604020202020204" charset="0"/>
              </a:rPr>
              <a:t>Number </a:t>
            </a:r>
            <a:r>
              <a:rPr lang="en-US" sz="2500" dirty="0">
                <a:latin typeface="Nunito Sans" panose="020B0604020202020204" charset="0"/>
              </a:rPr>
              <a:t>of columns in the result set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C</a:t>
            </a:r>
            <a:r>
              <a:rPr lang="en-US" sz="2500" dirty="0" smtClean="0">
                <a:latin typeface="Nunito Sans" panose="020B0604020202020204" charset="0"/>
              </a:rPr>
              <a:t>olumn </a:t>
            </a:r>
            <a:r>
              <a:rPr lang="en-US" sz="2500" dirty="0">
                <a:latin typeface="Nunito Sans" panose="020B0604020202020204" charset="0"/>
              </a:rPr>
              <a:t>type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20B0604020202020204" charset="0"/>
              </a:rPr>
              <a:t>Column </a:t>
            </a:r>
            <a:r>
              <a:rPr lang="en-US" sz="2500" dirty="0" smtClean="0">
                <a:latin typeface="Nunito Sans" panose="020B0604020202020204" charset="0"/>
              </a:rPr>
              <a:t>name</a:t>
            </a:r>
            <a:endParaRPr lang="en-US" sz="2500" dirty="0"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2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26273" y="2032414"/>
            <a:ext cx="80400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343" y="428484"/>
            <a:ext cx="6923314" cy="57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How to </a:t>
            </a:r>
            <a:r>
              <a:rPr lang="en-US" sz="4500" b="1" dirty="0" smtClean="0">
                <a:latin typeface="Nunito Sans" panose="020B0604020202020204" charset="0"/>
              </a:rPr>
              <a:t>obtain </a:t>
            </a:r>
            <a:r>
              <a:rPr lang="en-US" sz="4500" b="1" dirty="0" err="1">
                <a:latin typeface="Nunito Sans" panose="020B0604020202020204" charset="0"/>
              </a:rPr>
              <a:t>ResultSetMetadata</a:t>
            </a:r>
            <a:r>
              <a:rPr lang="en-US" sz="4500" b="1" dirty="0">
                <a:latin typeface="Nunito Sans" panose="020B0604020202020204" charset="0"/>
              </a:rPr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26273" y="2032414"/>
            <a:ext cx="80400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98714" y="1553993"/>
            <a:ext cx="967186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latin typeface="Nunito Sans" panose="020B0604020202020204" charset="0"/>
              </a:rPr>
              <a:t>1. To </a:t>
            </a:r>
            <a:r>
              <a:rPr lang="en-US" sz="2500" dirty="0">
                <a:latin typeface="Nunito Sans" panose="020B0604020202020204" charset="0"/>
              </a:rPr>
              <a:t>get the </a:t>
            </a:r>
            <a:r>
              <a:rPr lang="en-US" sz="2500" dirty="0" err="1" smtClean="0">
                <a:latin typeface="Nunito Sans" panose="020B0604020202020204" charset="0"/>
              </a:rPr>
              <a:t>ResultSetMetaData</a:t>
            </a:r>
            <a:r>
              <a:rPr lang="en-US" sz="2500" dirty="0" smtClean="0">
                <a:latin typeface="Nunito Sans" panose="020B0604020202020204" charset="0"/>
              </a:rPr>
              <a:t> object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26228" y="2364641"/>
            <a:ext cx="5910943" cy="533400"/>
          </a:xfrm>
          <a:prstGeom prst="rect">
            <a:avLst/>
          </a:prstGeom>
          <a:noFill/>
          <a:ln w="28575"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ResultSetMetaData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rsmd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 = </a:t>
            </a:r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rset.getMetaData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();</a:t>
            </a:r>
          </a:p>
        </p:txBody>
      </p:sp>
      <p:sp>
        <p:nvSpPr>
          <p:cNvPr id="5" name="Rectangle 4"/>
          <p:cNvSpPr/>
          <p:nvPr/>
        </p:nvSpPr>
        <p:spPr>
          <a:xfrm>
            <a:off x="3026228" y="3699440"/>
            <a:ext cx="5910943" cy="2140362"/>
          </a:xfrm>
          <a:prstGeom prst="rect">
            <a:avLst/>
          </a:prstGeom>
          <a:noFill/>
          <a:ln w="28575"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ResultSetMetaData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rsmd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 = </a:t>
            </a:r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rset.getMetaData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();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for (</a:t>
            </a:r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int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i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 = 1; </a:t>
            </a:r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i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 &lt;= </a:t>
            </a:r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rsmd.getColumnCount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(); </a:t>
            </a:r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i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++) {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String </a:t>
            </a:r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colname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 = </a:t>
            </a:r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rsmd.getColumnName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(</a:t>
            </a:r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i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);</a:t>
            </a:r>
          </a:p>
          <a:p>
            <a:pPr algn="ctr"/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int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coltype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 = </a:t>
            </a:r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rsmd.getColumnType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(</a:t>
            </a:r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i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);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...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98713" y="3043633"/>
            <a:ext cx="967186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2. Use the object’s methods to get the metadata</a:t>
            </a:r>
            <a:endParaRPr lang="en-US" sz="2500" dirty="0"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3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3" y="-1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//Example </a:t>
            </a:r>
            <a:r>
              <a:rPr lang="en-US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2000" b="1" dirty="0" err="1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ResultSetMetaData</a:t>
            </a:r>
            <a:endParaRPr lang="en-US" sz="2000" b="1" dirty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java.sql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MakeConnection4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Connection 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conn;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Statement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ResultSetMetaData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rsmd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MakeConnection4()</a:t>
            </a:r>
          </a:p>
          <a:p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try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Class.forName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oracle.jdbc.driver.OracleDriver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conn = 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DriverManager.getConnection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Jdbc:Oracle:thin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@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localhost:1521:orcl","scott","tiger");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conn.createStatement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("Select * from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3" y="-1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pPr lvl="4"/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rsmd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rs.getMetaData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4"/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rsmd.getColumnCount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4"/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("Number Of Columns : "+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4"/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=1;i&lt;=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noc;i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("Column "+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+" 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		="+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rsmd.getColumnName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)+"; ");</a:t>
            </a:r>
          </a:p>
          <a:p>
            <a:pPr lvl="4"/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("Column Type 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lvl="4"/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 "+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rsmd.getColumnType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)+"; ");</a:t>
            </a:r>
          </a:p>
          <a:p>
            <a:pPr lvl="4"/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("Column Type Name =</a:t>
            </a:r>
          </a:p>
          <a:p>
            <a:pPr lvl="4"/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"+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rsmd.getColumnTypeName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)+";");</a:t>
            </a:r>
          </a:p>
          <a:p>
            <a:pPr lvl="4"/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2"/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catch(Exception e){</a:t>
            </a:r>
          </a:p>
          <a:p>
            <a:pPr lvl="2"/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lvl="2"/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IN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RSMetaDataExample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2"/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lvl="2"/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MakeConnection4();</a:t>
            </a:r>
          </a:p>
          <a:p>
            <a:pPr lvl="2"/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IN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62200" y="1045029"/>
            <a:ext cx="9622971" cy="2536371"/>
          </a:xfrm>
          <a:prstGeom prst="rect">
            <a:avLst/>
          </a:prstGeom>
          <a:noFill/>
          <a:ln w="28575"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19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Example on </a:t>
            </a:r>
            <a:r>
              <a:rPr lang="en-US" sz="4500" b="1" dirty="0" err="1">
                <a:latin typeface="Nunito Sans" panose="020B0604020202020204" charset="0"/>
              </a:rPr>
              <a:t>ResultSetMetaData</a:t>
            </a:r>
            <a:r>
              <a:rPr lang="en-US" sz="4500" b="1" dirty="0">
                <a:latin typeface="Nunito Sans" panose="020B0604020202020204" charset="0"/>
              </a:rPr>
              <a:t> (Contd.).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26273" y="2032414"/>
            <a:ext cx="80400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15" y="2416628"/>
            <a:ext cx="10856646" cy="343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2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b="1" dirty="0" err="1" smtClean="0">
                <a:latin typeface="Nunito Sans" panose="020B0604020202020204" charset="0"/>
              </a:rPr>
              <a:t>DatabaseMetaData</a:t>
            </a:r>
            <a:r>
              <a:rPr lang="en-US" sz="4500" b="1" dirty="0" smtClean="0">
                <a:latin typeface="Nunito Sans" panose="020B0604020202020204" charset="0"/>
              </a:rPr>
              <a:t> </a:t>
            </a:r>
            <a:r>
              <a:rPr lang="en-US" sz="4500" b="1" dirty="0">
                <a:latin typeface="Nunito Sans" panose="020B0604020202020204" charset="0"/>
              </a:rPr>
              <a:t>Object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26273" y="2032414"/>
            <a:ext cx="80400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98714" y="1553993"/>
            <a:ext cx="9671861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T</a:t>
            </a:r>
            <a:r>
              <a:rPr lang="en-US" sz="2500" dirty="0" smtClean="0">
                <a:latin typeface="Nunito Sans" panose="020B0604020202020204" charset="0"/>
              </a:rPr>
              <a:t>o </a:t>
            </a:r>
            <a:r>
              <a:rPr lang="en-US" sz="2500" dirty="0">
                <a:latin typeface="Nunito Sans" panose="020B0604020202020204" charset="0"/>
              </a:rPr>
              <a:t>know which type of driver we are using and whether is it </a:t>
            </a:r>
            <a:r>
              <a:rPr lang="en-US" sz="2500" dirty="0" err="1">
                <a:latin typeface="Nunito Sans" panose="020B0604020202020204" charset="0"/>
              </a:rPr>
              <a:t>compatable</a:t>
            </a:r>
            <a:r>
              <a:rPr lang="en-US" sz="2500" dirty="0">
                <a:latin typeface="Nunito Sans" panose="020B0604020202020204" charset="0"/>
              </a:rPr>
              <a:t> or JDBC complaint or not. It is used to know all details about database provider as well</a:t>
            </a:r>
            <a:r>
              <a:rPr lang="en-US" sz="2500" dirty="0" smtClean="0">
                <a:latin typeface="Nunito Sans" panose="020B0604020202020204" charset="0"/>
              </a:rPr>
              <a:t>.</a:t>
            </a:r>
          </a:p>
          <a:p>
            <a:endParaRPr lang="en-US" sz="2500" dirty="0">
              <a:latin typeface="Nunito Sans" panose="020B0604020202020204" charset="0"/>
            </a:endParaRPr>
          </a:p>
          <a:p>
            <a:r>
              <a:rPr lang="en-IN" sz="2500" b="1" dirty="0">
                <a:latin typeface="Nunito Sans" panose="020B0604020202020204" charset="0"/>
              </a:rPr>
              <a:t>Obtaining a </a:t>
            </a:r>
            <a:r>
              <a:rPr lang="en-IN" sz="2500" b="1" dirty="0" err="1">
                <a:latin typeface="Nunito Sans" panose="020B0604020202020204" charset="0"/>
              </a:rPr>
              <a:t>DatabaseMetaData</a:t>
            </a:r>
            <a:r>
              <a:rPr lang="en-IN" sz="2500" b="1" dirty="0">
                <a:latin typeface="Nunito Sans" panose="020B0604020202020204" charset="0"/>
              </a:rPr>
              <a:t> </a:t>
            </a:r>
            <a:r>
              <a:rPr lang="en-IN" sz="2500" b="1" dirty="0" smtClean="0">
                <a:latin typeface="Nunito Sans" panose="020B0604020202020204" charset="0"/>
              </a:rPr>
              <a:t>Instance</a:t>
            </a:r>
            <a:endParaRPr lang="en-IN" sz="2500" b="1" dirty="0">
              <a:latin typeface="Nunito Sans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25287" y="3789461"/>
            <a:ext cx="8218714" cy="696685"/>
          </a:xfrm>
          <a:prstGeom prst="rect">
            <a:avLst/>
          </a:prstGeom>
          <a:noFill/>
          <a:ln w="28575"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 smtClean="0">
                <a:solidFill>
                  <a:schemeClr val="tx1"/>
                </a:solidFill>
                <a:latin typeface="Nunito Sans" panose="020B0604020202020204" charset="0"/>
              </a:rPr>
              <a:t>DatabaseMetaData</a:t>
            </a:r>
            <a:r>
              <a:rPr lang="en-IN" sz="2000" dirty="0" smtClean="0">
                <a:solidFill>
                  <a:schemeClr val="tx1"/>
                </a:solidFill>
                <a:latin typeface="Nunito Sans" panose="020B0604020202020204" charset="0"/>
              </a:rPr>
              <a:t> </a:t>
            </a:r>
            <a:r>
              <a:rPr lang="en-IN" sz="2000" dirty="0" err="1" smtClean="0">
                <a:solidFill>
                  <a:schemeClr val="tx1"/>
                </a:solidFill>
                <a:latin typeface="Nunito Sans" panose="020B0604020202020204" charset="0"/>
              </a:rPr>
              <a:t>databaseMetaData</a:t>
            </a:r>
            <a:r>
              <a:rPr lang="en-IN" sz="2000" dirty="0" smtClean="0">
                <a:solidFill>
                  <a:schemeClr val="tx1"/>
                </a:solidFill>
                <a:latin typeface="Nunito Sans" panose="020B0604020202020204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Nunito Sans" panose="020B0604020202020204" charset="0"/>
              </a:rPr>
              <a:t>= </a:t>
            </a:r>
            <a:r>
              <a:rPr lang="en-IN" sz="2000" dirty="0" err="1" smtClean="0">
                <a:solidFill>
                  <a:schemeClr val="tx1"/>
                </a:solidFill>
                <a:latin typeface="Nunito Sans" panose="020B0604020202020204" charset="0"/>
              </a:rPr>
              <a:t>connection.getMetaData</a:t>
            </a:r>
            <a:r>
              <a:rPr lang="en-IN" sz="2000" dirty="0" smtClean="0">
                <a:solidFill>
                  <a:schemeClr val="tx1"/>
                </a:solidFill>
                <a:latin typeface="Nunito Sans" panose="020B0604020202020204" charset="0"/>
              </a:rPr>
              <a:t>();</a:t>
            </a:r>
            <a:endParaRPr lang="en-IN" sz="2000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b="1" dirty="0" err="1" smtClean="0">
                <a:latin typeface="Nunito Sans" panose="020B0604020202020204" charset="0"/>
              </a:rPr>
              <a:t>DatabaseMetaData</a:t>
            </a:r>
            <a:r>
              <a:rPr lang="en-US" sz="4500" b="1" dirty="0" smtClean="0">
                <a:latin typeface="Nunito Sans" panose="020B0604020202020204" charset="0"/>
              </a:rPr>
              <a:t> </a:t>
            </a:r>
            <a:r>
              <a:rPr lang="en-US" sz="4500" b="1" dirty="0">
                <a:latin typeface="Nunito Sans" panose="020B0604020202020204" charset="0"/>
              </a:rPr>
              <a:t>Object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8714" y="1762399"/>
            <a:ext cx="910629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Database Product Name and </a:t>
            </a:r>
            <a:r>
              <a:rPr lang="en-US" sz="2500" b="1" dirty="0" smtClean="0">
                <a:latin typeface="Nunito Sans" panose="020B0604020202020204" charset="0"/>
              </a:rPr>
              <a:t>Version</a:t>
            </a:r>
            <a:endParaRPr lang="en-US" sz="2500" b="1" dirty="0" smtClean="0">
              <a:latin typeface="Nunito Sans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23773" y="2468090"/>
            <a:ext cx="8741228" cy="1556657"/>
          </a:xfrm>
          <a:prstGeom prst="rect">
            <a:avLst/>
          </a:prstGeom>
          <a:noFill/>
          <a:ln w="28575"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int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    </a:t>
            </a:r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majorVersion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   = </a:t>
            </a:r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databaseMetaData.getDatabaseMajorVersion</a:t>
            </a:r>
            <a:r>
              <a:rPr lang="en-IN" sz="2000" dirty="0" smtClean="0">
                <a:solidFill>
                  <a:schemeClr val="tx1"/>
                </a:solidFill>
                <a:latin typeface="Nunito Sans" panose="020B0604020202020204" charset="0"/>
              </a:rPr>
              <a:t>();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Nunito Sans" panose="020B0604020202020204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int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    </a:t>
            </a:r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minorVersion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   = </a:t>
            </a:r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databaseMetaData.getDatabaseMinorVersion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();  </a:t>
            </a:r>
            <a:endParaRPr lang="en-IN" sz="2000" dirty="0" smtClean="0">
              <a:solidFill>
                <a:schemeClr val="tx1"/>
              </a:solidFill>
              <a:latin typeface="Nunito Sans" panose="020B0604020202020204" charset="0"/>
            </a:endParaRPr>
          </a:p>
          <a:p>
            <a:r>
              <a:rPr lang="en-IN" sz="2000" dirty="0" smtClean="0">
                <a:solidFill>
                  <a:schemeClr val="tx1"/>
                </a:solidFill>
                <a:latin typeface="Nunito Sans" panose="020B0604020202020204" charset="0"/>
              </a:rPr>
              <a:t>String </a:t>
            </a:r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productName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    = </a:t>
            </a:r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databaseMetaData.getDatabaseProductName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(); String </a:t>
            </a:r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productVersion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 = </a:t>
            </a:r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databaseMetaData.getDatabaseProductVersion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();</a:t>
            </a:r>
          </a:p>
        </p:txBody>
      </p:sp>
      <p:sp>
        <p:nvSpPr>
          <p:cNvPr id="8" name="Rectangle 7"/>
          <p:cNvSpPr/>
          <p:nvPr/>
        </p:nvSpPr>
        <p:spPr>
          <a:xfrm>
            <a:off x="1723773" y="4992706"/>
            <a:ext cx="8741227" cy="1190380"/>
          </a:xfrm>
          <a:prstGeom prst="rect">
            <a:avLst/>
          </a:prstGeom>
          <a:noFill/>
          <a:ln w="28575"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int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driverMajorVersion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 = </a:t>
            </a:r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databaseMetaData.getDriverMajorVersion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(); </a:t>
            </a:r>
            <a:endParaRPr lang="en-IN" sz="2000" dirty="0" smtClean="0">
              <a:solidFill>
                <a:schemeClr val="tx1"/>
              </a:solidFill>
              <a:latin typeface="Nunito Sans" panose="020B0604020202020204" charset="0"/>
            </a:endParaRPr>
          </a:p>
          <a:p>
            <a:pPr algn="ctr"/>
            <a:r>
              <a:rPr lang="en-IN" sz="2000" dirty="0" err="1" smtClean="0">
                <a:solidFill>
                  <a:schemeClr val="tx1"/>
                </a:solidFill>
                <a:latin typeface="Nunito Sans" panose="020B0604020202020204" charset="0"/>
              </a:rPr>
              <a:t>int</a:t>
            </a:r>
            <a:r>
              <a:rPr lang="en-IN" sz="2000" dirty="0" smtClean="0">
                <a:solidFill>
                  <a:schemeClr val="tx1"/>
                </a:solidFill>
                <a:latin typeface="Nunito Sans" panose="020B0604020202020204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driverMinorVersion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 = </a:t>
            </a:r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databaseMetaData.getDriverMinorVersion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();</a:t>
            </a:r>
          </a:p>
        </p:txBody>
      </p:sp>
      <p:sp>
        <p:nvSpPr>
          <p:cNvPr id="9" name="Rectangle 8"/>
          <p:cNvSpPr/>
          <p:nvPr/>
        </p:nvSpPr>
        <p:spPr>
          <a:xfrm>
            <a:off x="598714" y="4253385"/>
            <a:ext cx="910629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Database Driver Version</a:t>
            </a:r>
            <a:endParaRPr lang="en-US" sz="2500" b="1" dirty="0" smtClean="0"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33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3" y="-1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//Example </a:t>
            </a:r>
            <a:r>
              <a:rPr lang="en-US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2000" b="1" dirty="0" err="1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DatabaseMetaData</a:t>
            </a:r>
            <a:endParaRPr lang="en-US" sz="2000" b="1" dirty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java.sql.Connection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java.sql.DatabaseMetaData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java.sql.DriverManager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java.sql.SQLException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 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Dbmd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  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static void main(String 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[]){  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try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  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Class.forName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oracle.jdbc.driver.OracleDriver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  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Connection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 = 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DriverManager.getConnection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   				            ("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jdbc:oracle:thin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:@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localhost:1521: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	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","system","oracle");  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DatabaseMetaData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dbmd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con.getMetaData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("Driver Name: "+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dbmd.getDriverName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  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("Driver Version: 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"+</a:t>
            </a:r>
          </a:p>
          <a:p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   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dbmd.getDriverVersion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  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 "+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dbmd.getUserName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  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8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3" y="-1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("Database Product Name: 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"+</a:t>
            </a:r>
          </a:p>
          <a:p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dbmd.getDatabaseProductName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  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("Database Product Version: 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"+</a:t>
            </a:r>
          </a:p>
          <a:p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   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dbmd.getDatabaseProductVersion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  </a:t>
            </a:r>
          </a:p>
          <a:p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con.close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catch(Exception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e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0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Example </a:t>
            </a:r>
            <a:r>
              <a:rPr lang="en-US" sz="4500" b="1" dirty="0" smtClean="0">
                <a:latin typeface="Nunito Sans" panose="020B0604020202020204" charset="0"/>
              </a:rPr>
              <a:t>on </a:t>
            </a:r>
            <a:r>
              <a:rPr lang="en-IN" sz="4500" b="1" dirty="0" err="1" smtClean="0">
                <a:latin typeface="Nunito Sans" panose="020B0604020202020204" charset="0"/>
              </a:rPr>
              <a:t>DatabaseMetaData</a:t>
            </a:r>
            <a:r>
              <a:rPr lang="en-IN" sz="4500" b="1" dirty="0" smtClean="0">
                <a:latin typeface="Nunito Sans" panose="020B0604020202020204" charset="0"/>
              </a:rPr>
              <a:t> </a:t>
            </a:r>
            <a:r>
              <a:rPr lang="en-US" sz="4500" b="1" dirty="0">
                <a:latin typeface="Nunito Sans" panose="020B0604020202020204" charset="0"/>
              </a:rPr>
              <a:t>(Contd</a:t>
            </a:r>
            <a:r>
              <a:rPr lang="en-US" sz="4500" b="1" dirty="0" smtClean="0">
                <a:latin typeface="Nunito Sans" panose="020B0604020202020204" charset="0"/>
              </a:rPr>
              <a:t>.).</a:t>
            </a:r>
            <a:endParaRPr lang="en-US" sz="4500" b="1" dirty="0">
              <a:latin typeface="Nunito Sans" panose="020B060402020202020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8714" y="2246491"/>
            <a:ext cx="102689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0" i="0" dirty="0" smtClean="0">
                <a:solidFill>
                  <a:srgbClr val="000000"/>
                </a:solidFill>
                <a:effectLst/>
                <a:latin typeface="Nunito Sans" panose="020B0604020202020204" charset="0"/>
              </a:rPr>
              <a:t>Result </a:t>
            </a:r>
            <a:r>
              <a:rPr lang="en-US" sz="2500" b="0" i="0" dirty="0" smtClean="0">
                <a:solidFill>
                  <a:srgbClr val="000000"/>
                </a:solidFill>
                <a:effectLst/>
                <a:latin typeface="Nunito Sans" panose="020B0604020202020204" charset="0"/>
              </a:rPr>
              <a:t>:</a:t>
            </a:r>
            <a:endParaRPr lang="en-US" sz="2500" b="0" i="0" dirty="0" smtClean="0">
              <a:solidFill>
                <a:srgbClr val="000000"/>
              </a:solidFill>
              <a:effectLst/>
              <a:latin typeface="Nunito Sans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6140" y="3153996"/>
            <a:ext cx="10178142" cy="2514600"/>
          </a:xfrm>
          <a:prstGeom prst="rect">
            <a:avLst/>
          </a:prstGeom>
          <a:noFill/>
          <a:ln w="28575"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500" dirty="0" err="1">
                <a:solidFill>
                  <a:schemeClr val="tx1"/>
                </a:solidFill>
                <a:latin typeface="Nunito Sans" panose="020B0604020202020204" charset="0"/>
              </a:rPr>
              <a:t>Output:Driver</a:t>
            </a:r>
            <a:r>
              <a:rPr lang="en-IN" sz="2500" dirty="0">
                <a:solidFill>
                  <a:schemeClr val="tx1"/>
                </a:solidFill>
                <a:latin typeface="Nunito Sans" panose="020B0604020202020204" charset="0"/>
              </a:rPr>
              <a:t> Name: Oracle JDBC Driver</a:t>
            </a:r>
          </a:p>
          <a:p>
            <a:r>
              <a:rPr lang="en-IN" sz="2500" dirty="0">
                <a:solidFill>
                  <a:schemeClr val="tx1"/>
                </a:solidFill>
                <a:latin typeface="Nunito Sans" panose="020B0604020202020204" charset="0"/>
              </a:rPr>
              <a:t>       Driver Version: 10.2.0.1.0XE</a:t>
            </a:r>
          </a:p>
          <a:p>
            <a:r>
              <a:rPr lang="en-IN" sz="2500" dirty="0">
                <a:solidFill>
                  <a:schemeClr val="tx1"/>
                </a:solidFill>
                <a:latin typeface="Nunito Sans" panose="020B0604020202020204" charset="0"/>
              </a:rPr>
              <a:t>       Database Product Name: Oracle</a:t>
            </a:r>
          </a:p>
          <a:p>
            <a:r>
              <a:rPr lang="en-IN" sz="2500" dirty="0">
                <a:solidFill>
                  <a:schemeClr val="tx1"/>
                </a:solidFill>
                <a:latin typeface="Nunito Sans" panose="020B0604020202020204" charset="0"/>
              </a:rPr>
              <a:t>       Database Product Version: Oracle Database 10g Express Edition</a:t>
            </a:r>
          </a:p>
          <a:p>
            <a:r>
              <a:rPr lang="en-IN" sz="2500" dirty="0">
                <a:solidFill>
                  <a:schemeClr val="tx1"/>
                </a:solidFill>
                <a:latin typeface="Nunito Sans" panose="020B0604020202020204" charset="0"/>
              </a:rPr>
              <a:t>                                 Release 10.2.0.1.0 -Production</a:t>
            </a:r>
          </a:p>
        </p:txBody>
      </p:sp>
    </p:spTree>
    <p:extLst>
      <p:ext uri="{BB962C8B-B14F-4D97-AF65-F5344CB8AC3E}">
        <p14:creationId xmlns:p14="http://schemas.microsoft.com/office/powerpoint/2010/main" val="128772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b="1" dirty="0">
                <a:latin typeface="Nunito Sans" panose="00000500000000000000"/>
              </a:rPr>
              <a:t>Prepared Statement</a:t>
            </a:r>
            <a:endParaRPr lang="en-US" sz="4500" b="1" dirty="0">
              <a:latin typeface="Nunito Sans" panose="0000050000000000000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26273" y="2032414"/>
            <a:ext cx="80400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373F422-781C-4385-84E3-34EDBC7AB3E7}"/>
              </a:ext>
            </a:extLst>
          </p:cNvPr>
          <p:cNvSpPr txBox="1"/>
          <p:nvPr/>
        </p:nvSpPr>
        <p:spPr>
          <a:xfrm>
            <a:off x="598714" y="1553993"/>
            <a:ext cx="111044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500" dirty="0">
                <a:latin typeface="Nunito Sans" panose="00000500000000000000"/>
              </a:rPr>
              <a:t>Using PreparedStatement in place of Statement interface will improve the performance of a JDBC program</a:t>
            </a:r>
          </a:p>
          <a:p>
            <a:endParaRPr lang="en-IN" sz="2500" dirty="0">
              <a:latin typeface="Nunito Sans" panose="000005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500" dirty="0">
                <a:latin typeface="Nunito Sans" panose="00000500000000000000"/>
              </a:rPr>
              <a:t>PreparedStatement is inherited from Statement; the difference is that a PreparedStatement holds precompiled SQL statements</a:t>
            </a:r>
          </a:p>
          <a:p>
            <a:endParaRPr lang="en-IN" sz="2500" dirty="0">
              <a:latin typeface="Nunito Sa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77895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b="1" dirty="0">
                <a:latin typeface="Nunito Sans" panose="00000500000000000000"/>
              </a:rPr>
              <a:t>Prepared Statement</a:t>
            </a:r>
            <a:endParaRPr lang="en-US" sz="4500" b="1" dirty="0">
              <a:latin typeface="Nunito Sans" panose="0000050000000000000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26273" y="2032414"/>
            <a:ext cx="80400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373F422-781C-4385-84E3-34EDBC7AB3E7}"/>
              </a:ext>
            </a:extLst>
          </p:cNvPr>
          <p:cNvSpPr txBox="1"/>
          <p:nvPr/>
        </p:nvSpPr>
        <p:spPr>
          <a:xfrm>
            <a:off x="598714" y="1553993"/>
            <a:ext cx="1110448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500" dirty="0" smtClean="0">
                <a:latin typeface="Nunito Sans" panose="00000500000000000000"/>
              </a:rPr>
              <a:t>If </a:t>
            </a:r>
            <a:r>
              <a:rPr lang="en-IN" sz="2500" dirty="0">
                <a:latin typeface="Nunito Sans" panose="00000500000000000000"/>
              </a:rPr>
              <a:t>you execute a Statement object many times, its SQL statement is compiled each time. PreparedStatement is more efficient because its SQL statement is compiled only once, when you first prepare the PreparedStatement.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500" dirty="0">
              <a:latin typeface="Nunito Sans" panose="000005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500" dirty="0">
                <a:latin typeface="Nunito Sans" panose="00000500000000000000"/>
              </a:rPr>
              <a:t>After that, each time you execute the SQL statement in the PreparedStatement, the SQL statement does not have to be recompiled</a:t>
            </a:r>
            <a:endParaRPr lang="en-IN" sz="2500" dirty="0">
              <a:latin typeface="Nunito Sa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08797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b="1" dirty="0" smtClean="0">
                <a:latin typeface="Nunito Sans" panose="020B0604020202020204" charset="0"/>
              </a:rPr>
              <a:t>PreparedStatement Object</a:t>
            </a:r>
            <a:endParaRPr lang="en-IN" sz="4500" b="1" dirty="0">
              <a:latin typeface="Nunito Sans" panose="020B060402020202020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26273" y="2032414"/>
            <a:ext cx="80400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598714" y="1553993"/>
            <a:ext cx="10401246" cy="4060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err="1">
                <a:latin typeface="Nunito Sans" panose="020B0604020202020204" charset="0"/>
              </a:rPr>
              <a:t>PreparedStatement</a:t>
            </a:r>
            <a:r>
              <a:rPr lang="en-US" sz="2500" b="1" dirty="0">
                <a:latin typeface="Nunito Sans" panose="020B0604020202020204" charset="0"/>
              </a:rPr>
              <a:t> Parameters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20B0604020202020204" charset="0"/>
              </a:rPr>
              <a:t>A </a:t>
            </a:r>
            <a:r>
              <a:rPr lang="en-US" sz="2500" dirty="0" err="1">
                <a:latin typeface="Nunito Sans" panose="020B0604020202020204" charset="0"/>
              </a:rPr>
              <a:t>PreparedStatement</a:t>
            </a:r>
            <a:r>
              <a:rPr lang="en-US" sz="2500" dirty="0">
                <a:latin typeface="Nunito Sans" panose="020B0604020202020204" charset="0"/>
              </a:rPr>
              <a:t> does not have to execute exactly the same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query each time. You can specify parameters in </a:t>
            </a:r>
            <a:r>
              <a:rPr lang="en-US" sz="2500" dirty="0" smtClean="0">
                <a:latin typeface="Nunito Sans" panose="020B0604020202020204" charset="0"/>
              </a:rPr>
              <a:t>the </a:t>
            </a:r>
            <a:r>
              <a:rPr lang="en-US" sz="2500" dirty="0" err="1" smtClean="0">
                <a:latin typeface="Nunito Sans" panose="020B0604020202020204" charset="0"/>
              </a:rPr>
              <a:t>PreparedStatement</a:t>
            </a:r>
            <a:r>
              <a:rPr lang="en-US" sz="2500" dirty="0" smtClean="0">
                <a:latin typeface="Nunito Sans" panose="020B0604020202020204" charset="0"/>
              </a:rPr>
              <a:t> </a:t>
            </a:r>
            <a:r>
              <a:rPr lang="en-US" sz="2500" dirty="0">
                <a:latin typeface="Nunito Sans" panose="020B0604020202020204" charset="0"/>
              </a:rPr>
              <a:t>SQL string and supply the actual values for these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parameters when the statement is </a:t>
            </a:r>
            <a:r>
              <a:rPr lang="en-US" sz="2500" dirty="0" smtClean="0">
                <a:latin typeface="Nunito Sans" panose="020B0604020202020204" charset="0"/>
              </a:rPr>
              <a:t>executed.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20B0604020202020204" charset="0"/>
              </a:rPr>
              <a:t>The </a:t>
            </a:r>
            <a:r>
              <a:rPr lang="en-US" sz="2500" dirty="0">
                <a:latin typeface="Nunito Sans" panose="020B0604020202020204" charset="0"/>
              </a:rPr>
              <a:t>following slide shows how to supply parameters and execute </a:t>
            </a:r>
            <a:r>
              <a:rPr lang="en-US" sz="2500" dirty="0" smtClean="0">
                <a:latin typeface="Nunito Sans" panose="020B0604020202020204" charset="0"/>
              </a:rPr>
              <a:t>a </a:t>
            </a:r>
            <a:r>
              <a:rPr lang="en-US" sz="2500" dirty="0" err="1" smtClean="0">
                <a:latin typeface="Nunito Sans" panose="020B0604020202020204" charset="0"/>
              </a:rPr>
              <a:t>PreparedStatement</a:t>
            </a:r>
            <a:r>
              <a:rPr lang="en-US" sz="2500" dirty="0">
                <a:latin typeface="Nunito Sans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048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How to Create a </a:t>
            </a:r>
            <a:r>
              <a:rPr lang="en-US" sz="4500" b="1" dirty="0" err="1">
                <a:latin typeface="Nunito Sans" panose="020B0604020202020204" charset="0"/>
              </a:rPr>
              <a:t>PreparedStatement</a:t>
            </a:r>
            <a:r>
              <a:rPr lang="en-US" sz="4500" b="1" dirty="0">
                <a:latin typeface="Nunito Sans" panose="020B0604020202020204" charset="0"/>
              </a:rPr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26273" y="2032414"/>
            <a:ext cx="80400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1752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1. Register the driver and create the database connection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2. Create the prepared statement, 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                      - identifying variables </a:t>
            </a:r>
            <a:r>
              <a:rPr lang="en-US" sz="2500" dirty="0" err="1">
                <a:latin typeface="Nunito Sans" panose="020B0604020202020204" charset="0"/>
              </a:rPr>
              <a:t>witha</a:t>
            </a:r>
            <a:r>
              <a:rPr lang="en-US" sz="2500" dirty="0">
                <a:latin typeface="Nunito Sans" panose="020B0604020202020204" charset="0"/>
              </a:rPr>
              <a:t> question mark (?)</a:t>
            </a:r>
            <a:endParaRPr lang="en-US" sz="2500" dirty="0"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7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How to Create a </a:t>
            </a:r>
            <a:r>
              <a:rPr lang="en-US" sz="4500" b="1" dirty="0" err="1">
                <a:latin typeface="Nunito Sans" panose="020B0604020202020204" charset="0"/>
              </a:rPr>
              <a:t>PreparedStatement</a:t>
            </a:r>
            <a:r>
              <a:rPr lang="en-US" sz="4500" b="1" dirty="0">
                <a:latin typeface="Nunito Sans" panose="020B0604020202020204" charset="0"/>
              </a:rPr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82680" y="1830961"/>
            <a:ext cx="8947526" cy="1447800"/>
          </a:xfrm>
          <a:prstGeom prst="rect">
            <a:avLst/>
          </a:prstGeom>
          <a:noFill/>
          <a:ln w="28575"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Nunito Sans" panose="020B0604020202020204" charset="0"/>
              </a:rPr>
              <a:t>PreparedStatement</a:t>
            </a:r>
            <a:r>
              <a:rPr lang="en-US" sz="2000" dirty="0">
                <a:solidFill>
                  <a:schemeClr val="tx1"/>
                </a:solidFill>
                <a:latin typeface="Nunito Sans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Nunito Sans" panose="020B0604020202020204" charset="0"/>
              </a:rPr>
              <a:t>pstmt</a:t>
            </a:r>
            <a:r>
              <a:rPr lang="en-US" sz="2000" dirty="0">
                <a:solidFill>
                  <a:schemeClr val="tx1"/>
                </a:solidFill>
                <a:latin typeface="Nunito Sans" panose="020B0604020202020204" charset="0"/>
              </a:rPr>
              <a:t> =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Nunito Sans" panose="020B0604020202020204" charset="0"/>
              </a:rPr>
              <a:t>conn.prepareStatement</a:t>
            </a:r>
            <a:r>
              <a:rPr lang="en-US" sz="2000" dirty="0">
                <a:solidFill>
                  <a:schemeClr val="tx1"/>
                </a:solidFill>
                <a:latin typeface="Nunito Sans" panose="020B0604020202020204" charset="0"/>
              </a:rPr>
              <a:t>("update STUDENT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Nunito Sans" panose="020B0604020202020204" charset="0"/>
              </a:rPr>
              <a:t>set SUPERVISOR = ? where ID = ?");</a:t>
            </a:r>
          </a:p>
        </p:txBody>
      </p:sp>
      <p:sp>
        <p:nvSpPr>
          <p:cNvPr id="8" name="Rectangle 7"/>
          <p:cNvSpPr/>
          <p:nvPr/>
        </p:nvSpPr>
        <p:spPr>
          <a:xfrm>
            <a:off x="1393566" y="3611222"/>
            <a:ext cx="8947526" cy="1447800"/>
          </a:xfrm>
          <a:prstGeom prst="rect">
            <a:avLst/>
          </a:prstGeom>
          <a:noFill/>
          <a:ln w="28575"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Nunito Sans" panose="020B0604020202020204" charset="0"/>
              </a:rPr>
              <a:t>PreparedStatement pstmt =</a:t>
            </a:r>
          </a:p>
          <a:p>
            <a:pPr algn="ctr"/>
            <a:r>
              <a:rPr lang="en-US" sz="2000">
                <a:solidFill>
                  <a:schemeClr val="tx1"/>
                </a:solidFill>
                <a:latin typeface="Nunito Sans" panose="020B0604020202020204" charset="0"/>
              </a:rPr>
              <a:t>conn.prepareStatement("select SUPERVISOR from</a:t>
            </a:r>
          </a:p>
          <a:p>
            <a:pPr algn="ctr"/>
            <a:r>
              <a:rPr lang="en-US" sz="2000">
                <a:solidFill>
                  <a:schemeClr val="tx1"/>
                </a:solidFill>
                <a:latin typeface="Nunito Sans" panose="020B0604020202020204" charset="0"/>
              </a:rPr>
              <a:t>STUDENT where ID = ?");</a:t>
            </a:r>
          </a:p>
        </p:txBody>
      </p:sp>
    </p:spTree>
    <p:extLst>
      <p:ext uri="{BB962C8B-B14F-4D97-AF65-F5344CB8AC3E}">
        <p14:creationId xmlns:p14="http://schemas.microsoft.com/office/powerpoint/2010/main" val="23958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How to execute </a:t>
            </a:r>
            <a:r>
              <a:rPr lang="en-US" sz="4500" b="1" dirty="0" err="1">
                <a:latin typeface="Nunito Sans" panose="020B0604020202020204" charset="0"/>
              </a:rPr>
              <a:t>PreparedStatement</a:t>
            </a:r>
            <a:r>
              <a:rPr lang="en-US" sz="4500" b="1" dirty="0">
                <a:latin typeface="Nunito Sans" panose="020B0604020202020204" charset="0"/>
              </a:rPr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210182" y="2456096"/>
            <a:ext cx="3800253" cy="715524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pstmt.setXXX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(index, </a:t>
            </a:r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valu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Supply values for the variables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373F422-781C-4385-84E3-34EDBC7AB3E7}"/>
              </a:ext>
            </a:extLst>
          </p:cNvPr>
          <p:cNvSpPr txBox="1"/>
          <p:nvPr/>
        </p:nvSpPr>
        <p:spPr>
          <a:xfrm>
            <a:off x="598714" y="3378353"/>
            <a:ext cx="11104481" cy="232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Specifying Values for the Bind Variables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You use the </a:t>
            </a:r>
            <a:r>
              <a:rPr lang="en-US" sz="2500" dirty="0" err="1">
                <a:latin typeface="Nunito Sans" panose="020B0604020202020204" charset="0"/>
              </a:rPr>
              <a:t>PreparedStatement.setXXX</a:t>
            </a:r>
            <a:r>
              <a:rPr lang="en-US" sz="2500" dirty="0">
                <a:latin typeface="Nunito Sans" panose="020B0604020202020204" charset="0"/>
              </a:rPr>
              <a:t>() methods to supply values for the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variables in a prepared statement. There is one </a:t>
            </a:r>
            <a:r>
              <a:rPr lang="en-US" sz="2500" dirty="0" err="1">
                <a:latin typeface="Nunito Sans" panose="020B0604020202020204" charset="0"/>
              </a:rPr>
              <a:t>setXXX</a:t>
            </a:r>
            <a:r>
              <a:rPr lang="en-US" sz="2500" dirty="0">
                <a:latin typeface="Nunito Sans" panose="020B0604020202020204" charset="0"/>
              </a:rPr>
              <a:t>() method for each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Java type: </a:t>
            </a:r>
            <a:r>
              <a:rPr lang="en-US" sz="2500" dirty="0" err="1">
                <a:latin typeface="Nunito Sans" panose="020B0604020202020204" charset="0"/>
              </a:rPr>
              <a:t>setString</a:t>
            </a:r>
            <a:r>
              <a:rPr lang="en-US" sz="2500" dirty="0">
                <a:latin typeface="Nunito Sans" panose="020B0604020202020204" charset="0"/>
              </a:rPr>
              <a:t>(), </a:t>
            </a:r>
            <a:r>
              <a:rPr lang="en-US" sz="2500" dirty="0" err="1">
                <a:latin typeface="Nunito Sans" panose="020B0604020202020204" charset="0"/>
              </a:rPr>
              <a:t>setInt</a:t>
            </a:r>
            <a:r>
              <a:rPr lang="en-US" sz="2500" dirty="0">
                <a:latin typeface="Nunito Sans" panose="020B0604020202020204" charset="0"/>
              </a:rPr>
              <a:t>(), and so on.</a:t>
            </a:r>
          </a:p>
        </p:txBody>
      </p:sp>
    </p:spTree>
    <p:extLst>
      <p:ext uri="{BB962C8B-B14F-4D97-AF65-F5344CB8AC3E}">
        <p14:creationId xmlns:p14="http://schemas.microsoft.com/office/powerpoint/2010/main" val="2882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How to execute </a:t>
            </a:r>
            <a:r>
              <a:rPr lang="en-US" sz="4500" b="1" dirty="0" err="1">
                <a:latin typeface="Nunito Sans" panose="020B0604020202020204" charset="0"/>
              </a:rPr>
              <a:t>PreparedStatement</a:t>
            </a:r>
            <a:r>
              <a:rPr lang="en-US" sz="4500" b="1" dirty="0">
                <a:latin typeface="Nunito Sans" panose="020B0604020202020204" charset="0"/>
              </a:rPr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6224" y="1553993"/>
            <a:ext cx="10401246" cy="598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Execute the </a:t>
            </a:r>
            <a:r>
              <a:rPr lang="en-US" sz="2500" b="1" dirty="0" smtClean="0">
                <a:latin typeface="Nunito Sans" panose="020B0604020202020204" charset="0"/>
              </a:rPr>
              <a:t>statement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8400" y="2324801"/>
            <a:ext cx="6227159" cy="870857"/>
          </a:xfrm>
          <a:prstGeom prst="rect">
            <a:avLst/>
          </a:prstGeom>
          <a:noFill/>
          <a:ln w="28575"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pstmt.executeQuery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();</a:t>
            </a:r>
          </a:p>
          <a:p>
            <a:pPr algn="ctr"/>
            <a:r>
              <a:rPr lang="en-IN" sz="2000" dirty="0" err="1">
                <a:solidFill>
                  <a:schemeClr val="tx1"/>
                </a:solidFill>
                <a:latin typeface="Nunito Sans" panose="020B0604020202020204" charset="0"/>
              </a:rPr>
              <a:t>pstmt.executeUpdate</a:t>
            </a:r>
            <a:r>
              <a:rPr lang="en-IN" sz="2000" dirty="0">
                <a:solidFill>
                  <a:schemeClr val="tx1"/>
                </a:solidFill>
                <a:latin typeface="Nunito Sans" panose="020B0604020202020204" charset="0"/>
              </a:rPr>
              <a:t>();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14" y="3368289"/>
            <a:ext cx="10417629" cy="261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1419</Words>
  <Application>Microsoft Office PowerPoint</Application>
  <PresentationFormat>Widescreen</PresentationFormat>
  <Paragraphs>491</Paragraphs>
  <Slides>29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Dineshkumar Ganesan</dc:creator>
  <cp:lastModifiedBy>user</cp:lastModifiedBy>
  <cp:revision>31</cp:revision>
  <dcterms:created xsi:type="dcterms:W3CDTF">2019-12-17T10:00:13Z</dcterms:created>
  <dcterms:modified xsi:type="dcterms:W3CDTF">2019-12-23T07:23:28Z</dcterms:modified>
</cp:coreProperties>
</file>