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86" r:id="rId5"/>
    <p:sldId id="262" r:id="rId6"/>
    <p:sldId id="287" r:id="rId7"/>
    <p:sldId id="288" r:id="rId8"/>
    <p:sldId id="265" r:id="rId9"/>
    <p:sldId id="289" r:id="rId10"/>
    <p:sldId id="267" r:id="rId11"/>
    <p:sldId id="290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91" r:id="rId20"/>
    <p:sldId id="292" r:id="rId21"/>
    <p:sldId id="279" r:id="rId22"/>
    <p:sldId id="280" r:id="rId23"/>
    <p:sldId id="281" r:id="rId24"/>
    <p:sldId id="293" r:id="rId25"/>
    <p:sldId id="294" r:id="rId26"/>
    <p:sldId id="295" r:id="rId27"/>
    <p:sldId id="296" r:id="rId28"/>
    <p:sldId id="297" r:id="rId29"/>
    <p:sldId id="298" r:id="rId30"/>
    <p:sldId id="25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734" autoAdjust="0"/>
  </p:normalViewPr>
  <p:slideViewPr>
    <p:cSldViewPr snapToGrid="0">
      <p:cViewPr varScale="1">
        <p:scale>
          <a:sx n="62" d="100"/>
          <a:sy n="62" d="100"/>
        </p:scale>
        <p:origin x="14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4637C-88AB-4BA3-924A-A38E9D08CAEC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02249-42DA-4A07-9BA7-553035514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005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16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12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02249-42DA-4A07-9BA7-5530355143C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126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01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Note:</a:t>
            </a:r>
            <a:r>
              <a:rPr lang="en-US" b="1" baseline="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Both functions and procedures take parameters represented</a:t>
            </a:r>
            <a:r>
              <a:rPr lang="en-US" b="1" baseline="0" dirty="0" smtClean="0"/>
              <a:t> </a:t>
            </a:r>
            <a:r>
              <a:rPr lang="en-US" b="1" dirty="0" smtClean="0"/>
              <a:t>by identifiers. A function executes some procedural logic and it</a:t>
            </a:r>
            <a:r>
              <a:rPr lang="en-US" b="1" baseline="0" dirty="0" smtClean="0"/>
              <a:t> </a:t>
            </a:r>
            <a:r>
              <a:rPr lang="en-US" b="1" dirty="0" smtClean="0"/>
              <a:t>returns a value that can be any data type supported by the</a:t>
            </a:r>
          </a:p>
          <a:p>
            <a:r>
              <a:rPr lang="en-US" b="1" dirty="0" smtClean="0"/>
              <a:t>database. The parameters supplied to the function do not</a:t>
            </a:r>
            <a:r>
              <a:rPr lang="en-US" b="1" baseline="0" dirty="0" smtClean="0"/>
              <a:t> </a:t>
            </a:r>
            <a:r>
              <a:rPr lang="en-US" b="1" dirty="0" smtClean="0"/>
              <a:t>change after the function is executed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A procedure executes some procedural logic but does not</a:t>
            </a:r>
            <a:r>
              <a:rPr lang="en-US" b="1" baseline="0" dirty="0" smtClean="0"/>
              <a:t> </a:t>
            </a:r>
            <a:r>
              <a:rPr lang="en-US" b="1" dirty="0" smtClean="0"/>
              <a:t>return any value. However, some of the parameters supplied to</a:t>
            </a:r>
            <a:r>
              <a:rPr lang="en-US" b="1" baseline="0" dirty="0" smtClean="0"/>
              <a:t> </a:t>
            </a:r>
            <a:r>
              <a:rPr lang="en-US" b="1" dirty="0" smtClean="0"/>
              <a:t>the procedure may have their values changed after the</a:t>
            </a:r>
          </a:p>
          <a:p>
            <a:r>
              <a:rPr lang="en-US" b="1" dirty="0" smtClean="0"/>
              <a:t>procedure is executed</a:t>
            </a:r>
          </a:p>
          <a:p>
            <a:r>
              <a:rPr lang="en-US" b="1" dirty="0" smtClean="0"/>
              <a:t>• Note: Calling a stored procedure is the same whether the</a:t>
            </a:r>
            <a:r>
              <a:rPr lang="en-US" b="1" baseline="0" dirty="0" smtClean="0"/>
              <a:t> </a:t>
            </a:r>
            <a:r>
              <a:rPr lang="en-US" b="1" dirty="0" smtClean="0"/>
              <a:t>stored procedure was written originally in Java or in any other</a:t>
            </a:r>
            <a:r>
              <a:rPr lang="en-US" b="1" baseline="0" dirty="0" smtClean="0"/>
              <a:t> </a:t>
            </a:r>
            <a:r>
              <a:rPr lang="en-US" b="1" dirty="0" smtClean="0"/>
              <a:t>language supported by the database, such as PL/SQL. Indeed,</a:t>
            </a:r>
          </a:p>
          <a:p>
            <a:r>
              <a:rPr lang="en-US" b="1" dirty="0" smtClean="0"/>
              <a:t>a stored procedure written in Java appears to the programmer</a:t>
            </a:r>
            <a:r>
              <a:rPr lang="en-US" b="1" baseline="0" dirty="0" smtClean="0"/>
              <a:t> </a:t>
            </a:r>
            <a:r>
              <a:rPr lang="en-US" b="1" dirty="0" smtClean="0"/>
              <a:t>as a PL/SQL stored procedure</a:t>
            </a:r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51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Register the driver and create the database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On connection object </a:t>
            </a:r>
            <a:r>
              <a:rPr lang="en-US" b="1" dirty="0" err="1" smtClean="0"/>
              <a:t>prepareCall</a:t>
            </a:r>
            <a:r>
              <a:rPr lang="en-US" b="1" dirty="0" smtClean="0"/>
              <a:t>() method is used to</a:t>
            </a:r>
          </a:p>
          <a:p>
            <a:r>
              <a:rPr lang="en-US" b="1" dirty="0" smtClean="0"/>
              <a:t>call the stored procedure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Create the callable statement, identifying variables with</a:t>
            </a:r>
          </a:p>
          <a:p>
            <a:r>
              <a:rPr lang="en-US" b="1" dirty="0" smtClean="0"/>
              <a:t>a question mark (?)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85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3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Note:</a:t>
            </a:r>
          </a:p>
          <a:p>
            <a:r>
              <a:rPr lang="en-US" b="1" dirty="0" smtClean="0"/>
              <a:t>In the example in the slide, the second form is used, where the</a:t>
            </a:r>
            <a:r>
              <a:rPr lang="en-US" b="1" baseline="0" dirty="0" smtClean="0"/>
              <a:t> </a:t>
            </a:r>
            <a:r>
              <a:rPr lang="en-US" b="1" dirty="0" smtClean="0"/>
              <a:t>stored procedure in question is ADDITEM</a:t>
            </a:r>
          </a:p>
          <a:p>
            <a:endParaRPr lang="en-US" b="1" dirty="0" smtClean="0"/>
          </a:p>
          <a:p>
            <a:r>
              <a:rPr lang="en-US" b="1" dirty="0" smtClean="0"/>
              <a:t>Note that the parameters to the stored procedures are specified using the question mark notation used earlier in</a:t>
            </a:r>
          </a:p>
          <a:p>
            <a:r>
              <a:rPr lang="en-US" b="1" dirty="0" err="1" smtClean="0"/>
              <a:t>PreparedStatement</a:t>
            </a:r>
            <a:r>
              <a:rPr lang="en-US" b="1" dirty="0" smtClean="0"/>
              <a:t>. You must register the data type of the</a:t>
            </a:r>
            <a:r>
              <a:rPr lang="en-US" b="1" baseline="0" dirty="0" smtClean="0"/>
              <a:t> </a:t>
            </a:r>
            <a:r>
              <a:rPr lang="en-US" b="1" dirty="0" smtClean="0"/>
              <a:t>parameters using the </a:t>
            </a:r>
            <a:r>
              <a:rPr lang="en-US" b="1" dirty="0" err="1" smtClean="0"/>
              <a:t>registerOutParameter</a:t>
            </a:r>
            <a:r>
              <a:rPr lang="en-US" b="1" dirty="0" smtClean="0"/>
              <a:t>() method of</a:t>
            </a:r>
          </a:p>
          <a:p>
            <a:r>
              <a:rPr lang="en-US" b="1" dirty="0" err="1" smtClean="0"/>
              <a:t>CallableStatement</a:t>
            </a:r>
            <a:r>
              <a:rPr lang="en-US" b="1" dirty="0" smtClean="0"/>
              <a:t> if you expect a return value, or if the</a:t>
            </a:r>
            <a:r>
              <a:rPr lang="en-US" b="1" baseline="0" dirty="0" smtClean="0"/>
              <a:t> </a:t>
            </a:r>
            <a:r>
              <a:rPr lang="en-US" b="1" dirty="0" smtClean="0"/>
              <a:t>procedure is going to modify a variable (also known as an OUT</a:t>
            </a:r>
          </a:p>
          <a:p>
            <a:r>
              <a:rPr lang="en-US" b="1" dirty="0" smtClean="0"/>
              <a:t>variable)</a:t>
            </a:r>
          </a:p>
          <a:p>
            <a:endParaRPr lang="en-US" b="1" dirty="0" smtClean="0"/>
          </a:p>
          <a:p>
            <a:r>
              <a:rPr lang="en-US" b="1" dirty="0" smtClean="0"/>
              <a:t>In the example in the slide, the second and third parameters</a:t>
            </a:r>
            <a:r>
              <a:rPr lang="en-US" b="1" baseline="0" dirty="0" smtClean="0"/>
              <a:t> </a:t>
            </a:r>
            <a:r>
              <a:rPr lang="en-US" b="1" dirty="0" smtClean="0"/>
              <a:t>are going to be computed by the stored procedure, whereas</a:t>
            </a:r>
          </a:p>
          <a:p>
            <a:r>
              <a:rPr lang="en-US" b="1" dirty="0" smtClean="0"/>
              <a:t>the first parameter is an input (the input is specified in the next</a:t>
            </a:r>
            <a:r>
              <a:rPr lang="en-US" b="1" baseline="0" dirty="0" smtClean="0"/>
              <a:t> </a:t>
            </a:r>
            <a:r>
              <a:rPr lang="en-US" b="1" dirty="0" smtClean="0"/>
              <a:t>slide). Parameters are referred to sequentially, by number. The</a:t>
            </a:r>
          </a:p>
          <a:p>
            <a:r>
              <a:rPr lang="en-US" b="1" dirty="0" smtClean="0"/>
              <a:t>first parameter is 1</a:t>
            </a:r>
          </a:p>
          <a:p>
            <a:endParaRPr lang="en-US" b="1" dirty="0" smtClean="0"/>
          </a:p>
          <a:p>
            <a:r>
              <a:rPr lang="en-US" b="1" dirty="0" smtClean="0"/>
              <a:t>To specify the data type of each OUT variable, you use</a:t>
            </a:r>
            <a:r>
              <a:rPr lang="en-US" b="1" baseline="0" dirty="0" smtClean="0"/>
              <a:t> </a:t>
            </a:r>
            <a:r>
              <a:rPr lang="en-US" b="1" dirty="0" smtClean="0"/>
              <a:t>parameter types from the Types class. When the stored</a:t>
            </a:r>
          </a:p>
          <a:p>
            <a:r>
              <a:rPr lang="en-US" b="1" dirty="0" smtClean="0"/>
              <a:t>procedure successfully returns, the values can be retrieved</a:t>
            </a:r>
            <a:r>
              <a:rPr lang="en-US" b="1" baseline="0" dirty="0" smtClean="0"/>
              <a:t> </a:t>
            </a:r>
            <a:r>
              <a:rPr lang="en-US" b="1" dirty="0" smtClean="0"/>
              <a:t>from the </a:t>
            </a:r>
            <a:r>
              <a:rPr lang="en-US" b="1" dirty="0" err="1" smtClean="0"/>
              <a:t>CallableStatement</a:t>
            </a:r>
            <a:r>
              <a:rPr lang="en-US" b="1" dirty="0" smtClean="0"/>
              <a:t> object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7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Note:</a:t>
            </a:r>
          </a:p>
          <a:p>
            <a:r>
              <a:rPr lang="en-US" b="1" dirty="0" smtClean="0"/>
              <a:t>1. Set the IN parameters - Use the </a:t>
            </a:r>
            <a:r>
              <a:rPr lang="en-US" b="1" dirty="0" err="1" smtClean="0"/>
              <a:t>setXXX</a:t>
            </a:r>
            <a:r>
              <a:rPr lang="en-US" b="1" dirty="0" smtClean="0"/>
              <a:t>() methods to supply</a:t>
            </a:r>
            <a:r>
              <a:rPr lang="en-US" b="1" baseline="0" dirty="0" smtClean="0"/>
              <a:t> </a:t>
            </a:r>
            <a:r>
              <a:rPr lang="en-US" b="1" dirty="0" smtClean="0"/>
              <a:t>values for the IN parameters. There is one </a:t>
            </a:r>
            <a:r>
              <a:rPr lang="en-US" b="1" dirty="0" err="1" smtClean="0"/>
              <a:t>setXXX</a:t>
            </a:r>
            <a:r>
              <a:rPr lang="en-US" b="1" dirty="0" smtClean="0"/>
              <a:t>() method</a:t>
            </a:r>
          </a:p>
          <a:p>
            <a:r>
              <a:rPr lang="en-US" b="1" dirty="0" smtClean="0"/>
              <a:t>for each Java type: </a:t>
            </a:r>
            <a:r>
              <a:rPr lang="en-US" b="1" dirty="0" err="1" smtClean="0"/>
              <a:t>setString</a:t>
            </a:r>
            <a:r>
              <a:rPr lang="en-US" b="1" dirty="0" smtClean="0"/>
              <a:t>(), </a:t>
            </a:r>
            <a:r>
              <a:rPr lang="en-US" b="1" dirty="0" err="1" smtClean="0"/>
              <a:t>setInt</a:t>
            </a:r>
            <a:r>
              <a:rPr lang="en-US" b="1" dirty="0" smtClean="0"/>
              <a:t>(), and so on. You must</a:t>
            </a:r>
            <a:r>
              <a:rPr lang="en-US" b="1" baseline="0" dirty="0" smtClean="0"/>
              <a:t> </a:t>
            </a:r>
            <a:r>
              <a:rPr lang="en-US" b="1" dirty="0" smtClean="0"/>
              <a:t>use the </a:t>
            </a:r>
            <a:r>
              <a:rPr lang="en-US" b="1" dirty="0" err="1" smtClean="0"/>
              <a:t>setXXX</a:t>
            </a:r>
            <a:r>
              <a:rPr lang="en-US" b="1" dirty="0" smtClean="0"/>
              <a:t>() method that is compatible with the SQL type</a:t>
            </a:r>
          </a:p>
          <a:p>
            <a:r>
              <a:rPr lang="en-US" b="1" dirty="0" smtClean="0"/>
              <a:t>of the variable.</a:t>
            </a:r>
          </a:p>
          <a:p>
            <a:endParaRPr lang="en-US" b="1" dirty="0" smtClean="0"/>
          </a:p>
          <a:p>
            <a:r>
              <a:rPr lang="en-US" b="1" dirty="0" smtClean="0"/>
              <a:t>2. You can use </a:t>
            </a:r>
            <a:r>
              <a:rPr lang="en-US" b="1" dirty="0" err="1" smtClean="0"/>
              <a:t>setObject</a:t>
            </a:r>
            <a:r>
              <a:rPr lang="en-US" b="1" dirty="0" smtClean="0"/>
              <a:t>() with any variable type. Each variable</a:t>
            </a:r>
            <a:r>
              <a:rPr lang="en-US" b="1" baseline="0" dirty="0" smtClean="0"/>
              <a:t> </a:t>
            </a:r>
            <a:r>
              <a:rPr lang="en-US" b="1" dirty="0" smtClean="0"/>
              <a:t>has an index. The index of the first variable in the callable</a:t>
            </a:r>
          </a:p>
          <a:p>
            <a:r>
              <a:rPr lang="en-US" b="1" dirty="0" smtClean="0"/>
              <a:t>statement is 1, the index of the second is 2, and so on. If</a:t>
            </a:r>
            <a:r>
              <a:rPr lang="en-US" b="1" baseline="0" dirty="0" smtClean="0"/>
              <a:t> </a:t>
            </a:r>
            <a:r>
              <a:rPr lang="en-US" b="1" dirty="0" smtClean="0"/>
              <a:t>there is only one variable, its index is 1</a:t>
            </a:r>
          </a:p>
          <a:p>
            <a:endParaRPr lang="en-US" b="1" dirty="0" smtClean="0"/>
          </a:p>
          <a:p>
            <a:r>
              <a:rPr lang="en-US" b="1" dirty="0" smtClean="0"/>
              <a:t>3.Execute the call to the stored procedure - Execute the</a:t>
            </a:r>
            <a:r>
              <a:rPr lang="en-US" b="1" baseline="0" dirty="0" smtClean="0"/>
              <a:t> </a:t>
            </a:r>
            <a:r>
              <a:rPr lang="en-US" b="1" dirty="0" smtClean="0"/>
              <a:t>procedure using the execute() method</a:t>
            </a:r>
          </a:p>
          <a:p>
            <a:endParaRPr lang="en-US" b="1" dirty="0" smtClean="0"/>
          </a:p>
          <a:p>
            <a:r>
              <a:rPr lang="en-US" b="1" dirty="0" smtClean="0"/>
              <a:t>4. Get the OUT parameters - Once the procedure is completed,</a:t>
            </a:r>
            <a:r>
              <a:rPr lang="en-US" b="1" baseline="0" dirty="0" smtClean="0"/>
              <a:t> </a:t>
            </a:r>
            <a:r>
              <a:rPr lang="en-US" b="1" dirty="0" smtClean="0"/>
              <a:t>you retrieve OUT variables, if any, using the </a:t>
            </a:r>
            <a:r>
              <a:rPr lang="en-US" b="1" dirty="0" err="1" smtClean="0"/>
              <a:t>getXXX</a:t>
            </a:r>
            <a:r>
              <a:rPr lang="en-US" b="1" dirty="0" smtClean="0"/>
              <a:t>()</a:t>
            </a:r>
            <a:r>
              <a:rPr lang="en-US" b="1" baseline="0" dirty="0" smtClean="0"/>
              <a:t> </a:t>
            </a:r>
            <a:r>
              <a:rPr lang="en-US" b="1" dirty="0" smtClean="0"/>
              <a:t>methods. </a:t>
            </a:r>
          </a:p>
          <a:p>
            <a:r>
              <a:rPr lang="en-US" b="1" dirty="0" smtClean="0"/>
              <a:t>Note that these methods must match the types you</a:t>
            </a:r>
            <a:r>
              <a:rPr lang="en-US" b="1" baseline="0" dirty="0" smtClean="0"/>
              <a:t> </a:t>
            </a:r>
            <a:r>
              <a:rPr lang="en-US" b="1" dirty="0" smtClean="0"/>
              <a:t>Registered.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86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5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02249-42DA-4A07-9BA7-5530355143CA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761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store images in the database in java by the help of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PreparedStatement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21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02249-42DA-4A07-9BA7-5530355143CA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696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79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37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 :</a:t>
            </a:r>
          </a:p>
          <a:p>
            <a:r>
              <a:rPr lang="en-US" b="1" dirty="0" smtClean="0"/>
              <a:t>If </a:t>
            </a:r>
            <a:r>
              <a:rPr lang="en-US" b="1" dirty="0" err="1" smtClean="0"/>
              <a:t>autocommit</a:t>
            </a:r>
            <a:r>
              <a:rPr lang="en-US" b="1" dirty="0" smtClean="0"/>
              <a:t> mode has been disabled, its SQL statements are</a:t>
            </a:r>
            <a:r>
              <a:rPr lang="en-US" b="1" baseline="0" dirty="0" smtClean="0"/>
              <a:t> </a:t>
            </a:r>
            <a:r>
              <a:rPr lang="en-US" b="1" dirty="0" smtClean="0"/>
              <a:t>grouped into transactions, which must be terminated by calling</a:t>
            </a:r>
          </a:p>
          <a:p>
            <a:r>
              <a:rPr lang="en-US" b="1" dirty="0" smtClean="0"/>
              <a:t>either commit() or rollback(). commit() makes permanent all</a:t>
            </a:r>
            <a:r>
              <a:rPr lang="en-US" b="1" baseline="0" dirty="0" smtClean="0"/>
              <a:t> </a:t>
            </a:r>
            <a:r>
              <a:rPr lang="en-US" b="1" dirty="0" smtClean="0"/>
              <a:t>changes since the previous commit or rollback and releases</a:t>
            </a:r>
          </a:p>
          <a:p>
            <a:r>
              <a:rPr lang="en-US" b="1" dirty="0" smtClean="0"/>
              <a:t>any database locks held by the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rollback() drops all changes since the previous commit 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rollback and releases any database locks. commit() 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rollback() should only be called when in non-</a:t>
            </a:r>
            <a:r>
              <a:rPr lang="en-US" b="1" dirty="0" err="1" smtClean="0"/>
              <a:t>autocommit</a:t>
            </a:r>
            <a:r>
              <a:rPr lang="en-US" b="1" dirty="0" smtClean="0"/>
              <a:t> mode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27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 :</a:t>
            </a:r>
          </a:p>
          <a:p>
            <a:r>
              <a:rPr lang="en-US" b="1" dirty="0" smtClean="0"/>
              <a:t>If </a:t>
            </a:r>
            <a:r>
              <a:rPr lang="en-US" b="1" dirty="0" err="1" smtClean="0"/>
              <a:t>autocommit</a:t>
            </a:r>
            <a:r>
              <a:rPr lang="en-US" b="1" dirty="0" smtClean="0"/>
              <a:t> mode has been disabled, its SQL statements are</a:t>
            </a:r>
            <a:r>
              <a:rPr lang="en-US" b="1" baseline="0" dirty="0" smtClean="0"/>
              <a:t> </a:t>
            </a:r>
            <a:r>
              <a:rPr lang="en-US" b="1" dirty="0" smtClean="0"/>
              <a:t>grouped into transactions, which must be terminated by calling</a:t>
            </a:r>
          </a:p>
          <a:p>
            <a:r>
              <a:rPr lang="en-US" b="1" dirty="0" smtClean="0"/>
              <a:t>either commit() or rollback(). commit() makes permanent all</a:t>
            </a:r>
            <a:r>
              <a:rPr lang="en-US" b="1" baseline="0" dirty="0" smtClean="0"/>
              <a:t> </a:t>
            </a:r>
            <a:r>
              <a:rPr lang="en-US" b="1" dirty="0" smtClean="0"/>
              <a:t>changes since the previous commit or rollback and releases</a:t>
            </a:r>
          </a:p>
          <a:p>
            <a:r>
              <a:rPr lang="en-US" b="1" dirty="0" smtClean="0"/>
              <a:t>any database locks held by the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rollback() drops all changes since the previous commit 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rollback and releases any database locks. commit() 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rollback() should only be called when in non-</a:t>
            </a:r>
            <a:r>
              <a:rPr lang="en-US" b="1" dirty="0" err="1" smtClean="0"/>
              <a:t>autocommit</a:t>
            </a:r>
            <a:r>
              <a:rPr lang="en-US" b="1" dirty="0" smtClean="0"/>
              <a:t> mode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777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02249-42DA-4A07-9BA7-5530355143CA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195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02249-42DA-4A07-9BA7-5530355143CA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3041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02249-42DA-4A07-9BA7-5530355143CA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9192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</a:t>
            </a:r>
            <a:r>
              <a:rPr lang="en-US" b="1" dirty="0" smtClean="0"/>
              <a:t>Large Options (2Lines)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8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</a:t>
            </a:r>
            <a:r>
              <a:rPr lang="en-US" b="1" dirty="0" smtClean="0"/>
              <a:t>Large Options (2Lines)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0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995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42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 example will take image from location E:\\image.png and save it into database table.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 you can’t see the image directly in the table.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to retrieve it from database and then save it to some location. Below example shows how you can do this.</a:t>
            </a:r>
            <a:endParaRPr lang="en-US" b="1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02249-42DA-4A07-9BA7-5530355143C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379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To help of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PreparedStatement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 can retrieve and store the image in the database.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14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02249-42DA-4A07-9BA7-5530355143C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12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 example will take image from location E:\\image.png and save it into database table.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 you can’t see the image directly in the table.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to retrieve it from database and then save it to some location. Below example shows how you can do this.</a:t>
            </a:r>
            <a:endParaRPr lang="en-US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 example will fetch image from database and save it at location E:\\image1.png.</a:t>
            </a:r>
            <a:endParaRPr lang="en-US" b="1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02249-42DA-4A07-9BA7-5530355143C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851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07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02249-42DA-4A07-9BA7-5530355143C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09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12EB-F9D4-46F2-B8E4-176533D30FC4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E14-8B86-488B-9EAF-63428CC88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85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12EB-F9D4-46F2-B8E4-176533D30FC4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E14-8B86-488B-9EAF-63428CC88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71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12EB-F9D4-46F2-B8E4-176533D30FC4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E14-8B86-488B-9EAF-63428CC88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13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12EB-F9D4-46F2-B8E4-176533D30FC4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E14-8B86-488B-9EAF-63428CC88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63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12EB-F9D4-46F2-B8E4-176533D30FC4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E14-8B86-488B-9EAF-63428CC88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70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12EB-F9D4-46F2-B8E4-176533D30FC4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E14-8B86-488B-9EAF-63428CC88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92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12EB-F9D4-46F2-B8E4-176533D30FC4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E14-8B86-488B-9EAF-63428CC88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12EB-F9D4-46F2-B8E4-176533D30FC4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E14-8B86-488B-9EAF-63428CC88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11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12EB-F9D4-46F2-B8E4-176533D30FC4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E14-8B86-488B-9EAF-63428CC88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83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12EB-F9D4-46F2-B8E4-176533D30FC4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E14-8B86-488B-9EAF-63428CC88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25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12EB-F9D4-46F2-B8E4-176533D30FC4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E14-8B86-488B-9EAF-63428CC88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75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A12EB-F9D4-46F2-B8E4-176533D30FC4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97E14-8B86-488B-9EAF-63428CC88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63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5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4480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b="1" dirty="0" smtClean="0">
                <a:latin typeface="Nunito Sans"/>
              </a:rPr>
              <a:t>Retrieve </a:t>
            </a:r>
            <a:r>
              <a:rPr lang="en-IN" sz="4500" b="1" dirty="0">
                <a:latin typeface="Nunito Sans"/>
              </a:rPr>
              <a:t>file from Oracle 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6224" y="1553993"/>
            <a:ext cx="111415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err="1">
                <a:latin typeface="Nunito Sans"/>
              </a:rPr>
              <a:t>getClob</a:t>
            </a:r>
            <a:r>
              <a:rPr lang="en-US" sz="2500" dirty="0">
                <a:latin typeface="Nunito Sans"/>
              </a:rPr>
              <a:t>() method of </a:t>
            </a:r>
            <a:r>
              <a:rPr lang="en-US" sz="2500" dirty="0" err="1">
                <a:latin typeface="Nunito Sans"/>
              </a:rPr>
              <a:t>PreparedStatement</a:t>
            </a:r>
            <a:r>
              <a:rPr lang="en-US" sz="2500" dirty="0">
                <a:latin typeface="Nunito Sans"/>
              </a:rPr>
              <a:t> is used to get file information from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 smtClean="0">
              <a:latin typeface="Nunito Sans"/>
            </a:endParaRPr>
          </a:p>
          <a:p>
            <a:r>
              <a:rPr lang="en-IN" sz="2500" dirty="0">
                <a:latin typeface="Nunito Sans"/>
              </a:rPr>
              <a:t> </a:t>
            </a:r>
            <a:r>
              <a:rPr lang="en-IN" sz="2500" dirty="0" smtClean="0">
                <a:latin typeface="Nunito Sans"/>
              </a:rPr>
              <a:t>    </a:t>
            </a:r>
            <a:r>
              <a:rPr lang="en-IN" sz="2500" b="1" dirty="0" smtClean="0">
                <a:latin typeface="Nunito Sans"/>
              </a:rPr>
              <a:t>Syntax:</a:t>
            </a:r>
          </a:p>
        </p:txBody>
      </p:sp>
      <p:sp>
        <p:nvSpPr>
          <p:cNvPr id="8" name="Rectangle 7"/>
          <p:cNvSpPr/>
          <p:nvPr/>
        </p:nvSpPr>
        <p:spPr>
          <a:xfrm>
            <a:off x="1083225" y="3305317"/>
            <a:ext cx="9367061" cy="1299339"/>
          </a:xfrm>
          <a:prstGeom prst="rect">
            <a:avLst/>
          </a:prstGeom>
          <a:noFill/>
          <a:ln w="28575"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Nunito Sans"/>
              </a:rPr>
              <a:t>public </a:t>
            </a:r>
            <a:r>
              <a:rPr lang="en-US" sz="2000" dirty="0" err="1" smtClean="0">
                <a:solidFill>
                  <a:schemeClr val="tx1"/>
                </a:solidFill>
                <a:latin typeface="Nunito Sans"/>
              </a:rPr>
              <a:t>Clob</a:t>
            </a:r>
            <a:r>
              <a:rPr lang="en-US" sz="2000" dirty="0" smtClean="0">
                <a:solidFill>
                  <a:schemeClr val="tx1"/>
                </a:solidFill>
                <a:latin typeface="Nunito San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Nunito Sans"/>
              </a:rPr>
              <a:t>getClob</a:t>
            </a:r>
            <a:r>
              <a:rPr lang="en-US" sz="2000" dirty="0" smtClean="0">
                <a:solidFill>
                  <a:schemeClr val="tx1"/>
                </a:solidFill>
                <a:latin typeface="Nunito Sans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Nunito Sans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Nunito San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Nunito Sans"/>
              </a:rPr>
              <a:t>columnIndex</a:t>
            </a:r>
            <a:r>
              <a:rPr lang="en-US" sz="2000" dirty="0" smtClean="0">
                <a:solidFill>
                  <a:schemeClr val="tx1"/>
                </a:solidFill>
                <a:latin typeface="Nunito Sans"/>
              </a:rPr>
              <a:t>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Nunito Sans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Nunito Sans"/>
              </a:rPr>
              <a:t>	// Code</a:t>
            </a:r>
            <a:endParaRPr lang="en-US" sz="2000" dirty="0">
              <a:solidFill>
                <a:schemeClr val="tx1"/>
              </a:solidFill>
              <a:latin typeface="Nunito Sans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Nunito Sans"/>
              </a:rPr>
              <a:t>}</a:t>
            </a:r>
            <a:endParaRPr lang="en-IN" sz="2000" dirty="0">
              <a:solidFill>
                <a:schemeClr val="tx1"/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98153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//Example to Retrieve file in the database</a:t>
            </a:r>
          </a:p>
          <a:p>
            <a:endParaRPr lang="en-US" sz="2000" b="1" dirty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//retrieving it</a:t>
            </a:r>
          </a:p>
          <a:p>
            <a:r>
              <a:rPr 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Statement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(Statement)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con.createStatement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quot;SELECT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FROM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DB.images&amp;quot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rs.getBinaryStream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quot;photo&amp;quot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BufferedImage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ImageIO.read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(is); 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</a:t>
            </a:r>
            <a:r>
              <a:rPr 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 is read </a:t>
            </a:r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store </a:t>
            </a:r>
            <a:r>
              <a:rPr 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back again as a file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ImageIO.write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(image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quot;jpg&amp;quot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;,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quot;recived&amp;quot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 count + 											&amp;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;.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jpg&amp;quot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;));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count++;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 smtClean="0">
                <a:latin typeface="Nunito Sans"/>
              </a:rPr>
              <a:t>CallableStatement</a:t>
            </a:r>
            <a:r>
              <a:rPr lang="en-US" sz="4500" b="1" dirty="0" smtClean="0">
                <a:latin typeface="Nunito Sans"/>
              </a:rPr>
              <a:t> Object</a:t>
            </a:r>
            <a:endParaRPr lang="en-US" sz="4500" b="1" dirty="0">
              <a:latin typeface="Nunito San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8714" y="1553993"/>
            <a:ext cx="1106953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/>
              </a:rPr>
              <a:t>A </a:t>
            </a:r>
            <a:r>
              <a:rPr lang="en-US" sz="2500" dirty="0" err="1" smtClean="0">
                <a:latin typeface="Nunito Sans"/>
              </a:rPr>
              <a:t>CallableStatement</a:t>
            </a:r>
            <a:r>
              <a:rPr lang="en-US" sz="2500" dirty="0" smtClean="0">
                <a:latin typeface="Nunito Sans"/>
              </a:rPr>
              <a:t> object is used for calling the stored procedure from JDBC program</a:t>
            </a:r>
          </a:p>
          <a:p>
            <a:pPr fontAlgn="base"/>
            <a:endParaRPr lang="en-US" sz="2500" dirty="0" smtClean="0">
              <a:latin typeface="Nunito Sans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/>
              </a:rPr>
              <a:t>A callable statement can contain variables that you supply each time you execute the call</a:t>
            </a:r>
          </a:p>
          <a:p>
            <a:pPr fontAlgn="base"/>
            <a:endParaRPr lang="en-US" sz="2500" dirty="0" smtClean="0">
              <a:latin typeface="Nunito Sans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/>
              </a:rPr>
              <a:t>When the stored procedure returns, computed values (if any) are retrieved through the </a:t>
            </a:r>
            <a:r>
              <a:rPr lang="en-US" sz="2500" dirty="0" err="1" smtClean="0">
                <a:latin typeface="Nunito Sans"/>
              </a:rPr>
              <a:t>CallableStatement</a:t>
            </a:r>
            <a:r>
              <a:rPr lang="en-US" sz="2500" dirty="0" smtClean="0">
                <a:latin typeface="Nunito Sans"/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4887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 smtClean="0">
                <a:latin typeface="Nunito Sans"/>
              </a:rPr>
              <a:t>CallableStatement</a:t>
            </a:r>
            <a:r>
              <a:rPr lang="en-US" sz="4500" b="1" dirty="0" smtClean="0">
                <a:latin typeface="Nunito Sans"/>
              </a:rPr>
              <a:t> Object</a:t>
            </a:r>
            <a:endParaRPr lang="en-US" sz="4500" b="1" dirty="0">
              <a:latin typeface="Nunito San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26224" y="1553993"/>
            <a:ext cx="11069532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/>
              </a:rPr>
              <a:t>The way to access stored procedures using JDBC is through the </a:t>
            </a:r>
            <a:r>
              <a:rPr lang="en-US" sz="2500" dirty="0" err="1" smtClean="0">
                <a:latin typeface="Nunito Sans"/>
              </a:rPr>
              <a:t>CallableStatement</a:t>
            </a:r>
            <a:r>
              <a:rPr lang="en-US" sz="2500" dirty="0" smtClean="0">
                <a:latin typeface="Nunito Sans"/>
              </a:rPr>
              <a:t> class which is inherited from the </a:t>
            </a:r>
            <a:r>
              <a:rPr lang="en-US" sz="2500" dirty="0" err="1" smtClean="0">
                <a:latin typeface="Nunito Sans"/>
              </a:rPr>
              <a:t>PreparedStatement</a:t>
            </a:r>
            <a:r>
              <a:rPr lang="en-US" sz="2500" dirty="0" smtClean="0">
                <a:latin typeface="Nunito Sans"/>
              </a:rPr>
              <a:t> class. </a:t>
            </a:r>
          </a:p>
          <a:p>
            <a:pPr fontAlgn="base"/>
            <a:endParaRPr lang="en-US" sz="2500" dirty="0" smtClean="0">
              <a:latin typeface="Nunito Sans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500" dirty="0" err="1" smtClean="0">
                <a:latin typeface="Nunito Sans"/>
              </a:rPr>
              <a:t>CallableStatement</a:t>
            </a:r>
            <a:r>
              <a:rPr lang="en-US" sz="2500" dirty="0" smtClean="0">
                <a:latin typeface="Nunito Sans"/>
              </a:rPr>
              <a:t> is like </a:t>
            </a:r>
            <a:r>
              <a:rPr lang="en-US" sz="2500" dirty="0" err="1" smtClean="0">
                <a:latin typeface="Nunito Sans"/>
              </a:rPr>
              <a:t>PreparedStatement</a:t>
            </a:r>
            <a:r>
              <a:rPr lang="en-US" sz="2500" dirty="0" smtClean="0">
                <a:latin typeface="Nunito Sans"/>
              </a:rPr>
              <a:t> in that you can specify parameters using the question mark (?) notation, but it contains no SQL statements</a:t>
            </a:r>
          </a:p>
        </p:txBody>
      </p:sp>
    </p:spTree>
    <p:extLst>
      <p:ext uri="{BB962C8B-B14F-4D97-AF65-F5344CB8AC3E}">
        <p14:creationId xmlns:p14="http://schemas.microsoft.com/office/powerpoint/2010/main" val="39841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/>
              </a:rPr>
              <a:t>How to Create a </a:t>
            </a:r>
            <a:r>
              <a:rPr lang="en-US" sz="4500" b="1" dirty="0" err="1" smtClean="0">
                <a:latin typeface="Nunito Sans"/>
              </a:rPr>
              <a:t>CallableStatement</a:t>
            </a:r>
            <a:r>
              <a:rPr lang="en-US" sz="4500" b="1" dirty="0" smtClean="0">
                <a:latin typeface="Nunito Sans"/>
              </a:rPr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26224" y="1553993"/>
            <a:ext cx="1106953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500" dirty="0" smtClean="0">
                <a:latin typeface="Nunito Sans"/>
              </a:rPr>
              <a:t>Register the driver and create the database connection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936" y="2367834"/>
            <a:ext cx="10112129" cy="291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2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/>
              </a:rPr>
              <a:t>How to Create a </a:t>
            </a:r>
            <a:r>
              <a:rPr lang="en-US" sz="4500" b="1" dirty="0" err="1" smtClean="0">
                <a:latin typeface="Nunito Sans"/>
              </a:rPr>
              <a:t>CallableStatement</a:t>
            </a:r>
            <a:r>
              <a:rPr lang="en-US" sz="4500" b="1" dirty="0" smtClean="0">
                <a:latin typeface="Nunito Sans"/>
              </a:rPr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26224" y="1553993"/>
            <a:ext cx="1106953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500" b="1" dirty="0" smtClean="0">
                <a:latin typeface="Nunito Sans"/>
              </a:rPr>
              <a:t>Creating a Callable Statement :</a:t>
            </a:r>
          </a:p>
          <a:p>
            <a:pPr fontAlgn="base"/>
            <a:endParaRPr lang="en-US" sz="2500" b="1" dirty="0" smtClean="0">
              <a:latin typeface="Nunito Sans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/>
              </a:rPr>
              <a:t>First you need an active connection to the database in order to obtain a </a:t>
            </a:r>
            <a:r>
              <a:rPr lang="en-US" sz="2500" dirty="0" err="1" smtClean="0">
                <a:latin typeface="Nunito Sans"/>
              </a:rPr>
              <a:t>CallableStatement</a:t>
            </a:r>
            <a:r>
              <a:rPr lang="en-US" sz="2500" dirty="0" smtClean="0">
                <a:latin typeface="Nunito Sans"/>
              </a:rPr>
              <a:t> object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500" dirty="0" smtClean="0">
              <a:latin typeface="Nunito Sans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/>
              </a:rPr>
              <a:t>Next, you create a </a:t>
            </a:r>
            <a:r>
              <a:rPr lang="en-US" sz="2500" dirty="0" err="1" smtClean="0">
                <a:latin typeface="Nunito Sans"/>
              </a:rPr>
              <a:t>CallableStatement</a:t>
            </a:r>
            <a:r>
              <a:rPr lang="en-US" sz="2500" dirty="0" smtClean="0">
                <a:latin typeface="Nunito Sans"/>
              </a:rPr>
              <a:t> object using the </a:t>
            </a:r>
            <a:r>
              <a:rPr lang="en-US" sz="2500" dirty="0" err="1" smtClean="0">
                <a:latin typeface="Nunito Sans"/>
              </a:rPr>
              <a:t>prepareCall</a:t>
            </a:r>
            <a:r>
              <a:rPr lang="en-US" sz="2500" dirty="0" smtClean="0">
                <a:latin typeface="Nunito Sans"/>
              </a:rPr>
              <a:t>() method of the Connection class. This method typically takes a string as an argument. </a:t>
            </a:r>
          </a:p>
        </p:txBody>
      </p:sp>
    </p:spTree>
    <p:extLst>
      <p:ext uri="{BB962C8B-B14F-4D97-AF65-F5344CB8AC3E}">
        <p14:creationId xmlns:p14="http://schemas.microsoft.com/office/powerpoint/2010/main" val="265355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/>
              </a:rPr>
              <a:t>How to Create a </a:t>
            </a:r>
            <a:r>
              <a:rPr lang="en-US" sz="4500" b="1" dirty="0" err="1" smtClean="0">
                <a:latin typeface="Nunito Sans"/>
              </a:rPr>
              <a:t>CallableStatement</a:t>
            </a:r>
            <a:r>
              <a:rPr lang="en-US" sz="4500" b="1" dirty="0" smtClean="0">
                <a:latin typeface="Nunito Sans"/>
              </a:rPr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8714" y="1553993"/>
            <a:ext cx="1106953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500" dirty="0" smtClean="0">
                <a:latin typeface="Nunito Sans" panose="020B0604020202020204" charset="0"/>
              </a:rPr>
              <a:t>The syntax for the string has two forms. The first form includes a result parameter and the second form does not:</a:t>
            </a:r>
          </a:p>
          <a:p>
            <a:pPr fontAlgn="base"/>
            <a:endParaRPr lang="en-US" sz="2500" dirty="0" smtClean="0">
              <a:latin typeface="Nunito Sans" panose="020B0604020202020204" charset="0"/>
            </a:endParaRPr>
          </a:p>
          <a:p>
            <a:pPr algn="ctr" fontAlgn="base"/>
            <a:r>
              <a:rPr lang="en-US" sz="2500" dirty="0" smtClean="0">
                <a:latin typeface="Nunito Sans" panose="020B0604020202020204" charset="0"/>
              </a:rPr>
              <a:t>{? = call proc (...) } // A result is returned into a variable</a:t>
            </a:r>
          </a:p>
          <a:p>
            <a:pPr algn="ctr" fontAlgn="base"/>
            <a:endParaRPr lang="en-US" sz="2500" dirty="0" smtClean="0">
              <a:latin typeface="Nunito Sans" panose="020B0604020202020204" charset="0"/>
            </a:endParaRPr>
          </a:p>
          <a:p>
            <a:pPr algn="ctr" fontAlgn="base"/>
            <a:r>
              <a:rPr lang="en-US" sz="2500" dirty="0" smtClean="0">
                <a:latin typeface="Nunito Sans" panose="020B0604020202020204" charset="0"/>
              </a:rPr>
              <a:t>{call proc (...) } // Does not return a result</a:t>
            </a:r>
          </a:p>
        </p:txBody>
      </p:sp>
    </p:spTree>
    <p:extLst>
      <p:ext uri="{BB962C8B-B14F-4D97-AF65-F5344CB8AC3E}">
        <p14:creationId xmlns:p14="http://schemas.microsoft.com/office/powerpoint/2010/main" val="354118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/>
              </a:rPr>
              <a:t>How to execute a </a:t>
            </a:r>
            <a:r>
              <a:rPr lang="en-US" sz="4500" b="1" dirty="0" err="1" smtClean="0">
                <a:latin typeface="Nunito Sans"/>
              </a:rPr>
              <a:t>CallableStatement</a:t>
            </a:r>
            <a:r>
              <a:rPr lang="en-US" sz="4500" b="1" dirty="0" smtClean="0">
                <a:latin typeface="Nunito Sans"/>
              </a:rPr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26224" y="1553993"/>
            <a:ext cx="1106953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500" dirty="0" smtClean="0">
                <a:latin typeface="Nunito Sans" panose="020B0604020202020204" charset="0"/>
              </a:rPr>
              <a:t>To pass the input parameters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51930" y="2206277"/>
            <a:ext cx="4484914" cy="609600"/>
          </a:xfrm>
          <a:prstGeom prst="rect">
            <a:avLst/>
          </a:prstGeom>
          <a:noFill/>
          <a:ln w="28575"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smtClean="0">
                <a:solidFill>
                  <a:schemeClr val="tx1"/>
                </a:solidFill>
                <a:latin typeface="Nunito Sans" panose="020B0604020202020204" charset="0"/>
              </a:rPr>
              <a:t>cstmt.setXXX(index, value);</a:t>
            </a:r>
            <a:endParaRPr lang="en-IN" sz="200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1930" y="3833278"/>
            <a:ext cx="4484914" cy="609600"/>
          </a:xfrm>
          <a:prstGeom prst="rect">
            <a:avLst/>
          </a:prstGeom>
          <a:noFill/>
          <a:ln w="28575"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smtClean="0">
                <a:solidFill>
                  <a:schemeClr val="tx1"/>
                </a:solidFill>
                <a:latin typeface="Nunito Sans" panose="020B0604020202020204" charset="0"/>
              </a:rPr>
              <a:t>cstmt.execute();</a:t>
            </a:r>
            <a:endParaRPr lang="en-IN" sz="200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8533" y="5460279"/>
            <a:ext cx="4484914" cy="609600"/>
          </a:xfrm>
          <a:prstGeom prst="rect">
            <a:avLst/>
          </a:prstGeom>
          <a:noFill/>
          <a:ln w="28575"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 smtClean="0">
                <a:solidFill>
                  <a:schemeClr val="tx1"/>
                </a:solidFill>
                <a:latin typeface="Nunito Sans" panose="020B0604020202020204" charset="0"/>
              </a:rPr>
              <a:t>var</a:t>
            </a:r>
            <a:r>
              <a:rPr lang="en-IN" sz="2000" dirty="0" smtClean="0">
                <a:solidFill>
                  <a:schemeClr val="tx1"/>
                </a:solidFill>
                <a:latin typeface="Nunito Sans" panose="020B0604020202020204" charset="0"/>
              </a:rPr>
              <a:t> = </a:t>
            </a:r>
            <a:r>
              <a:rPr lang="en-IN" sz="2000" dirty="0" err="1" smtClean="0">
                <a:solidFill>
                  <a:schemeClr val="tx1"/>
                </a:solidFill>
                <a:latin typeface="Nunito Sans" panose="020B0604020202020204" charset="0"/>
              </a:rPr>
              <a:t>cstmt.getXXX</a:t>
            </a:r>
            <a:r>
              <a:rPr lang="en-IN" sz="2000" dirty="0" smtClean="0">
                <a:solidFill>
                  <a:schemeClr val="tx1"/>
                </a:solidFill>
                <a:latin typeface="Nunito Sans" panose="020B0604020202020204" charset="0"/>
              </a:rPr>
              <a:t>(index);</a:t>
            </a:r>
            <a:endParaRPr lang="en-IN" sz="200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6224" y="2910866"/>
            <a:ext cx="1106953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500" dirty="0" err="1">
                <a:latin typeface="Nunito Sans" panose="020B0604020202020204" charset="0"/>
              </a:rPr>
              <a:t>CallableStatement</a:t>
            </a:r>
            <a:r>
              <a:rPr lang="en-US" sz="2500" dirty="0">
                <a:latin typeface="Nunito Sans" panose="020B0604020202020204" charset="0"/>
              </a:rPr>
              <a:t> should be executed, as:</a:t>
            </a:r>
            <a:endParaRPr lang="en-US" sz="2500" dirty="0" smtClean="0">
              <a:latin typeface="Nunito Sans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6224" y="4734945"/>
            <a:ext cx="1106953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500" dirty="0">
                <a:latin typeface="Nunito Sans" panose="020B0604020202020204" charset="0"/>
              </a:rPr>
              <a:t>To get the output parameters</a:t>
            </a:r>
            <a:endParaRPr lang="en-US" sz="2500" dirty="0" smtClean="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9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604020202020204" charset="0"/>
              </a:rPr>
              <a:t>Stored Procedure and the </a:t>
            </a:r>
            <a:r>
              <a:rPr lang="en-US" sz="4500" b="1" dirty="0" err="1" smtClean="0">
                <a:latin typeface="Nunito Sans" panose="020B0604020202020204" charset="0"/>
              </a:rPr>
              <a:t>ordertable</a:t>
            </a:r>
            <a:endParaRPr lang="en-US" sz="4500" b="1" dirty="0" smtClean="0">
              <a:latin typeface="Nunito Sans" panose="020B060402020202020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14" y="1963005"/>
            <a:ext cx="11063836" cy="372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9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//Example on </a:t>
            </a:r>
            <a:r>
              <a:rPr lang="en-US" sz="2000" b="1" dirty="0" err="1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CallableStatement</a:t>
            </a:r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java.sql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ExCallable</a:t>
            </a:r>
            <a:endParaRPr lang="en-IN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 (String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lvl="1"/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ExCall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ExCall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ExCall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lastOrderNumber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Connection 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conn;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try 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6"/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ConnectionClass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new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ConnectionClass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6"/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conn=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x.connectionFactory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6"/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query ="{ CALL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LastOrderNumber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(?)}" ;</a:t>
            </a:r>
          </a:p>
          <a:p>
            <a:endParaRPr lang="en-US" sz="2000" b="1" dirty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500" b="1" dirty="0" smtClean="0">
                <a:latin typeface="Nunito Sans"/>
              </a:rPr>
              <a:t>Store </a:t>
            </a:r>
            <a:r>
              <a:rPr lang="it-IT" sz="4500" b="1" dirty="0">
                <a:latin typeface="Nunito Sans"/>
              </a:rPr>
              <a:t>image in Oracle 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26224" y="1553993"/>
            <a:ext cx="11136326" cy="297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err="1" smtClean="0">
                <a:latin typeface="Nunito Sans"/>
              </a:rPr>
              <a:t>setBinaryStream</a:t>
            </a:r>
            <a:r>
              <a:rPr lang="en-US" sz="2500" b="1" dirty="0">
                <a:latin typeface="Nunito Sans"/>
              </a:rPr>
              <a:t>()</a:t>
            </a:r>
            <a:r>
              <a:rPr lang="en-US" sz="2500" dirty="0">
                <a:latin typeface="Nunito Sans"/>
              </a:rPr>
              <a:t> </a:t>
            </a:r>
            <a:endParaRPr lang="en-US" sz="2500" dirty="0" smtClean="0">
              <a:latin typeface="Nunito Sans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/>
              </a:rPr>
              <a:t>M</a:t>
            </a:r>
            <a:r>
              <a:rPr lang="en-US" sz="2500" dirty="0" smtClean="0">
                <a:latin typeface="Nunito Sans"/>
              </a:rPr>
              <a:t>ethod </a:t>
            </a:r>
            <a:r>
              <a:rPr lang="en-US" sz="2500" dirty="0">
                <a:latin typeface="Nunito Sans"/>
              </a:rPr>
              <a:t>of </a:t>
            </a:r>
            <a:r>
              <a:rPr lang="en-US" sz="2500" dirty="0" err="1">
                <a:latin typeface="Nunito Sans"/>
              </a:rPr>
              <a:t>PreparedStatement</a:t>
            </a:r>
            <a:r>
              <a:rPr lang="en-US" sz="2500" dirty="0">
                <a:latin typeface="Nunito Sans"/>
              </a:rPr>
              <a:t> is used to set Binary information into the </a:t>
            </a:r>
            <a:r>
              <a:rPr lang="en-US" sz="2500" dirty="0" err="1">
                <a:latin typeface="Nunito Sans"/>
              </a:rPr>
              <a:t>parameterIndex</a:t>
            </a:r>
            <a:r>
              <a:rPr lang="en-US" sz="2500" dirty="0">
                <a:latin typeface="Nunito Sans"/>
              </a:rPr>
              <a:t>.</a:t>
            </a:r>
            <a:endParaRPr lang="en-US" altLang="en-US" sz="2500" b="1" dirty="0">
              <a:latin typeface="Nunito Sans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500" b="1" dirty="0" smtClean="0">
                <a:latin typeface="Nunito Sans"/>
              </a:rPr>
              <a:t>Image representations: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500" dirty="0" smtClean="0">
                <a:latin typeface="Nunito Sans"/>
              </a:rPr>
              <a:t>Digitized (sampled) representation of field-based spatial data</a:t>
            </a:r>
          </a:p>
        </p:txBody>
      </p:sp>
    </p:spTree>
    <p:extLst>
      <p:ext uri="{BB962C8B-B14F-4D97-AF65-F5344CB8AC3E}">
        <p14:creationId xmlns:p14="http://schemas.microsoft.com/office/powerpoint/2010/main" val="400496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pPr lvl="7"/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CallableStatement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cstatement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conn.prepareCall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(query);</a:t>
            </a:r>
          </a:p>
          <a:p>
            <a:pPr lvl="7"/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cstatement.registerOutParameter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Types.INTEGER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7"/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cstatement.execute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7"/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lastOrderNumber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cstatement.getInt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lvl="7"/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last order number :"+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lastOrderNumber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7"/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cstatement.close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7"/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6"/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4"/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error) 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("Cannot connect to database "+ error);</a:t>
            </a:r>
          </a:p>
          <a:p>
            <a:pPr lvl="4"/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3"/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604020202020204" charset="0"/>
              </a:rPr>
              <a:t>Example on </a:t>
            </a:r>
            <a:r>
              <a:rPr lang="en-US" sz="4500" b="1" dirty="0" err="1" smtClean="0">
                <a:latin typeface="Nunito Sans" panose="020B0604020202020204" charset="0"/>
              </a:rPr>
              <a:t>CallableStatement</a:t>
            </a:r>
            <a:r>
              <a:rPr lang="en-US" sz="4500" b="1" dirty="0" smtClean="0">
                <a:latin typeface="Nunito Sans" panose="020B0604020202020204" charset="0"/>
              </a:rPr>
              <a:t> (Contd.).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71" y="1954472"/>
            <a:ext cx="10732432" cy="374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604020202020204" charset="0"/>
              </a:rPr>
              <a:t>Using Transactions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8714" y="1553993"/>
            <a:ext cx="11063836" cy="5286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500" b="1" dirty="0" smtClean="0">
                <a:latin typeface="Nunito Sans" panose="020B0604020202020204" charset="0"/>
              </a:rPr>
              <a:t>With JDBC drivers new connections are, by default , in auto commit mode</a:t>
            </a:r>
            <a:endParaRPr lang="en-IN" sz="2500" dirty="0" smtClean="0">
              <a:latin typeface="Nunito Sans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IN" sz="2500" b="1" dirty="0" smtClean="0">
                <a:latin typeface="Nunito Sans" panose="020B0604020202020204" charset="0"/>
              </a:rPr>
              <a:t>Turn Auto Commit Off 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 smtClean="0">
                <a:latin typeface="Nunito Sans" panose="020B0604020202020204" charset="0"/>
              </a:rPr>
              <a:t>Use </a:t>
            </a:r>
            <a:r>
              <a:rPr lang="en-IN" sz="2500" dirty="0" err="1" smtClean="0">
                <a:latin typeface="Nunito Sans" panose="020B0604020202020204" charset="0"/>
              </a:rPr>
              <a:t>con.setAutoCommit</a:t>
            </a:r>
            <a:r>
              <a:rPr lang="en-IN" sz="2500" dirty="0" smtClean="0">
                <a:latin typeface="Nunito Sans" panose="020B0604020202020204" charset="0"/>
              </a:rPr>
              <a:t>(false);</a:t>
            </a:r>
          </a:p>
          <a:p>
            <a:pPr>
              <a:lnSpc>
                <a:spcPct val="150000"/>
              </a:lnSpc>
            </a:pPr>
            <a:r>
              <a:rPr lang="en-IN" sz="2500" b="1" dirty="0" smtClean="0">
                <a:latin typeface="Nunito Sans" panose="020B0604020202020204" charset="0"/>
              </a:rPr>
              <a:t>To control transactions, when you are not in </a:t>
            </a:r>
            <a:r>
              <a:rPr lang="en-IN" sz="2500" b="1" dirty="0" err="1" smtClean="0">
                <a:latin typeface="Nunito Sans" panose="020B0604020202020204" charset="0"/>
              </a:rPr>
              <a:t>autocommit</a:t>
            </a:r>
            <a:r>
              <a:rPr lang="en-IN" sz="2500" b="1" dirty="0" smtClean="0">
                <a:latin typeface="Nunito Sans" panose="020B0604020202020204" charset="0"/>
              </a:rPr>
              <a:t> mode: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 err="1" smtClean="0">
                <a:latin typeface="Nunito Sans" panose="020B0604020202020204" charset="0"/>
              </a:rPr>
              <a:t>con.commit</a:t>
            </a:r>
            <a:r>
              <a:rPr lang="en-IN" sz="2500" dirty="0" smtClean="0">
                <a:latin typeface="Nunito Sans" panose="020B0604020202020204" charset="0"/>
              </a:rPr>
              <a:t>(): Commit a transaction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 err="1" smtClean="0">
                <a:latin typeface="Nunito Sans" panose="020B0604020202020204" charset="0"/>
              </a:rPr>
              <a:t>con.rollback</a:t>
            </a:r>
            <a:r>
              <a:rPr lang="en-IN" sz="2500" dirty="0" smtClean="0">
                <a:latin typeface="Nunito Sans" panose="020B0604020202020204" charset="0"/>
              </a:rPr>
              <a:t>(): Roll back a transaction</a:t>
            </a:r>
          </a:p>
          <a:p>
            <a:pPr>
              <a:lnSpc>
                <a:spcPct val="150000"/>
              </a:lnSpc>
            </a:pPr>
            <a:r>
              <a:rPr lang="en-IN" sz="2500" b="1" dirty="0" smtClean="0">
                <a:latin typeface="Nunito Sans" panose="020B0604020202020204" charset="0"/>
              </a:rPr>
              <a:t>Turn Auto Commit On 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 smtClean="0">
                <a:latin typeface="Nunito Sans" panose="020B0604020202020204" charset="0"/>
              </a:rPr>
              <a:t>Use </a:t>
            </a:r>
            <a:r>
              <a:rPr lang="en-IN" sz="2500" dirty="0" err="1" smtClean="0">
                <a:latin typeface="Nunito Sans" panose="020B0604020202020204" charset="0"/>
              </a:rPr>
              <a:t>con.setAutoCommit</a:t>
            </a:r>
            <a:r>
              <a:rPr lang="en-IN" sz="2500" dirty="0" smtClean="0">
                <a:latin typeface="Nunito Sans" panose="020B0604020202020204" charset="0"/>
              </a:rPr>
              <a:t>(true);</a:t>
            </a:r>
            <a:endParaRPr lang="en-IN" sz="2500" dirty="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7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604020202020204" charset="0"/>
              </a:rPr>
              <a:t>Using Transactions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8714" y="1553993"/>
            <a:ext cx="11337913" cy="297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20B0604020202020204" charset="0"/>
              </a:rPr>
              <a:t>Transactions with JDBC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20B0604020202020204" charset="0"/>
              </a:rPr>
              <a:t>With JDBC, database transactions are managed by using the Connection    object. When you create a Connection </a:t>
            </a:r>
            <a:r>
              <a:rPr lang="en-US" sz="2500" dirty="0" err="1" smtClean="0">
                <a:latin typeface="Nunito Sans" panose="020B0604020202020204" charset="0"/>
              </a:rPr>
              <a:t>obj</a:t>
            </a:r>
            <a:r>
              <a:rPr lang="en-US" sz="2500" dirty="0" smtClean="0">
                <a:latin typeface="Nunito Sans" panose="020B0604020202020204" charset="0"/>
              </a:rPr>
              <a:t> </a:t>
            </a:r>
            <a:r>
              <a:rPr lang="en-US" sz="2500" dirty="0" err="1" smtClean="0">
                <a:latin typeface="Nunito Sans" panose="020B0604020202020204" charset="0"/>
              </a:rPr>
              <a:t>ect</a:t>
            </a:r>
            <a:r>
              <a:rPr lang="en-US" sz="2500" dirty="0" smtClean="0">
                <a:latin typeface="Nunito Sans" panose="020B0604020202020204" charset="0"/>
              </a:rPr>
              <a:t>, by default in </a:t>
            </a:r>
            <a:r>
              <a:rPr lang="en-US" sz="2500" dirty="0" err="1" smtClean="0">
                <a:latin typeface="Nunito Sans" panose="020B0604020202020204" charset="0"/>
              </a:rPr>
              <a:t>autocommit</a:t>
            </a:r>
            <a:r>
              <a:rPr lang="en-US" sz="2500" dirty="0" smtClean="0">
                <a:latin typeface="Nunito Sans" panose="020B0604020202020204" charset="0"/>
              </a:rPr>
              <a:t> mode, meaning that, after executing every statement by default it is </a:t>
            </a:r>
            <a:r>
              <a:rPr lang="en-US" sz="2500" dirty="0" err="1" smtClean="0">
                <a:latin typeface="Nunito Sans" panose="020B0604020202020204" charset="0"/>
              </a:rPr>
              <a:t>commited</a:t>
            </a:r>
            <a:endParaRPr lang="en-US" sz="2500" dirty="0" smtClean="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604020202020204" charset="0"/>
              </a:rPr>
              <a:t>Using Transactions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8714" y="1553993"/>
            <a:ext cx="11337913" cy="3483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604020202020204" charset="0"/>
              </a:rPr>
              <a:t>You can change the </a:t>
            </a:r>
            <a:r>
              <a:rPr lang="en-US" sz="2500" dirty="0" err="1" smtClean="0">
                <a:latin typeface="Nunito Sans" panose="020B0604020202020204" charset="0"/>
              </a:rPr>
              <a:t>autocommit</a:t>
            </a:r>
            <a:r>
              <a:rPr lang="en-US" sz="2500" dirty="0" smtClean="0">
                <a:latin typeface="Nunito Sans" panose="020B0604020202020204" charset="0"/>
              </a:rPr>
              <a:t> mode by using </a:t>
            </a:r>
            <a:r>
              <a:rPr lang="en-US" sz="2500" dirty="0" err="1" smtClean="0">
                <a:latin typeface="Nunito Sans" panose="020B0604020202020204" charset="0"/>
              </a:rPr>
              <a:t>setAutoCommit</a:t>
            </a:r>
            <a:r>
              <a:rPr lang="en-US" sz="2500" dirty="0" smtClean="0">
                <a:latin typeface="Nunito Sans" panose="020B0604020202020204" charset="0"/>
              </a:rPr>
              <a:t>() method. </a:t>
            </a: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604020202020204" charset="0"/>
              </a:rPr>
              <a:t>Here is a full description of </a:t>
            </a:r>
            <a:r>
              <a:rPr lang="en-US" sz="2500" dirty="0" err="1" smtClean="0">
                <a:latin typeface="Nunito Sans" panose="020B0604020202020204" charset="0"/>
              </a:rPr>
              <a:t>autocommit</a:t>
            </a:r>
            <a:r>
              <a:rPr lang="en-US" sz="2500" dirty="0" smtClean="0">
                <a:latin typeface="Nunito Sans" panose="020B0604020202020204" charset="0"/>
              </a:rPr>
              <a:t> mode: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20B0604020202020204" charset="0"/>
              </a:rPr>
              <a:t>If a connection is in </a:t>
            </a:r>
            <a:r>
              <a:rPr lang="en-US" sz="2500" dirty="0" err="1" smtClean="0">
                <a:latin typeface="Nunito Sans" panose="020B0604020202020204" charset="0"/>
              </a:rPr>
              <a:t>autocommit</a:t>
            </a:r>
            <a:r>
              <a:rPr lang="en-US" sz="2500" dirty="0" smtClean="0">
                <a:latin typeface="Nunito Sans" panose="020B0604020202020204" charset="0"/>
              </a:rPr>
              <a:t> mode, all its SQL statements will be executed and committed as individual transactions.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20B0604020202020204" charset="0"/>
              </a:rPr>
              <a:t>If a statement returns a result set, the statement completes when the last row of the result set has been retrieved, or the result set has been closed</a:t>
            </a:r>
          </a:p>
        </p:txBody>
      </p:sp>
    </p:spTree>
    <p:extLst>
      <p:ext uri="{BB962C8B-B14F-4D97-AF65-F5344CB8AC3E}">
        <p14:creationId xmlns:p14="http://schemas.microsoft.com/office/powerpoint/2010/main" val="30127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//Example </a:t>
            </a:r>
            <a:r>
              <a:rPr 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Transactions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java.sql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ExTransaction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 (String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ExTransact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ExTransact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Connection con;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ExTransact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ConnectionClass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new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ConnectionClass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con=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x.connectionFactory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con.setAutoCommit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(false);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Statement statement1 = null;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try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statement1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con.createStatement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statement1.executeUpdate("update Employee set name='John'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where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id=123");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1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finally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if(statement1 != null)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statement1.close();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Statement statement2 = null;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try{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statement2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con.createStatement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statement2.executeUpdate("update Employee set name='Gary'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where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id=456");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finally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if(statement2 != null)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statement2.close();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con.commit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catch(Exception e)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con.rollback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5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finally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if(con != null)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con.close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10200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Which of the following method has to be invoked on the Connection object to get </a:t>
            </a:r>
            <a:r>
              <a:rPr lang="en-US" sz="2500" dirty="0" err="1">
                <a:latin typeface="Nunito Sans" panose="00000500000000000000" pitchFamily="2" charset="0"/>
              </a:rPr>
              <a:t>CallableStatement</a:t>
            </a:r>
            <a:r>
              <a:rPr lang="en-US" sz="2500" dirty="0">
                <a:latin typeface="Nunito Sans" panose="00000500000000000000" pitchFamily="2" charset="0"/>
              </a:rPr>
              <a:t> object 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prepareCall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479" y="2362200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prepareStatement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createCallable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prepareCallable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479" y="5158026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14" name="Picture 13" descr="E:\MCQ &amp;&amp; PPT templet\Right answ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1879" y="2159080"/>
            <a:ext cx="685800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269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10200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Which of the following statements can be used to turn </a:t>
            </a:r>
            <a:r>
              <a:rPr lang="en-US" sz="2500" dirty="0" err="1">
                <a:latin typeface="Nunito Sans" panose="00000500000000000000" pitchFamily="2" charset="0"/>
              </a:rPr>
              <a:t>autocommit</a:t>
            </a:r>
            <a:r>
              <a:rPr lang="en-US" sz="2500" dirty="0">
                <a:latin typeface="Nunito Sans" panose="00000500000000000000" pitchFamily="2" charset="0"/>
              </a:rPr>
              <a:t> off (where conn is the reference to the Connection object) 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conn.setAutoCommit</a:t>
            </a:r>
            <a:r>
              <a:rPr lang="en-US" sz="2500" dirty="0">
                <a:latin typeface="Nunito Sans" panose="00000500000000000000" pitchFamily="2" charset="0"/>
              </a:rPr>
              <a:t>(“true”);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479" y="2362200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conn.setAutoCommit</a:t>
            </a:r>
            <a:r>
              <a:rPr lang="en-US" sz="2500" dirty="0">
                <a:latin typeface="Nunito Sans" panose="00000500000000000000" pitchFamily="2" charset="0"/>
              </a:rPr>
              <a:t>(true);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conn.setAutoCommit</a:t>
            </a:r>
            <a:r>
              <a:rPr lang="en-US" sz="2500" dirty="0">
                <a:latin typeface="Nunito Sans" panose="00000500000000000000" pitchFamily="2" charset="0"/>
              </a:rPr>
              <a:t>(“false”);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conn.setAutoCommit</a:t>
            </a:r>
            <a:r>
              <a:rPr lang="en-US" sz="2500" dirty="0">
                <a:latin typeface="Nunito Sans" panose="00000500000000000000" pitchFamily="2" charset="0"/>
              </a:rPr>
              <a:t>(false);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479" y="5158026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14" name="Picture 13" descr="E:\MCQ &amp;&amp; PPT templet\Right answ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24849" y="4930690"/>
            <a:ext cx="685800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366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b="1" dirty="0" err="1">
                <a:latin typeface="Nunito Sans"/>
              </a:rPr>
              <a:t>setBinaryStream</a:t>
            </a:r>
            <a:r>
              <a:rPr lang="en-IN" sz="4500" b="1" dirty="0">
                <a:latin typeface="Nunito Sans"/>
              </a:rPr>
              <a:t>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8714" y="1553993"/>
            <a:ext cx="11063836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dirty="0">
                <a:latin typeface="Nunito Sans"/>
              </a:rPr>
              <a:t>1) </a:t>
            </a:r>
            <a:r>
              <a:rPr lang="en-IN" sz="2500" b="1" dirty="0">
                <a:latin typeface="Nunito Sans"/>
              </a:rPr>
              <a:t>public</a:t>
            </a:r>
            <a:r>
              <a:rPr lang="en-IN" sz="2500" dirty="0">
                <a:latin typeface="Nunito Sans"/>
              </a:rPr>
              <a:t> </a:t>
            </a:r>
            <a:r>
              <a:rPr lang="en-IN" sz="2500" b="1" dirty="0">
                <a:latin typeface="Nunito Sans"/>
              </a:rPr>
              <a:t>void</a:t>
            </a:r>
            <a:r>
              <a:rPr lang="en-IN" sz="2500" dirty="0">
                <a:latin typeface="Nunito Sans"/>
              </a:rPr>
              <a:t> </a:t>
            </a:r>
            <a:r>
              <a:rPr lang="en-IN" sz="2500" dirty="0" err="1">
                <a:latin typeface="Nunito Sans"/>
              </a:rPr>
              <a:t>setBinaryStream</a:t>
            </a:r>
            <a:r>
              <a:rPr lang="en-IN" sz="2500" dirty="0">
                <a:latin typeface="Nunito Sans"/>
              </a:rPr>
              <a:t>(</a:t>
            </a:r>
            <a:r>
              <a:rPr lang="en-IN" sz="2500" b="1" dirty="0" err="1">
                <a:latin typeface="Nunito Sans"/>
              </a:rPr>
              <a:t>int</a:t>
            </a:r>
            <a:r>
              <a:rPr lang="en-IN" sz="2500" dirty="0">
                <a:latin typeface="Nunito Sans"/>
              </a:rPr>
              <a:t> </a:t>
            </a:r>
            <a:r>
              <a:rPr lang="en-IN" sz="2500" dirty="0" err="1">
                <a:latin typeface="Nunito Sans"/>
              </a:rPr>
              <a:t>paramIndex,InputStream</a:t>
            </a:r>
            <a:r>
              <a:rPr lang="en-IN" sz="2500" dirty="0">
                <a:latin typeface="Nunito Sans"/>
              </a:rPr>
              <a:t> stream) </a:t>
            </a:r>
            <a:r>
              <a:rPr lang="en-IN" sz="2500" b="1" dirty="0" smtClean="0">
                <a:latin typeface="Nunito Sans"/>
              </a:rPr>
              <a:t>throws</a:t>
            </a:r>
            <a:r>
              <a:rPr lang="en-IN" sz="2500" dirty="0">
                <a:latin typeface="Nunito Sans"/>
              </a:rPr>
              <a:t> </a:t>
            </a:r>
            <a:r>
              <a:rPr lang="en-IN" sz="2500" dirty="0" smtClean="0">
                <a:latin typeface="Nunito Sans"/>
              </a:rPr>
              <a:t>									</a:t>
            </a:r>
            <a:r>
              <a:rPr lang="en-IN" sz="2500" dirty="0" err="1" smtClean="0">
                <a:latin typeface="Nunito Sans"/>
              </a:rPr>
              <a:t>SQLException</a:t>
            </a:r>
            <a:r>
              <a:rPr lang="en-IN" sz="2500" dirty="0">
                <a:latin typeface="Nunito Sans"/>
              </a:rPr>
              <a:t>  </a:t>
            </a:r>
            <a:endParaRPr lang="en-IN" sz="2500" dirty="0" smtClean="0">
              <a:latin typeface="Nunito Sans"/>
            </a:endParaRPr>
          </a:p>
          <a:p>
            <a:endParaRPr lang="en-IN" sz="2500" dirty="0">
              <a:latin typeface="Nunito Sans"/>
            </a:endParaRPr>
          </a:p>
          <a:p>
            <a:r>
              <a:rPr lang="en-IN" sz="2500" dirty="0">
                <a:latin typeface="Nunito Sans"/>
              </a:rPr>
              <a:t>2) </a:t>
            </a:r>
            <a:r>
              <a:rPr lang="en-IN" sz="2500" b="1" dirty="0">
                <a:latin typeface="Nunito Sans"/>
              </a:rPr>
              <a:t>public</a:t>
            </a:r>
            <a:r>
              <a:rPr lang="en-IN" sz="2500" dirty="0">
                <a:latin typeface="Nunito Sans"/>
              </a:rPr>
              <a:t> </a:t>
            </a:r>
            <a:r>
              <a:rPr lang="en-IN" sz="2500" b="1" dirty="0">
                <a:latin typeface="Nunito Sans"/>
              </a:rPr>
              <a:t>void</a:t>
            </a:r>
            <a:r>
              <a:rPr lang="en-IN" sz="2500" dirty="0">
                <a:latin typeface="Nunito Sans"/>
              </a:rPr>
              <a:t> </a:t>
            </a:r>
            <a:r>
              <a:rPr lang="en-IN" sz="2500" dirty="0" err="1">
                <a:latin typeface="Nunito Sans"/>
              </a:rPr>
              <a:t>setBinaryStream</a:t>
            </a:r>
            <a:r>
              <a:rPr lang="en-IN" sz="2500" dirty="0">
                <a:latin typeface="Nunito Sans"/>
              </a:rPr>
              <a:t>(</a:t>
            </a:r>
            <a:r>
              <a:rPr lang="en-IN" sz="2500" b="1" dirty="0" err="1">
                <a:latin typeface="Nunito Sans"/>
              </a:rPr>
              <a:t>int</a:t>
            </a:r>
            <a:r>
              <a:rPr lang="en-IN" sz="2500" dirty="0">
                <a:latin typeface="Nunito Sans"/>
              </a:rPr>
              <a:t> </a:t>
            </a:r>
            <a:r>
              <a:rPr lang="en-IN" sz="2500" dirty="0" err="1">
                <a:latin typeface="Nunito Sans"/>
              </a:rPr>
              <a:t>paramIndex,InputStream</a:t>
            </a:r>
            <a:r>
              <a:rPr lang="en-IN" sz="2500" dirty="0">
                <a:latin typeface="Nunito Sans"/>
              </a:rPr>
              <a:t> stream</a:t>
            </a:r>
            <a:r>
              <a:rPr lang="en-IN" sz="2500" dirty="0" smtClean="0">
                <a:latin typeface="Nunito Sans"/>
              </a:rPr>
              <a:t>,</a:t>
            </a:r>
          </a:p>
          <a:p>
            <a:r>
              <a:rPr lang="en-IN" sz="2500" b="1" dirty="0" smtClean="0">
                <a:latin typeface="Nunito Sans"/>
              </a:rPr>
              <a:t>						 long</a:t>
            </a:r>
            <a:r>
              <a:rPr lang="en-IN" sz="2500" dirty="0">
                <a:latin typeface="Nunito Sans"/>
              </a:rPr>
              <a:t> </a:t>
            </a:r>
            <a:r>
              <a:rPr lang="en-IN" sz="2500" dirty="0" smtClean="0">
                <a:latin typeface="Nunito Sans"/>
              </a:rPr>
              <a:t>length</a:t>
            </a:r>
            <a:r>
              <a:rPr lang="en-IN" sz="2500" dirty="0">
                <a:latin typeface="Nunito Sans"/>
              </a:rPr>
              <a:t>)  </a:t>
            </a:r>
            <a:r>
              <a:rPr lang="en-IN" sz="2500" b="1" dirty="0" smtClean="0">
                <a:latin typeface="Nunito Sans"/>
              </a:rPr>
              <a:t>throws</a:t>
            </a:r>
            <a:r>
              <a:rPr lang="en-IN" sz="2500" dirty="0">
                <a:latin typeface="Nunito Sans"/>
              </a:rPr>
              <a:t> </a:t>
            </a:r>
            <a:r>
              <a:rPr lang="en-IN" sz="2500" dirty="0" err="1">
                <a:latin typeface="Nunito Sans"/>
              </a:rPr>
              <a:t>SQLException</a:t>
            </a:r>
            <a:r>
              <a:rPr lang="en-IN" sz="2500" dirty="0">
                <a:latin typeface="Nunito Sans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2197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6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//Example to store image in the database</a:t>
            </a:r>
            <a:endParaRPr lang="en-US" sz="2000" b="1" dirty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DatabaseImageExample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try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Class.forName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com.mysql.jdbc.Driver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Connection con =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DriverManager.getConnection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"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demo","root","root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File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File("E:\\image.png");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con.prepareStatement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("insert into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image_table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name,image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values(?,?)");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ps.setString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,"image 1");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ps.setBinaryStream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(2,fis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file.length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ps.executeUpdate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ps.close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fis.close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con.close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catch(Exception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4480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b="1" dirty="0" smtClean="0">
                <a:latin typeface="Nunito Sans"/>
              </a:rPr>
              <a:t>Retrieve </a:t>
            </a:r>
            <a:r>
              <a:rPr lang="en-IN" sz="4500" b="1" dirty="0">
                <a:latin typeface="Nunito Sans"/>
              </a:rPr>
              <a:t>image </a:t>
            </a:r>
            <a:r>
              <a:rPr lang="en-IN" sz="4500" b="1" dirty="0" smtClean="0">
                <a:latin typeface="Nunito Sans"/>
              </a:rPr>
              <a:t>from database</a:t>
            </a:r>
            <a:endParaRPr lang="en-IN" sz="4500" b="1" dirty="0">
              <a:latin typeface="Nunito San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6224" y="1553993"/>
            <a:ext cx="1114152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 err="1">
                <a:latin typeface="Nunito Sans"/>
              </a:rPr>
              <a:t>getBlob</a:t>
            </a:r>
            <a:r>
              <a:rPr lang="en-US" sz="2500" b="1" dirty="0">
                <a:latin typeface="Nunito Sans"/>
              </a:rPr>
              <a:t>()</a:t>
            </a:r>
            <a:r>
              <a:rPr lang="en-US" sz="2500" dirty="0">
                <a:latin typeface="Nunito Sans"/>
              </a:rPr>
              <a:t> method of </a:t>
            </a:r>
            <a:r>
              <a:rPr lang="en-US" sz="2500" dirty="0" err="1">
                <a:latin typeface="Nunito Sans"/>
              </a:rPr>
              <a:t>PreparedStatement</a:t>
            </a:r>
            <a:r>
              <a:rPr lang="en-US" sz="2500" dirty="0">
                <a:latin typeface="Nunito Sans"/>
              </a:rPr>
              <a:t> is used to get Binary information, it returns the instance of </a:t>
            </a:r>
            <a:r>
              <a:rPr lang="en-US" sz="2500" dirty="0" smtClean="0">
                <a:latin typeface="Nunito Sans"/>
              </a:rPr>
              <a:t>Blob.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>
              <a:latin typeface="Nunito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 err="1">
                <a:latin typeface="Nunito Sans"/>
              </a:rPr>
              <a:t>getBytes</a:t>
            </a:r>
            <a:r>
              <a:rPr lang="en-US" sz="2500" b="1" dirty="0">
                <a:latin typeface="Nunito Sans"/>
              </a:rPr>
              <a:t>()</a:t>
            </a:r>
            <a:r>
              <a:rPr lang="en-US" sz="2500" dirty="0">
                <a:latin typeface="Nunito Sans"/>
              </a:rPr>
              <a:t> method on the blob object, we can get the array of binary information that can be written into the image </a:t>
            </a:r>
            <a:r>
              <a:rPr lang="en-US" sz="2500" dirty="0" smtClean="0">
                <a:latin typeface="Nunito Sans"/>
              </a:rPr>
              <a:t>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>
              <a:latin typeface="Nunito Sans"/>
            </a:endParaRPr>
          </a:p>
          <a:p>
            <a:r>
              <a:rPr lang="en-IN" sz="2500" b="1" dirty="0" smtClean="0">
                <a:latin typeface="Nunito Sans"/>
              </a:rPr>
              <a:t>      </a:t>
            </a:r>
            <a:r>
              <a:rPr lang="en-IN" sz="2500" b="1" dirty="0" err="1" smtClean="0">
                <a:latin typeface="Nunito Sans"/>
              </a:rPr>
              <a:t>getBlob</a:t>
            </a:r>
            <a:r>
              <a:rPr lang="en-IN" sz="2500" b="1" dirty="0">
                <a:latin typeface="Nunito Sans"/>
              </a:rPr>
              <a:t>() method of </a:t>
            </a:r>
            <a:r>
              <a:rPr lang="en-IN" sz="2500" b="1" dirty="0" err="1" smtClean="0">
                <a:latin typeface="Nunito Sans"/>
              </a:rPr>
              <a:t>PreparedStatement</a:t>
            </a:r>
            <a:endParaRPr lang="en-IN" sz="2500" b="1" dirty="0" smtClean="0">
              <a:latin typeface="Nunito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71398" y="4754086"/>
            <a:ext cx="6651171" cy="740229"/>
          </a:xfrm>
          <a:prstGeom prst="rect">
            <a:avLst/>
          </a:prstGeom>
          <a:noFill/>
          <a:ln w="28575"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/>
              </a:rPr>
              <a:t>public</a:t>
            </a:r>
            <a:r>
              <a:rPr lang="en-US" sz="2500" dirty="0">
                <a:solidFill>
                  <a:schemeClr val="tx1"/>
                </a:solidFill>
                <a:latin typeface="Nunito Sans"/>
              </a:rPr>
              <a:t> Blob </a:t>
            </a:r>
            <a:r>
              <a:rPr lang="en-US" sz="2500" dirty="0" err="1">
                <a:solidFill>
                  <a:schemeClr val="tx1"/>
                </a:solidFill>
                <a:latin typeface="Nunito Sans"/>
              </a:rPr>
              <a:t>getBlob</a:t>
            </a:r>
            <a:r>
              <a:rPr lang="en-US" sz="2500" dirty="0">
                <a:solidFill>
                  <a:schemeClr val="tx1"/>
                </a:solidFill>
                <a:latin typeface="Nunito Sans"/>
              </a:rPr>
              <a:t>()</a:t>
            </a:r>
            <a:r>
              <a:rPr lang="en-US" sz="2500" b="1" dirty="0">
                <a:solidFill>
                  <a:schemeClr val="tx1"/>
                </a:solidFill>
                <a:latin typeface="Nunito Sans"/>
              </a:rPr>
              <a:t>throws</a:t>
            </a:r>
            <a:r>
              <a:rPr lang="en-US" sz="2500" dirty="0">
                <a:solidFill>
                  <a:schemeClr val="tx1"/>
                </a:solidFill>
                <a:latin typeface="Nunito Sans"/>
              </a:rPr>
              <a:t> </a:t>
            </a:r>
            <a:r>
              <a:rPr lang="en-US" sz="2500" dirty="0" err="1">
                <a:solidFill>
                  <a:schemeClr val="tx1"/>
                </a:solidFill>
                <a:latin typeface="Nunito Sans"/>
              </a:rPr>
              <a:t>SQLException</a:t>
            </a:r>
            <a:r>
              <a:rPr lang="en-US" sz="2500" dirty="0">
                <a:solidFill>
                  <a:schemeClr val="tx1"/>
                </a:solidFill>
                <a:latin typeface="Nunito Sans"/>
              </a:rPr>
              <a:t> </a:t>
            </a:r>
            <a:endParaRPr lang="en-IN" sz="2500" dirty="0">
              <a:solidFill>
                <a:schemeClr val="tx1"/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9886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//Example </a:t>
            </a:r>
            <a:r>
              <a:rPr 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Retrieve image from </a:t>
            </a:r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</a:p>
          <a:p>
            <a:endParaRPr lang="en-US" sz="2000" b="1" dirty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java.io.*;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java.sql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DatabaseImageExample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try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Class.forName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com.mysql.jdbc.Driver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Connectioncon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DriverManager.getConnection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   ("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demo","root","root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File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File("E:\\image1.png");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byte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b[];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Blob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con.prepareStatement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("select * from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image_table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ps.executeQuery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8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pPr lvl="6"/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lvl="6"/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7"/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blob=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rs.getBlob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("image");</a:t>
            </a:r>
          </a:p>
          <a:p>
            <a:pPr lvl="7"/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blob.getBytes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blob.length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lvl="7"/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fos.write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pPr lvl="6"/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7"/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ps.close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7"/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fos.close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7"/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con.close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5"/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5"/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catch(Exception e)</a:t>
            </a:r>
          </a:p>
          <a:p>
            <a:pPr lvl="5"/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6"/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5"/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3"/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4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4480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500" b="1" dirty="0" smtClean="0">
                <a:latin typeface="Nunito Sans"/>
              </a:rPr>
              <a:t>Store </a:t>
            </a:r>
            <a:r>
              <a:rPr lang="it-IT" sz="4500" b="1" dirty="0">
                <a:latin typeface="Nunito Sans"/>
              </a:rPr>
              <a:t>file in Oracle </a:t>
            </a:r>
            <a:r>
              <a:rPr lang="it-IT" sz="4500" b="1" dirty="0" smtClean="0">
                <a:latin typeface="Nunito Sans"/>
              </a:rPr>
              <a:t>database</a:t>
            </a:r>
            <a:endParaRPr lang="it-IT" sz="4500" b="1" dirty="0">
              <a:latin typeface="Nunito San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8713" y="1553993"/>
            <a:ext cx="110690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err="1" smtClean="0">
                <a:latin typeface="Nunito Sans"/>
              </a:rPr>
              <a:t>setCharacterStream</a:t>
            </a:r>
            <a:r>
              <a:rPr lang="en-US" sz="2500" dirty="0">
                <a:latin typeface="Nunito Sans"/>
              </a:rPr>
              <a:t>() method of </a:t>
            </a:r>
            <a:r>
              <a:rPr lang="en-US" sz="2500" dirty="0" err="1">
                <a:latin typeface="Nunito Sans"/>
              </a:rPr>
              <a:t>PreparedStatement</a:t>
            </a:r>
            <a:r>
              <a:rPr lang="en-US" sz="2500" dirty="0">
                <a:latin typeface="Nunito Sans"/>
              </a:rPr>
              <a:t> is used to set character information into the </a:t>
            </a:r>
            <a:r>
              <a:rPr lang="en-US" sz="2500" dirty="0" err="1">
                <a:latin typeface="Nunito Sans"/>
              </a:rPr>
              <a:t>parameterIndex</a:t>
            </a:r>
            <a:r>
              <a:rPr lang="en-US" sz="2500" dirty="0" smtClean="0">
                <a:latin typeface="Nunito Sans"/>
              </a:rPr>
              <a:t>.</a:t>
            </a:r>
            <a:endParaRPr lang="en-US" sz="2500" dirty="0">
              <a:latin typeface="Nunito Sans"/>
            </a:endParaRPr>
          </a:p>
          <a:p>
            <a:endParaRPr lang="en-US" sz="2500" dirty="0" smtClean="0">
              <a:latin typeface="Nunito Sans"/>
            </a:endParaRPr>
          </a:p>
          <a:p>
            <a:r>
              <a:rPr lang="en-IN" sz="2500" dirty="0">
                <a:latin typeface="Nunito Sans"/>
              </a:rPr>
              <a:t> </a:t>
            </a:r>
            <a:r>
              <a:rPr lang="en-IN" sz="2500" dirty="0" smtClean="0">
                <a:latin typeface="Nunito Sans"/>
              </a:rPr>
              <a:t>    </a:t>
            </a:r>
            <a:r>
              <a:rPr lang="en-IN" sz="2500" b="1" dirty="0" smtClean="0">
                <a:latin typeface="Nunito Sans"/>
              </a:rPr>
              <a:t>Syntax:</a:t>
            </a:r>
          </a:p>
        </p:txBody>
      </p:sp>
      <p:sp>
        <p:nvSpPr>
          <p:cNvPr id="2" name="Rectangle 1"/>
          <p:cNvSpPr/>
          <p:nvPr/>
        </p:nvSpPr>
        <p:spPr>
          <a:xfrm>
            <a:off x="1132113" y="3352800"/>
            <a:ext cx="10189029" cy="849086"/>
          </a:xfrm>
          <a:prstGeom prst="rect">
            <a:avLst/>
          </a:prstGeom>
          <a:noFill/>
          <a:ln w="28575"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Nunito Sans"/>
              </a:rPr>
              <a:t>public void </a:t>
            </a:r>
            <a:r>
              <a:rPr lang="en-US" sz="2000" dirty="0" err="1" smtClean="0">
                <a:solidFill>
                  <a:schemeClr val="tx1"/>
                </a:solidFill>
                <a:latin typeface="Nunito Sans"/>
              </a:rPr>
              <a:t>setBinaryStream</a:t>
            </a:r>
            <a:r>
              <a:rPr lang="en-US" sz="2000" dirty="0" smtClean="0">
                <a:solidFill>
                  <a:schemeClr val="tx1"/>
                </a:solidFill>
                <a:latin typeface="Nunito Sans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Nunito Sans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Nunito San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Nunito Sans"/>
              </a:rPr>
              <a:t>paramIndex,InputStream</a:t>
            </a:r>
            <a:r>
              <a:rPr lang="en-US" sz="2000" dirty="0" smtClean="0">
                <a:solidFill>
                  <a:schemeClr val="tx1"/>
                </a:solidFill>
                <a:latin typeface="Nunito Sans"/>
              </a:rPr>
              <a:t> stream)throws </a:t>
            </a:r>
            <a:r>
              <a:rPr lang="en-US" sz="2000" dirty="0" err="1" smtClean="0">
                <a:solidFill>
                  <a:schemeClr val="tx1"/>
                </a:solidFill>
                <a:latin typeface="Nunito Sans"/>
              </a:rPr>
              <a:t>SQLException</a:t>
            </a:r>
            <a:endParaRPr lang="en-IN" sz="2000" dirty="0">
              <a:solidFill>
                <a:schemeClr val="tx1"/>
              </a:solidFill>
              <a:latin typeface="Nunito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32114" y="4725924"/>
            <a:ext cx="10189028" cy="849086"/>
          </a:xfrm>
          <a:prstGeom prst="rect">
            <a:avLst/>
          </a:prstGeom>
          <a:noFill/>
          <a:ln w="28575"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Nunito Sans"/>
              </a:rPr>
              <a:t>public void </a:t>
            </a:r>
            <a:r>
              <a:rPr lang="en-US" sz="2000" dirty="0" err="1" smtClean="0">
                <a:solidFill>
                  <a:schemeClr val="tx1"/>
                </a:solidFill>
                <a:latin typeface="Nunito Sans"/>
              </a:rPr>
              <a:t>setBinaryStream</a:t>
            </a:r>
            <a:r>
              <a:rPr lang="en-US" sz="2000" dirty="0" smtClean="0">
                <a:solidFill>
                  <a:schemeClr val="tx1"/>
                </a:solidFill>
                <a:latin typeface="Nunito Sans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Nunito Sans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Nunito San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Nunito Sans"/>
              </a:rPr>
              <a:t>paramIndex,InputStream</a:t>
            </a:r>
            <a:r>
              <a:rPr lang="en-US" sz="2000" dirty="0" smtClean="0">
                <a:solidFill>
                  <a:schemeClr val="tx1"/>
                </a:solidFill>
                <a:latin typeface="Nunito San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Nunito Sans"/>
              </a:rPr>
              <a:t>stream,long</a:t>
            </a:r>
            <a:r>
              <a:rPr lang="en-US" sz="2000" dirty="0" smtClean="0">
                <a:solidFill>
                  <a:schemeClr val="tx1"/>
                </a:solidFill>
                <a:latin typeface="Nunito Sans"/>
              </a:rPr>
              <a:t> length)throws 									</a:t>
            </a:r>
            <a:r>
              <a:rPr lang="en-US" sz="2000" dirty="0" err="1" smtClean="0">
                <a:solidFill>
                  <a:schemeClr val="tx1"/>
                </a:solidFill>
                <a:latin typeface="Nunito Sans"/>
              </a:rPr>
              <a:t>SQLException</a:t>
            </a:r>
            <a:endParaRPr lang="en-IN" sz="2000" dirty="0">
              <a:solidFill>
                <a:schemeClr val="tx1"/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76689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//Example to </a:t>
            </a:r>
            <a:r>
              <a:rPr lang="it-IT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 file </a:t>
            </a:r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the database</a:t>
            </a:r>
          </a:p>
          <a:p>
            <a:endParaRPr lang="en-US" sz="2000" b="1" dirty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psmnt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con.prepareStatement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quot;INSERT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DB.images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VALUES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(?,?)&amp;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;);</a:t>
            </a:r>
          </a:p>
          <a:p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psmnt.setInt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5);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new File(&amp;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quot;test.jpg&amp;quot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;);</a:t>
            </a:r>
          </a:p>
          <a:p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psmnt.setBlob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(f),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f.length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psmnt.executeUpdate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quot;Image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saved in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DB&amp;quot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;);</a:t>
            </a:r>
          </a:p>
          <a:p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9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1964</Words>
  <Application>Microsoft Office PowerPoint</Application>
  <PresentationFormat>Widescreen</PresentationFormat>
  <Paragraphs>587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Nunito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Dineshkumar Ganesan</dc:creator>
  <cp:lastModifiedBy>user</cp:lastModifiedBy>
  <cp:revision>46</cp:revision>
  <dcterms:created xsi:type="dcterms:W3CDTF">2019-12-18T13:59:18Z</dcterms:created>
  <dcterms:modified xsi:type="dcterms:W3CDTF">2019-12-23T11:15:23Z</dcterms:modified>
</cp:coreProperties>
</file>