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1"/>
  </p:notesMasterIdLst>
  <p:sldIdLst>
    <p:sldId id="272" r:id="rId2"/>
    <p:sldId id="273" r:id="rId3"/>
    <p:sldId id="358" r:id="rId4"/>
    <p:sldId id="377" r:id="rId5"/>
    <p:sldId id="378" r:id="rId6"/>
    <p:sldId id="379" r:id="rId7"/>
    <p:sldId id="380" r:id="rId8"/>
    <p:sldId id="385" r:id="rId9"/>
    <p:sldId id="376" r:id="rId10"/>
    <p:sldId id="384" r:id="rId11"/>
    <p:sldId id="386" r:id="rId12"/>
    <p:sldId id="387" r:id="rId13"/>
    <p:sldId id="388" r:id="rId14"/>
    <p:sldId id="389" r:id="rId15"/>
    <p:sldId id="390" r:id="rId16"/>
    <p:sldId id="391" r:id="rId17"/>
    <p:sldId id="392" r:id="rId18"/>
    <p:sldId id="393" r:id="rId19"/>
    <p:sldId id="289"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Nunito Sans SemiBold" panose="020B0604020202020204" charset="0"/>
      <p:bold r:id="rId26"/>
      <p:boldItalic r:id="rId27"/>
    </p:embeddedFont>
    <p:embeddedFont>
      <p:font typeface="Nunito Sans" panose="020B060402020202020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60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525252"/>
    <a:srgbClr val="1A1A1A"/>
    <a:srgbClr val="4A4A4A"/>
    <a:srgbClr val="131313"/>
    <a:srgbClr val="212121"/>
    <a:srgbClr val="303030"/>
    <a:srgbClr val="3D3D3D"/>
    <a:srgbClr val="F05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79314" autoAdjust="0"/>
  </p:normalViewPr>
  <p:slideViewPr>
    <p:cSldViewPr>
      <p:cViewPr varScale="1">
        <p:scale>
          <a:sx n="64" d="100"/>
          <a:sy n="64" d="100"/>
        </p:scale>
        <p:origin x="548" y="56"/>
      </p:cViewPr>
      <p:guideLst>
        <p:guide orient="horz" pos="3840"/>
        <p:guide pos="6000"/>
      </p:guideLst>
    </p:cSldViewPr>
  </p:slideViewPr>
  <p:notesTextViewPr>
    <p:cViewPr>
      <p:scale>
        <a:sx n="100" d="100"/>
        <a:sy n="100" d="100"/>
      </p:scale>
      <p:origin x="0" y="0"/>
    </p:cViewPr>
  </p:notesTextViewPr>
  <p:notesViewPr>
    <p:cSldViewPr>
      <p:cViewPr varScale="1">
        <p:scale>
          <a:sx n="62" d="100"/>
          <a:sy n="62" d="100"/>
        </p:scale>
        <p:origin x="2452"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3/7/2020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MAC (</a:t>
            </a:r>
            <a:r>
              <a:rPr lang="en-US" sz="1200" b="1" i="0" kern="1200" dirty="0" smtClean="0">
                <a:solidFill>
                  <a:schemeClr val="tx1"/>
                </a:solidFill>
                <a:effectLst/>
                <a:latin typeface="+mn-lt"/>
                <a:ea typeface="+mn-ea"/>
                <a:cs typeface="+mn-cs"/>
              </a:rPr>
              <a:t>M</a:t>
            </a:r>
            <a:r>
              <a:rPr lang="en-US" sz="1200" b="0" i="0" kern="1200" dirty="0" smtClean="0">
                <a:solidFill>
                  <a:schemeClr val="tx1"/>
                </a:solidFill>
                <a:effectLst/>
                <a:latin typeface="+mn-lt"/>
                <a:ea typeface="+mn-ea"/>
                <a:cs typeface="+mn-cs"/>
              </a:rPr>
              <a:t>essage </a:t>
            </a:r>
            <a:r>
              <a:rPr lang="en-US" sz="1200" b="1" i="0"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uthentication </a:t>
            </a:r>
            <a:r>
              <a:rPr lang="en-US" sz="1200" b="1" i="0"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ode) algorithm is a symmetric key cryptographic technique to provide message authentication. For establishing MAC process, the sender and receiver share a symmetric key K.</a:t>
            </a:r>
          </a:p>
          <a:p>
            <a:r>
              <a:rPr lang="en-US" sz="1200" b="0" i="0" kern="1200" dirty="0" smtClean="0">
                <a:solidFill>
                  <a:schemeClr val="tx1"/>
                </a:solidFill>
                <a:effectLst/>
                <a:latin typeface="+mn-lt"/>
                <a:ea typeface="+mn-ea"/>
                <a:cs typeface="+mn-cs"/>
              </a:rPr>
              <a:t>Essentially, a MAC is an encrypted checksum generated on the underlying message that is sent along with a message to ensure message authentication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3210980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Step 1: Create a </a:t>
            </a:r>
            <a:r>
              <a:rPr lang="en-US" sz="1200" b="0" i="0" kern="1200" dirty="0" err="1" smtClean="0">
                <a:solidFill>
                  <a:schemeClr val="tx1"/>
                </a:solidFill>
                <a:effectLst/>
                <a:latin typeface="+mn-lt"/>
                <a:ea typeface="+mn-ea"/>
                <a:cs typeface="+mn-cs"/>
              </a:rPr>
              <a:t>KeyGenerator</a:t>
            </a:r>
            <a:r>
              <a:rPr lang="en-US" sz="1200" b="0" i="0" kern="1200" dirty="0" smtClean="0">
                <a:solidFill>
                  <a:schemeClr val="tx1"/>
                </a:solidFill>
                <a:effectLst/>
                <a:latin typeface="+mn-lt"/>
                <a:ea typeface="+mn-ea"/>
                <a:cs typeface="+mn-cs"/>
              </a:rPr>
              <a:t> object</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KeyGenerator</a:t>
            </a:r>
            <a:r>
              <a:rPr lang="en-US" sz="1200" b="0" i="0" kern="1200" dirty="0" smtClean="0">
                <a:solidFill>
                  <a:schemeClr val="tx1"/>
                </a:solidFill>
                <a:effectLst/>
                <a:latin typeface="+mn-lt"/>
                <a:ea typeface="+mn-ea"/>
                <a:cs typeface="+mn-cs"/>
              </a:rPr>
              <a:t> class provides </a:t>
            </a:r>
            <a:r>
              <a:rPr lang="en-US" sz="1200" b="1" i="0" kern="1200" dirty="0" err="1" smtClean="0">
                <a:solidFill>
                  <a:schemeClr val="tx1"/>
                </a:solidFill>
                <a:effectLst/>
                <a:latin typeface="+mn-lt"/>
                <a:ea typeface="+mn-ea"/>
                <a:cs typeface="+mn-cs"/>
              </a:rPr>
              <a:t>getInstance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method which accepts a String variable representing the required key-generating algorithm and returns a </a:t>
            </a:r>
            <a:r>
              <a:rPr lang="en-US" sz="1200" b="1" i="0" kern="1200" dirty="0" err="1" smtClean="0">
                <a:solidFill>
                  <a:schemeClr val="tx1"/>
                </a:solidFill>
                <a:effectLst/>
                <a:latin typeface="+mn-lt"/>
                <a:ea typeface="+mn-ea"/>
                <a:cs typeface="+mn-cs"/>
              </a:rPr>
              <a:t>KeyGenerator</a:t>
            </a:r>
            <a:r>
              <a:rPr lang="en-US" sz="1200" b="0" i="0" kern="1200" dirty="0" smtClean="0">
                <a:solidFill>
                  <a:schemeClr val="tx1"/>
                </a:solidFill>
                <a:effectLst/>
                <a:latin typeface="+mn-lt"/>
                <a:ea typeface="+mn-ea"/>
                <a:cs typeface="+mn-cs"/>
              </a:rPr>
              <a:t> object that generates secret keys.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Step 2: Create </a:t>
            </a:r>
            <a:r>
              <a:rPr lang="en-US" sz="1200" b="0" i="0" kern="1200" dirty="0" err="1" smtClean="0">
                <a:solidFill>
                  <a:schemeClr val="tx1"/>
                </a:solidFill>
                <a:effectLst/>
                <a:latin typeface="+mn-lt"/>
                <a:ea typeface="+mn-ea"/>
                <a:cs typeface="+mn-cs"/>
              </a:rPr>
              <a:t>SecureRandom</a:t>
            </a:r>
            <a:r>
              <a:rPr lang="en-US" sz="1200" b="0" i="0" kern="1200" dirty="0" smtClean="0">
                <a:solidFill>
                  <a:schemeClr val="tx1"/>
                </a:solidFill>
                <a:effectLst/>
                <a:latin typeface="+mn-lt"/>
                <a:ea typeface="+mn-ea"/>
                <a:cs typeface="+mn-cs"/>
              </a:rPr>
              <a:t> object</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SecureRandom</a:t>
            </a:r>
            <a:r>
              <a:rPr lang="en-US" sz="1200" b="0" i="0" kern="1200" dirty="0" smtClean="0">
                <a:solidFill>
                  <a:schemeClr val="tx1"/>
                </a:solidFill>
                <a:effectLst/>
                <a:latin typeface="+mn-lt"/>
                <a:ea typeface="+mn-ea"/>
                <a:cs typeface="+mn-cs"/>
              </a:rPr>
              <a:t> class of the </a:t>
            </a:r>
            <a:r>
              <a:rPr lang="en-US" sz="1200" b="1" i="0" kern="1200" dirty="0" err="1" smtClean="0">
                <a:solidFill>
                  <a:schemeClr val="tx1"/>
                </a:solidFill>
                <a:effectLst/>
                <a:latin typeface="+mn-lt"/>
                <a:ea typeface="+mn-ea"/>
                <a:cs typeface="+mn-cs"/>
              </a:rPr>
              <a:t>java.Security</a:t>
            </a:r>
            <a:r>
              <a:rPr lang="en-US" sz="1200" b="0" i="0" kern="1200" dirty="0" smtClean="0">
                <a:solidFill>
                  <a:schemeClr val="tx1"/>
                </a:solidFill>
                <a:effectLst/>
                <a:latin typeface="+mn-lt"/>
                <a:ea typeface="+mn-ea"/>
                <a:cs typeface="+mn-cs"/>
              </a:rPr>
              <a:t> package provides a strong random number generator which is used to generate random numbers in Java. Instantiate this class as shown below.</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Step 3: Initialize the </a:t>
            </a:r>
            <a:r>
              <a:rPr lang="en-US" sz="1200" b="0" i="0" kern="1200" dirty="0" err="1" smtClean="0">
                <a:solidFill>
                  <a:schemeClr val="tx1"/>
                </a:solidFill>
                <a:effectLst/>
                <a:latin typeface="+mn-lt"/>
                <a:ea typeface="+mn-ea"/>
                <a:cs typeface="+mn-cs"/>
              </a:rPr>
              <a:t>KeyGenerator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KeyGenerator</a:t>
            </a:r>
            <a:r>
              <a:rPr lang="en-US" sz="1200" b="0" i="0" kern="1200" dirty="0" smtClean="0">
                <a:solidFill>
                  <a:schemeClr val="tx1"/>
                </a:solidFill>
                <a:effectLst/>
                <a:latin typeface="+mn-lt"/>
                <a:ea typeface="+mn-ea"/>
                <a:cs typeface="+mn-cs"/>
              </a:rPr>
              <a:t> class provides a method named </a:t>
            </a:r>
            <a:r>
              <a:rPr lang="en-US" sz="1200" b="1" i="0" kern="1200" dirty="0" err="1" smtClean="0">
                <a:solidFill>
                  <a:schemeClr val="tx1"/>
                </a:solidFill>
                <a:effectLst/>
                <a:latin typeface="+mn-lt"/>
                <a:ea typeface="+mn-ea"/>
                <a:cs typeface="+mn-cs"/>
              </a:rPr>
              <a:t>init</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this method accepts the </a:t>
            </a:r>
            <a:r>
              <a:rPr lang="en-US" sz="1200" b="1" i="0" kern="1200" dirty="0" err="1" smtClean="0">
                <a:solidFill>
                  <a:schemeClr val="tx1"/>
                </a:solidFill>
                <a:effectLst/>
                <a:latin typeface="+mn-lt"/>
                <a:ea typeface="+mn-ea"/>
                <a:cs typeface="+mn-cs"/>
              </a:rPr>
              <a:t>SecureRandom</a:t>
            </a:r>
            <a:r>
              <a:rPr lang="en-US" sz="1200" b="0" i="0" kern="1200" dirty="0" smtClean="0">
                <a:solidFill>
                  <a:schemeClr val="tx1"/>
                </a:solidFill>
                <a:effectLst/>
                <a:latin typeface="+mn-lt"/>
                <a:ea typeface="+mn-ea"/>
                <a:cs typeface="+mn-cs"/>
              </a:rPr>
              <a:t> object and initializes the current </a:t>
            </a:r>
            <a:r>
              <a:rPr lang="en-US" sz="1200" b="1" i="0" kern="1200" dirty="0" err="1" smtClean="0">
                <a:solidFill>
                  <a:schemeClr val="tx1"/>
                </a:solidFill>
                <a:effectLst/>
                <a:latin typeface="+mn-lt"/>
                <a:ea typeface="+mn-ea"/>
                <a:cs typeface="+mn-cs"/>
              </a:rPr>
              <a:t>KeyGenerator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Step 4: Generate key</a:t>
            </a:r>
          </a:p>
          <a:p>
            <a:r>
              <a:rPr lang="en-US" sz="1200" b="0" i="0" kern="1200" dirty="0" smtClean="0">
                <a:solidFill>
                  <a:schemeClr val="tx1"/>
                </a:solidFill>
                <a:effectLst/>
                <a:latin typeface="+mn-lt"/>
                <a:ea typeface="+mn-ea"/>
                <a:cs typeface="+mn-cs"/>
              </a:rPr>
              <a:t>Generate key using </a:t>
            </a:r>
            <a:r>
              <a:rPr lang="en-US" sz="1200" b="1" i="0" kern="1200" dirty="0" err="1" smtClean="0">
                <a:solidFill>
                  <a:schemeClr val="tx1"/>
                </a:solidFill>
                <a:effectLst/>
                <a:latin typeface="+mn-lt"/>
                <a:ea typeface="+mn-ea"/>
                <a:cs typeface="+mn-cs"/>
              </a:rPr>
              <a:t>generateKey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method of the </a:t>
            </a:r>
            <a:r>
              <a:rPr lang="en-US" sz="1200" b="1" i="0" kern="1200" dirty="0" err="1" smtClean="0">
                <a:solidFill>
                  <a:schemeClr val="tx1"/>
                </a:solidFill>
                <a:effectLst/>
                <a:latin typeface="+mn-lt"/>
                <a:ea typeface="+mn-ea"/>
                <a:cs typeface="+mn-cs"/>
              </a:rPr>
              <a:t>KeyGenerator</a:t>
            </a:r>
            <a:r>
              <a:rPr lang="en-US" sz="1200" b="0" i="0" kern="1200" dirty="0" smtClean="0">
                <a:solidFill>
                  <a:schemeClr val="tx1"/>
                </a:solidFill>
                <a:effectLst/>
                <a:latin typeface="+mn-lt"/>
                <a:ea typeface="+mn-ea"/>
                <a:cs typeface="+mn-cs"/>
              </a:rPr>
              <a:t> class as shown below.</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Step 5: Initialize the Mac object</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init</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method of the Mac class accepts an Key object and initializes the current Mac object using the given key.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Step 6: Finish the mac operation</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doFinal</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method of the Mac class is used to finish the Mac operation. Pass the required data in the form of byte array to this method and </a:t>
            </a:r>
            <a:r>
              <a:rPr lang="en-US" sz="1200" b="0" i="0" kern="1200" dirty="0" err="1" smtClean="0">
                <a:solidFill>
                  <a:schemeClr val="tx1"/>
                </a:solidFill>
                <a:effectLst/>
                <a:latin typeface="+mn-lt"/>
                <a:ea typeface="+mn-ea"/>
                <a:cs typeface="+mn-cs"/>
              </a:rPr>
              <a:t>finsh</a:t>
            </a:r>
            <a:r>
              <a:rPr lang="en-US" sz="1200" b="0" i="0" kern="1200" dirty="0" smtClean="0">
                <a:solidFill>
                  <a:schemeClr val="tx1"/>
                </a:solidFill>
                <a:effectLst/>
                <a:latin typeface="+mn-lt"/>
                <a:ea typeface="+mn-ea"/>
                <a:cs typeface="+mn-cs"/>
              </a:rPr>
              <a:t> the operation as shown below.</a:t>
            </a:r>
          </a:p>
          <a:p>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2222081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Mac result:</a:t>
            </a:r>
          </a:p>
          <a:p>
            <a:r>
              <a:rPr lang="en-IN" sz="1200" kern="1200" dirty="0" smtClean="0">
                <a:solidFill>
                  <a:schemeClr val="tx1"/>
                </a:solidFill>
                <a:latin typeface="+mn-lt"/>
                <a:ea typeface="+mn-ea"/>
                <a:cs typeface="+mn-cs"/>
              </a:rPr>
              <a:t>¾ÜVðÊ©Ã¥ùÌª’†Â¿•Ê$É Éç°ÏW¼§²</a:t>
            </a:r>
            <a:endParaRPr lang="en-IN"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580768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A cryptosystem is an implementation of cryptographic techniques and their accompanying infrastructure to provide information security services. A cryptosystem is also referred to as a </a:t>
            </a:r>
            <a:r>
              <a:rPr lang="en-IN" sz="1200" b="1" i="0" kern="1200" dirty="0" smtClean="0">
                <a:solidFill>
                  <a:schemeClr val="tx1"/>
                </a:solidFill>
                <a:effectLst/>
                <a:latin typeface="+mn-lt"/>
                <a:ea typeface="+mn-ea"/>
                <a:cs typeface="+mn-cs"/>
              </a:rPr>
              <a:t>cipher system</a:t>
            </a:r>
            <a:r>
              <a:rPr lang="en-IN" sz="1200" b="0" i="0" kern="1200" dirty="0" smtClean="0">
                <a:solidFill>
                  <a:schemeClr val="tx1"/>
                </a:solidFill>
                <a:effectLst/>
                <a:latin typeface="+mn-lt"/>
                <a:ea typeface="+mn-ea"/>
                <a:cs typeface="+mn-cs"/>
              </a:rPr>
              <a:t>.</a:t>
            </a:r>
          </a:p>
          <a:p>
            <a:r>
              <a:rPr lang="en-IN" sz="1200" b="0" i="0" kern="1200" dirty="0" smtClean="0">
                <a:solidFill>
                  <a:schemeClr val="tx1"/>
                </a:solidFill>
                <a:effectLst/>
                <a:latin typeface="+mn-lt"/>
                <a:ea typeface="+mn-ea"/>
                <a:cs typeface="+mn-cs"/>
              </a:rPr>
              <a:t>The various components of a basic cryptosystem are </a:t>
            </a:r>
            <a:r>
              <a:rPr lang="en-IN" sz="1200" b="1" i="0" kern="1200" dirty="0" smtClean="0">
                <a:solidFill>
                  <a:schemeClr val="tx1"/>
                </a:solidFill>
                <a:effectLst/>
                <a:latin typeface="+mn-lt"/>
                <a:ea typeface="+mn-ea"/>
                <a:cs typeface="+mn-cs"/>
              </a:rPr>
              <a:t>Plaintext, Encryption Algorithm, </a:t>
            </a:r>
            <a:r>
              <a:rPr lang="en-IN" sz="1200" b="1" i="0" kern="1200" dirty="0" err="1" smtClean="0">
                <a:solidFill>
                  <a:schemeClr val="tx1"/>
                </a:solidFill>
                <a:effectLst/>
                <a:latin typeface="+mn-lt"/>
                <a:ea typeface="+mn-ea"/>
                <a:cs typeface="+mn-cs"/>
              </a:rPr>
              <a:t>Ciphertext</a:t>
            </a:r>
            <a:r>
              <a:rPr lang="en-IN" sz="1200" b="1" i="0" kern="1200" dirty="0" smtClean="0">
                <a:solidFill>
                  <a:schemeClr val="tx1"/>
                </a:solidFill>
                <a:effectLst/>
                <a:latin typeface="+mn-lt"/>
                <a:ea typeface="+mn-ea"/>
                <a:cs typeface="+mn-cs"/>
              </a:rPr>
              <a:t>, Decryption Algorithm,</a:t>
            </a:r>
            <a:r>
              <a:rPr lang="en-IN" sz="1200" b="0" i="0" kern="1200" dirty="0" smtClean="0">
                <a:solidFill>
                  <a:schemeClr val="tx1"/>
                </a:solidFill>
                <a:effectLst/>
                <a:latin typeface="+mn-lt"/>
                <a:ea typeface="+mn-ea"/>
                <a:cs typeface="+mn-cs"/>
              </a:rPr>
              <a:t> Encryption Key and, Decryption Key</a:t>
            </a:r>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1164262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Encryption Key</a:t>
            </a:r>
            <a:r>
              <a:rPr lang="en-US" sz="1200" b="0" i="0" kern="1200" dirty="0" smtClean="0">
                <a:solidFill>
                  <a:schemeClr val="tx1"/>
                </a:solidFill>
                <a:effectLst/>
                <a:latin typeface="+mn-lt"/>
                <a:ea typeface="+mn-ea"/>
                <a:cs typeface="+mn-cs"/>
              </a:rPr>
              <a:t> is a value that is known to the sender. The sender inputs the encryption key into the encryption algorithm along with the plaintext in order to compute the cipher text.</a:t>
            </a:r>
          </a:p>
          <a:p>
            <a:r>
              <a:rPr lang="en-US" sz="1200" b="1" i="0" kern="1200" dirty="0" smtClean="0">
                <a:solidFill>
                  <a:schemeClr val="tx1"/>
                </a:solidFill>
                <a:effectLst/>
                <a:latin typeface="+mn-lt"/>
                <a:ea typeface="+mn-ea"/>
                <a:cs typeface="+mn-cs"/>
              </a:rPr>
              <a:t>Decryption Key</a:t>
            </a:r>
            <a:r>
              <a:rPr lang="en-US" sz="1200" b="0" i="0" kern="1200" dirty="0" smtClean="0">
                <a:solidFill>
                  <a:schemeClr val="tx1"/>
                </a:solidFill>
                <a:effectLst/>
                <a:latin typeface="+mn-lt"/>
                <a:ea typeface="+mn-ea"/>
                <a:cs typeface="+mn-cs"/>
              </a:rPr>
              <a:t> is a value that is known to the receiver. The decryption key is related to the encryption key, but is not always identical to it. The receiver inputs the decryption key into the decryption algorithm along with the cipher text in order to compute the plaintext.</a:t>
            </a:r>
          </a:p>
          <a:p>
            <a:r>
              <a:rPr lang="en-US" sz="1200" b="0" i="0" kern="1200" dirty="0" smtClean="0">
                <a:solidFill>
                  <a:schemeClr val="tx1"/>
                </a:solidFill>
                <a:effectLst/>
                <a:latin typeface="+mn-lt"/>
                <a:ea typeface="+mn-ea"/>
                <a:cs typeface="+mn-cs"/>
              </a:rPr>
              <a:t>Fundamentally there are two types of keys/cryptosystems based on the type of encryption-decryption algorithms.</a:t>
            </a:r>
          </a:p>
          <a:p>
            <a:r>
              <a:rPr lang="en-US" sz="1200" b="1" i="0" kern="1200" dirty="0" smtClean="0">
                <a:solidFill>
                  <a:schemeClr val="tx1"/>
                </a:solidFill>
                <a:effectLst/>
                <a:latin typeface="+mn-lt"/>
                <a:ea typeface="+mn-ea"/>
                <a:cs typeface="+mn-cs"/>
              </a:rPr>
              <a:t>Symmetric Key Encryption</a:t>
            </a:r>
          </a:p>
          <a:p>
            <a:r>
              <a:rPr lang="en-US" sz="1200" b="0" i="0" kern="1200" dirty="0" smtClean="0">
                <a:solidFill>
                  <a:schemeClr val="tx1"/>
                </a:solidFill>
                <a:effectLst/>
                <a:latin typeface="+mn-lt"/>
                <a:ea typeface="+mn-ea"/>
                <a:cs typeface="+mn-cs"/>
              </a:rPr>
              <a:t>The encryption process where </a:t>
            </a:r>
            <a:r>
              <a:rPr lang="en-US" sz="1200" b="1" i="0" kern="1200" dirty="0" smtClean="0">
                <a:solidFill>
                  <a:schemeClr val="tx1"/>
                </a:solidFill>
                <a:effectLst/>
                <a:latin typeface="+mn-lt"/>
                <a:ea typeface="+mn-ea"/>
                <a:cs typeface="+mn-cs"/>
              </a:rPr>
              <a:t>same keys are used for encrypting and decrypting</a:t>
            </a:r>
            <a:r>
              <a:rPr lang="en-US" sz="1200" b="0" i="0" kern="1200" dirty="0" smtClean="0">
                <a:solidFill>
                  <a:schemeClr val="tx1"/>
                </a:solidFill>
                <a:effectLst/>
                <a:latin typeface="+mn-lt"/>
                <a:ea typeface="+mn-ea"/>
                <a:cs typeface="+mn-cs"/>
              </a:rPr>
              <a:t> the information is known as Symmetric Key Encryption.</a:t>
            </a:r>
          </a:p>
          <a:p>
            <a:r>
              <a:rPr lang="en-US" sz="1200" b="0" i="0" kern="1200" dirty="0" smtClean="0">
                <a:solidFill>
                  <a:schemeClr val="tx1"/>
                </a:solidFill>
                <a:effectLst/>
                <a:latin typeface="+mn-lt"/>
                <a:ea typeface="+mn-ea"/>
                <a:cs typeface="+mn-cs"/>
              </a:rPr>
              <a:t>The study of symmetric cryptosystems is referred to as </a:t>
            </a:r>
            <a:r>
              <a:rPr lang="en-US" sz="1200" b="1" i="0" kern="1200" dirty="0" smtClean="0">
                <a:solidFill>
                  <a:schemeClr val="tx1"/>
                </a:solidFill>
                <a:effectLst/>
                <a:latin typeface="+mn-lt"/>
                <a:ea typeface="+mn-ea"/>
                <a:cs typeface="+mn-cs"/>
              </a:rPr>
              <a:t>symmetric cryptography</a:t>
            </a:r>
            <a:r>
              <a:rPr lang="en-US" sz="1200" b="0" i="0" kern="1200" dirty="0" smtClean="0">
                <a:solidFill>
                  <a:schemeClr val="tx1"/>
                </a:solidFill>
                <a:effectLst/>
                <a:latin typeface="+mn-lt"/>
                <a:ea typeface="+mn-ea"/>
                <a:cs typeface="+mn-cs"/>
              </a:rPr>
              <a:t>. Symmetric cryptosystems are also sometimes referred to as </a:t>
            </a:r>
            <a:r>
              <a:rPr lang="en-US" sz="1200" b="1" i="0" kern="1200" dirty="0" smtClean="0">
                <a:solidFill>
                  <a:schemeClr val="tx1"/>
                </a:solidFill>
                <a:effectLst/>
                <a:latin typeface="+mn-lt"/>
                <a:ea typeface="+mn-ea"/>
                <a:cs typeface="+mn-cs"/>
              </a:rPr>
              <a:t>secret key cryptosystems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Following are a few common examples of symmetric key encryption −</a:t>
            </a:r>
          </a:p>
          <a:p>
            <a:r>
              <a:rPr lang="en-US" sz="1200" b="0" i="0" kern="1200" dirty="0" smtClean="0">
                <a:solidFill>
                  <a:schemeClr val="tx1"/>
                </a:solidFill>
                <a:effectLst/>
                <a:latin typeface="+mn-lt"/>
                <a:ea typeface="+mn-ea"/>
                <a:cs typeface="+mn-cs"/>
              </a:rPr>
              <a:t>Digital Encryption Standard (DES)</a:t>
            </a:r>
          </a:p>
          <a:p>
            <a:r>
              <a:rPr lang="en-US" sz="1200" b="0" i="0" kern="1200" dirty="0" smtClean="0">
                <a:solidFill>
                  <a:schemeClr val="tx1"/>
                </a:solidFill>
                <a:effectLst/>
                <a:latin typeface="+mn-lt"/>
                <a:ea typeface="+mn-ea"/>
                <a:cs typeface="+mn-cs"/>
              </a:rPr>
              <a:t>Triple-DES (3DES)</a:t>
            </a:r>
          </a:p>
          <a:p>
            <a:r>
              <a:rPr lang="en-US" sz="1200" b="0" i="0" kern="1200" dirty="0" smtClean="0">
                <a:solidFill>
                  <a:schemeClr val="tx1"/>
                </a:solidFill>
                <a:effectLst/>
                <a:latin typeface="+mn-lt"/>
                <a:ea typeface="+mn-ea"/>
                <a:cs typeface="+mn-cs"/>
              </a:rPr>
              <a:t>IDEA</a:t>
            </a:r>
          </a:p>
          <a:p>
            <a:r>
              <a:rPr lang="en-US" sz="1200" b="0" i="0" kern="1200" dirty="0" smtClean="0">
                <a:solidFill>
                  <a:schemeClr val="tx1"/>
                </a:solidFill>
                <a:effectLst/>
                <a:latin typeface="+mn-lt"/>
                <a:ea typeface="+mn-ea"/>
                <a:cs typeface="+mn-cs"/>
              </a:rPr>
              <a:t>BLOWFISH</a:t>
            </a:r>
          </a:p>
          <a:p>
            <a:r>
              <a:rPr lang="en-US" sz="1200" b="1" i="0" kern="1200" dirty="0" smtClean="0">
                <a:solidFill>
                  <a:schemeClr val="tx1"/>
                </a:solidFill>
                <a:effectLst/>
                <a:latin typeface="+mn-lt"/>
                <a:ea typeface="+mn-ea"/>
                <a:cs typeface="+mn-cs"/>
              </a:rPr>
              <a:t>Asymmetric Key Encryption</a:t>
            </a:r>
          </a:p>
          <a:p>
            <a:r>
              <a:rPr lang="en-US" sz="1200" b="0" i="0" kern="1200" dirty="0" smtClean="0">
                <a:solidFill>
                  <a:schemeClr val="tx1"/>
                </a:solidFill>
                <a:effectLst/>
                <a:latin typeface="+mn-lt"/>
                <a:ea typeface="+mn-ea"/>
                <a:cs typeface="+mn-cs"/>
              </a:rPr>
              <a:t>The encryption process where </a:t>
            </a:r>
            <a:r>
              <a:rPr lang="en-US" sz="1200" b="1" i="0" kern="1200" dirty="0" smtClean="0">
                <a:solidFill>
                  <a:schemeClr val="tx1"/>
                </a:solidFill>
                <a:effectLst/>
                <a:latin typeface="+mn-lt"/>
                <a:ea typeface="+mn-ea"/>
                <a:cs typeface="+mn-cs"/>
              </a:rPr>
              <a:t>different keys are used for encrypting and decrypting the information</a:t>
            </a:r>
            <a:r>
              <a:rPr lang="en-US" sz="1200" b="0" i="0" kern="1200" dirty="0" smtClean="0">
                <a:solidFill>
                  <a:schemeClr val="tx1"/>
                </a:solidFill>
                <a:effectLst/>
                <a:latin typeface="+mn-lt"/>
                <a:ea typeface="+mn-ea"/>
                <a:cs typeface="+mn-cs"/>
              </a:rPr>
              <a:t> is known as Asymmetric Key Encryption. Though the keys are different, they are mathematically related and hence, retrieving the plaintext by decrypting cipher text is feasible.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413542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Keys and certificates used/generated are stored in a data base called as </a:t>
            </a:r>
            <a:r>
              <a:rPr lang="en-US" sz="1200" b="0" i="0" kern="1200" dirty="0" err="1" smtClean="0">
                <a:solidFill>
                  <a:schemeClr val="tx1"/>
                </a:solidFill>
                <a:effectLst/>
                <a:latin typeface="+mn-lt"/>
                <a:ea typeface="+mn-ea"/>
                <a:cs typeface="+mn-cs"/>
              </a:rPr>
              <a:t>keystore</a:t>
            </a:r>
            <a:r>
              <a:rPr lang="en-US" sz="1200" b="0" i="0" kern="1200" dirty="0" smtClean="0">
                <a:solidFill>
                  <a:schemeClr val="tx1"/>
                </a:solidFill>
                <a:effectLst/>
                <a:latin typeface="+mn-lt"/>
                <a:ea typeface="+mn-ea"/>
                <a:cs typeface="+mn-cs"/>
              </a:rPr>
              <a:t>. By default this database is stored in a file named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keystore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You can access the contents of this database using the </a:t>
            </a:r>
            <a:r>
              <a:rPr lang="en-US" sz="1200" b="1" i="0" kern="1200" dirty="0" err="1" smtClean="0">
                <a:solidFill>
                  <a:schemeClr val="tx1"/>
                </a:solidFill>
                <a:effectLst/>
                <a:latin typeface="+mn-lt"/>
                <a:ea typeface="+mn-ea"/>
                <a:cs typeface="+mn-cs"/>
              </a:rPr>
              <a:t>KeyStore</a:t>
            </a:r>
            <a:r>
              <a:rPr lang="en-US" sz="1200" b="0" i="0" kern="1200" dirty="0" smtClean="0">
                <a:solidFill>
                  <a:schemeClr val="tx1"/>
                </a:solidFill>
                <a:effectLst/>
                <a:latin typeface="+mn-lt"/>
                <a:ea typeface="+mn-ea"/>
                <a:cs typeface="+mn-cs"/>
              </a:rPr>
              <a:t> class of the </a:t>
            </a:r>
            <a:r>
              <a:rPr lang="en-US" sz="1200" b="1" i="0" kern="1200" dirty="0" err="1" smtClean="0">
                <a:solidFill>
                  <a:schemeClr val="tx1"/>
                </a:solidFill>
                <a:effectLst/>
                <a:latin typeface="+mn-lt"/>
                <a:ea typeface="+mn-ea"/>
                <a:cs typeface="+mn-cs"/>
              </a:rPr>
              <a:t>java.security</a:t>
            </a:r>
            <a:r>
              <a:rPr lang="en-US" sz="1200" b="0" i="0" kern="1200" dirty="0" smtClean="0">
                <a:solidFill>
                  <a:schemeClr val="tx1"/>
                </a:solidFill>
                <a:effectLst/>
                <a:latin typeface="+mn-lt"/>
                <a:ea typeface="+mn-ea"/>
                <a:cs typeface="+mn-cs"/>
              </a:rPr>
              <a:t> package. This manages three different entries namely, </a:t>
            </a:r>
            <a:r>
              <a:rPr lang="en-US" sz="1200" b="0" i="0" kern="1200" dirty="0" err="1" smtClean="0">
                <a:solidFill>
                  <a:schemeClr val="tx1"/>
                </a:solidFill>
                <a:effectLst/>
                <a:latin typeface="+mn-lt"/>
                <a:ea typeface="+mn-ea"/>
                <a:cs typeface="+mn-cs"/>
              </a:rPr>
              <a:t>PrivateKeyEntry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SecretKeyEntry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TrustedCertificateEntry</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PrivateKeyEntry</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SecretKeyEntry</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TrustedCertificateEntry</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884035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com.sun.crypto.provider.DESKey@18657</a:t>
            </a:r>
          </a:p>
          <a:p>
            <a:r>
              <a:rPr lang="en-IN" sz="1200" kern="1200" dirty="0" smtClean="0">
                <a:solidFill>
                  <a:schemeClr val="tx1"/>
                </a:solidFill>
                <a:latin typeface="+mn-lt"/>
                <a:ea typeface="+mn-ea"/>
                <a:cs typeface="+mn-cs"/>
              </a:rPr>
              <a:t>[B@2fc14f68</a:t>
            </a:r>
            <a:endParaRPr lang="en-IN"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2738365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^*?P?*??z???um??.??4???-3?X/?2????`?$?(????J??j????|RL_?!</a:t>
            </a:r>
            <a:r>
              <a:rPr lang="en-IN" sz="1200" kern="1200" dirty="0" err="1" smtClean="0">
                <a:solidFill>
                  <a:schemeClr val="tx1"/>
                </a:solidFill>
                <a:latin typeface="+mn-lt"/>
                <a:ea typeface="+mn-ea"/>
                <a:cs typeface="+mn-cs"/>
              </a:rPr>
              <a:t>o:U?R</a:t>
            </a:r>
            <a:r>
              <a:rPr lang="en-IN" sz="1200" kern="1200" dirty="0" smtClean="0">
                <a:solidFill>
                  <a:schemeClr val="tx1"/>
                </a:solidFill>
                <a:latin typeface="+mn-lt"/>
                <a:ea typeface="+mn-ea"/>
                <a:cs typeface="+mn-cs"/>
              </a:rPr>
              <a:t>??3?$`?'????#?N??</a:t>
            </a:r>
            <a:r>
              <a:rPr lang="en-IN" sz="1200" kern="1200" dirty="0" err="1" smtClean="0">
                <a:solidFill>
                  <a:schemeClr val="tx1"/>
                </a:solidFill>
                <a:latin typeface="+mn-lt"/>
                <a:ea typeface="+mn-ea"/>
                <a:cs typeface="+mn-cs"/>
              </a:rPr>
              <a:t>aM</a:t>
            </a:r>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nf</a:t>
            </a:r>
            <a:r>
              <a:rPr lang="en-IN" sz="1200" kern="1200" dirty="0" smtClean="0">
                <a:solidFill>
                  <a:schemeClr val="tx1"/>
                </a:solidFill>
                <a:latin typeface="+mn-lt"/>
                <a:ea typeface="+mn-ea"/>
                <a:cs typeface="+mn-cs"/>
              </a:rPr>
              <a:t>???y????????0M???</a:t>
            </a:r>
            <a:r>
              <a:rPr lang="en-IN" sz="1200" kern="1200" dirty="0" err="1" smtClean="0">
                <a:solidFill>
                  <a:schemeClr val="tx1"/>
                </a:solidFill>
                <a:latin typeface="+mn-lt"/>
                <a:ea typeface="+mn-ea"/>
                <a:cs typeface="+mn-cs"/>
              </a:rPr>
              <a:t>s?t</a:t>
            </a:r>
            <a:r>
              <a:rPr lang="en-IN" sz="1200" kern="1200" dirty="0" smtClean="0">
                <a:solidFill>
                  <a:schemeClr val="tx1"/>
                </a:solidFill>
                <a:latin typeface="+mn-lt"/>
                <a:ea typeface="+mn-ea"/>
                <a:cs typeface="+mn-cs"/>
              </a:rPr>
              <a:t>???!ZP???BV?{?@7;GE[???f|L?oVl7?}$??</a:t>
            </a:r>
            <a:r>
              <a:rPr lang="en-IN" sz="1200" kern="1200" dirty="0" err="1" smtClean="0">
                <a:solidFill>
                  <a:schemeClr val="tx1"/>
                </a:solidFill>
                <a:latin typeface="+mn-lt"/>
                <a:ea typeface="+mn-ea"/>
                <a:cs typeface="+mn-cs"/>
              </a:rPr>
              <a:t>KX?o?R</a:t>
            </a:r>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Rgv?C</a:t>
            </a:r>
            <a:r>
              <a:rPr lang="en-IN" sz="1200" kern="1200" dirty="0" smtClean="0">
                <a:solidFill>
                  <a:schemeClr val="tx1"/>
                </a:solidFill>
                <a:latin typeface="+mn-lt"/>
                <a:ea typeface="+mn-ea"/>
                <a:cs typeface="+mn-cs"/>
              </a:rPr>
              <a:t>?&lt;b?</a:t>
            </a:r>
            <a:r>
              <a:rPr lang="en-IN" sz="1200" kern="1200" dirty="0" err="1" smtClean="0">
                <a:solidFill>
                  <a:schemeClr val="tx1"/>
                </a:solidFill>
                <a:latin typeface="+mn-lt"/>
                <a:ea typeface="+mn-ea"/>
                <a:cs typeface="+mn-cs"/>
              </a:rPr>
              <a:t>wN</a:t>
            </a:r>
            <a:r>
              <a:rPr lang="en-IN" sz="1200" kern="1200" dirty="0" smtClean="0">
                <a:solidFill>
                  <a:schemeClr val="tx1"/>
                </a:solidFill>
                <a:latin typeface="+mn-lt"/>
                <a:ea typeface="+mn-ea"/>
                <a:cs typeface="+mn-cs"/>
              </a:rPr>
              <a:t>/Z!?</a:t>
            </a:r>
            <a:r>
              <a:rPr lang="en-IN" sz="1200" kern="1200" dirty="0" err="1" smtClean="0">
                <a:solidFill>
                  <a:schemeClr val="tx1"/>
                </a:solidFill>
                <a:latin typeface="+mn-lt"/>
                <a:ea typeface="+mn-ea"/>
                <a:cs typeface="+mn-cs"/>
              </a:rPr>
              <a:t>S?v</a:t>
            </a:r>
            <a:r>
              <a:rPr lang="en-IN" sz="1200" kern="1200" dirty="0" smtClean="0">
                <a:solidFill>
                  <a:schemeClr val="tx1"/>
                </a:solidFill>
                <a:latin typeface="+mn-lt"/>
                <a:ea typeface="+mn-ea"/>
                <a:cs typeface="+mn-cs"/>
              </a:rPr>
              <a:t>?#y????8[j?[GR????_</a:t>
            </a:r>
          </a:p>
          <a:p>
            <a:r>
              <a:rPr lang="en-IN" sz="1200" kern="1200" dirty="0" smtClean="0">
                <a:solidFill>
                  <a:schemeClr val="tx1"/>
                </a:solidFill>
                <a:latin typeface="+mn-lt"/>
                <a:ea typeface="+mn-ea"/>
                <a:cs typeface="+mn-cs"/>
              </a:rPr>
              <a:t>?7??n:</a:t>
            </a:r>
          </a:p>
          <a:p>
            <a:r>
              <a:rPr lang="en-IN" sz="1200" kern="1200" dirty="0" smtClean="0">
                <a:solidFill>
                  <a:schemeClr val="tx1"/>
                </a:solidFill>
                <a:latin typeface="+mn-lt"/>
                <a:ea typeface="+mn-ea"/>
                <a:cs typeface="+mn-cs"/>
              </a:rPr>
              <a:t>???</a:t>
            </a:r>
            <a:endParaRPr lang="en-IN"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224208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smtClean="0">
                <a:solidFill>
                  <a:schemeClr val="tx1"/>
                </a:solidFill>
                <a:latin typeface="+mn-lt"/>
                <a:ea typeface="+mn-ea"/>
                <a:cs typeface="+mn-cs"/>
              </a:rPr>
              <a:t>y?)??	1?}o???d1?N?ox??&amp;?]?^?2???? ???"?</a:t>
            </a:r>
            <a:r>
              <a:rPr lang="es-ES" sz="1200" kern="1200" dirty="0" err="1" smtClean="0">
                <a:solidFill>
                  <a:schemeClr val="tx1"/>
                </a:solidFill>
                <a:latin typeface="+mn-lt"/>
                <a:ea typeface="+mn-ea"/>
                <a:cs typeface="+mn-cs"/>
              </a:rPr>
              <a:t>e?b</a:t>
            </a:r>
            <a:r>
              <a:rPr lang="es-ES" sz="1200" kern="1200" dirty="0" smtClean="0">
                <a:solidFill>
                  <a:schemeClr val="tx1"/>
                </a:solidFill>
                <a:latin typeface="+mn-lt"/>
                <a:ea typeface="+mn-ea"/>
                <a:cs typeface="+mn-cs"/>
              </a:rPr>
              <a:t>??Q??Q??v???p???J*????????</a:t>
            </a:r>
            <a:r>
              <a:rPr lang="es-ES" sz="1200" kern="1200" dirty="0" err="1" smtClean="0">
                <a:solidFill>
                  <a:schemeClr val="tx1"/>
                </a:solidFill>
                <a:latin typeface="+mn-lt"/>
                <a:ea typeface="+mn-ea"/>
                <a:cs typeface="+mn-cs"/>
              </a:rPr>
              <a:t>iW?Q</a:t>
            </a:r>
            <a:r>
              <a:rPr lang="es-ES" sz="1200" kern="1200" dirty="0" smtClean="0">
                <a:solidFill>
                  <a:schemeClr val="tx1"/>
                </a:solidFill>
                <a:latin typeface="+mn-lt"/>
                <a:ea typeface="+mn-ea"/>
                <a:cs typeface="+mn-cs"/>
              </a:rPr>
              <a:t>???????m?[????m????X??=u</a:t>
            </a:r>
          </a:p>
          <a:p>
            <a:r>
              <a:rPr lang="es-ES" sz="1200" kern="1200" dirty="0" smtClean="0">
                <a:solidFill>
                  <a:schemeClr val="tx1"/>
                </a:solidFill>
                <a:latin typeface="+mn-lt"/>
                <a:ea typeface="+mn-ea"/>
                <a:cs typeface="+mn-cs"/>
              </a:rPr>
              <a:t>?Æ????b?(;?~??C~???????????v?1&gt;?FP??#)</a:t>
            </a:r>
            <a:r>
              <a:rPr lang="es-ES" sz="1200" kern="1200" dirty="0" err="1" smtClean="0">
                <a:solidFill>
                  <a:schemeClr val="tx1"/>
                </a:solidFill>
                <a:latin typeface="+mn-lt"/>
                <a:ea typeface="+mn-ea"/>
                <a:cs typeface="+mn-cs"/>
              </a:rPr>
              <a:t>i?i</a:t>
            </a:r>
            <a:r>
              <a:rPr lang="es-ES" sz="1200" kern="1200" dirty="0" smtClean="0">
                <a:solidFill>
                  <a:schemeClr val="tx1"/>
                </a:solidFill>
                <a:latin typeface="+mn-lt"/>
                <a:ea typeface="+mn-ea"/>
                <a:cs typeface="+mn-cs"/>
              </a:rPr>
              <a:t>(?)?	??m?&gt;?(???'[. ??c??7?^LJ?@???????????P?????X????</a:t>
            </a:r>
            <a:r>
              <a:rPr lang="es-ES" sz="1200" kern="1200" dirty="0" err="1" smtClean="0">
                <a:solidFill>
                  <a:schemeClr val="tx1"/>
                </a:solidFill>
                <a:latin typeface="+mn-lt"/>
                <a:ea typeface="+mn-ea"/>
                <a:cs typeface="+mn-cs"/>
              </a:rPr>
              <a:t>lrqoa</a:t>
            </a:r>
            <a:r>
              <a:rPr lang="es-ES" sz="1200" kern="1200" dirty="0" smtClean="0">
                <a:solidFill>
                  <a:schemeClr val="tx1"/>
                </a:solidFill>
                <a:latin typeface="+mn-lt"/>
                <a:ea typeface="+mn-ea"/>
                <a:cs typeface="+mn-cs"/>
              </a:rPr>
              <a:t>?y??</a:t>
            </a:r>
            <a:endParaRPr lang="en-IN"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552127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2676026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Java Cryptography Architecture (JCA) is a set of APIs to implement concepts of modern cryptography such as digital signatures, message digests, and certificates. This specification helps developers integrate security in their applications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221103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is Cryptanalysis?</a:t>
            </a:r>
          </a:p>
          <a:p>
            <a:r>
              <a:rPr lang="en-US" sz="1200" b="0" i="0" kern="1200" dirty="0" smtClean="0">
                <a:solidFill>
                  <a:schemeClr val="tx1"/>
                </a:solidFill>
                <a:effectLst/>
                <a:latin typeface="+mn-lt"/>
                <a:ea typeface="+mn-ea"/>
                <a:cs typeface="+mn-cs"/>
              </a:rPr>
              <a:t>The art and science of breaking the cipher text is known as cryptanalysis.</a:t>
            </a:r>
          </a:p>
          <a:p>
            <a:r>
              <a:rPr lang="en-US" sz="1200" b="0" i="0" kern="1200" dirty="0" smtClean="0">
                <a:solidFill>
                  <a:schemeClr val="tx1"/>
                </a:solidFill>
                <a:effectLst/>
                <a:latin typeface="+mn-lt"/>
                <a:ea typeface="+mn-ea"/>
                <a:cs typeface="+mn-cs"/>
              </a:rPr>
              <a:t>Cryptanalysis is the sister branch of cryptography and they both co-exist. The cryptographic process results in the cipher text for transmission or storage. It involves the study of cryptographic mechanism with the intention to break them. Cryptanalysis is also used during the design of the new cryptographic techniques to test their security strengths.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2329113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Cryptography primitives are nothing but the tools and techniques in Cryptography that can be selectively used to provide a set of desired security services −</a:t>
            </a:r>
          </a:p>
          <a:p>
            <a:r>
              <a:rPr lang="en-US" sz="1200" b="0" i="0" kern="1200" dirty="0" smtClean="0">
                <a:solidFill>
                  <a:schemeClr val="tx1"/>
                </a:solidFill>
                <a:effectLst/>
                <a:latin typeface="+mn-lt"/>
                <a:ea typeface="+mn-ea"/>
                <a:cs typeface="+mn-cs"/>
              </a:rPr>
              <a:t>Encryption</a:t>
            </a:r>
          </a:p>
          <a:p>
            <a:r>
              <a:rPr lang="en-US" sz="1200" b="0" i="0" kern="1200" dirty="0" smtClean="0">
                <a:solidFill>
                  <a:schemeClr val="tx1"/>
                </a:solidFill>
                <a:effectLst/>
                <a:latin typeface="+mn-lt"/>
                <a:ea typeface="+mn-ea"/>
                <a:cs typeface="+mn-cs"/>
              </a:rPr>
              <a:t>Hash functions</a:t>
            </a:r>
          </a:p>
          <a:p>
            <a:r>
              <a:rPr lang="en-US" sz="1200" b="0" i="0" kern="1200" dirty="0" smtClean="0">
                <a:solidFill>
                  <a:schemeClr val="tx1"/>
                </a:solidFill>
                <a:effectLst/>
                <a:latin typeface="+mn-lt"/>
                <a:ea typeface="+mn-ea"/>
                <a:cs typeface="+mn-cs"/>
              </a:rPr>
              <a:t>Message Authentication codes (MAC)</a:t>
            </a:r>
          </a:p>
          <a:p>
            <a:r>
              <a:rPr lang="en-US" sz="1200" b="0" i="0" kern="1200" dirty="0" smtClean="0">
                <a:solidFill>
                  <a:schemeClr val="tx1"/>
                </a:solidFill>
                <a:effectLst/>
                <a:latin typeface="+mn-lt"/>
                <a:ea typeface="+mn-ea"/>
                <a:cs typeface="+mn-cs"/>
              </a:rPr>
              <a:t>Digital Signatures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209481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Hash functions are extremely useful and appear in almost all information security applications.</a:t>
            </a:r>
          </a:p>
          <a:p>
            <a:r>
              <a:rPr lang="en-US" sz="1200" b="0" i="0" kern="1200" dirty="0" smtClean="0">
                <a:solidFill>
                  <a:schemeClr val="tx1"/>
                </a:solidFill>
                <a:effectLst/>
                <a:latin typeface="+mn-lt"/>
                <a:ea typeface="+mn-ea"/>
                <a:cs typeface="+mn-cs"/>
              </a:rPr>
              <a:t>A hash function is a mathematical function that converts a numerical input value into another compressed numerical value. The input to the hash function is of arbitrary length but output is always of fixed length.</a:t>
            </a:r>
          </a:p>
          <a:p>
            <a:r>
              <a:rPr lang="en-US" sz="1200" b="0" i="0" kern="1200" dirty="0" smtClean="0">
                <a:solidFill>
                  <a:schemeClr val="tx1"/>
                </a:solidFill>
                <a:effectLst/>
                <a:latin typeface="+mn-lt"/>
                <a:ea typeface="+mn-ea"/>
                <a:cs typeface="+mn-cs"/>
              </a:rPr>
              <a:t>Values returned by a hash function are called </a:t>
            </a:r>
            <a:r>
              <a:rPr lang="en-US" sz="1200" b="1" i="0" kern="1200" dirty="0" smtClean="0">
                <a:solidFill>
                  <a:schemeClr val="tx1"/>
                </a:solidFill>
                <a:effectLst/>
                <a:latin typeface="+mn-lt"/>
                <a:ea typeface="+mn-ea"/>
                <a:cs typeface="+mn-cs"/>
              </a:rPr>
              <a:t>message digest</a:t>
            </a:r>
            <a:r>
              <a:rPr lang="en-US" sz="1200" b="0" i="0" kern="1200" dirty="0" smtClean="0">
                <a:solidFill>
                  <a:schemeClr val="tx1"/>
                </a:solidFill>
                <a:effectLst/>
                <a:latin typeface="+mn-lt"/>
                <a:ea typeface="+mn-ea"/>
                <a:cs typeface="+mn-cs"/>
              </a:rPr>
              <a:t> or simply </a:t>
            </a:r>
            <a:r>
              <a:rPr lang="en-US" sz="1200" b="1" i="0" kern="1200" dirty="0" smtClean="0">
                <a:solidFill>
                  <a:schemeClr val="tx1"/>
                </a:solidFill>
                <a:effectLst/>
                <a:latin typeface="+mn-lt"/>
                <a:ea typeface="+mn-ea"/>
                <a:cs typeface="+mn-cs"/>
              </a:rPr>
              <a:t>hash values</a:t>
            </a:r>
            <a:r>
              <a:rPr lang="en-US" sz="1200" b="0" i="0" kern="1200" dirty="0" smtClean="0">
                <a:solidFill>
                  <a:schemeClr val="tx1"/>
                </a:solidFill>
                <a:effectLst/>
                <a:latin typeface="+mn-lt"/>
                <a:ea typeface="+mn-ea"/>
                <a:cs typeface="+mn-cs"/>
              </a:rPr>
              <a:t>. The following picture illustrated hash function.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834978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Hash functions are extremely useful and appear in almost all information security applications.</a:t>
            </a:r>
          </a:p>
          <a:p>
            <a:r>
              <a:rPr lang="en-US" sz="1200" b="0" i="0" kern="1200" dirty="0" smtClean="0">
                <a:solidFill>
                  <a:schemeClr val="tx1"/>
                </a:solidFill>
                <a:effectLst/>
                <a:latin typeface="+mn-lt"/>
                <a:ea typeface="+mn-ea"/>
                <a:cs typeface="+mn-cs"/>
              </a:rPr>
              <a:t>A hash function is a mathematical function that converts a numerical input value into another compressed numerical value. The input to the hash function is of arbitrary length but output is always of fixed length.</a:t>
            </a:r>
          </a:p>
          <a:p>
            <a:r>
              <a:rPr lang="en-US" sz="1200" b="0" i="0" kern="1200" dirty="0" smtClean="0">
                <a:solidFill>
                  <a:schemeClr val="tx1"/>
                </a:solidFill>
                <a:effectLst/>
                <a:latin typeface="+mn-lt"/>
                <a:ea typeface="+mn-ea"/>
                <a:cs typeface="+mn-cs"/>
              </a:rPr>
              <a:t>Values returned by a hash function are called </a:t>
            </a:r>
            <a:r>
              <a:rPr lang="en-US" sz="1200" b="1" i="0" kern="1200" dirty="0" smtClean="0">
                <a:solidFill>
                  <a:schemeClr val="tx1"/>
                </a:solidFill>
                <a:effectLst/>
                <a:latin typeface="+mn-lt"/>
                <a:ea typeface="+mn-ea"/>
                <a:cs typeface="+mn-cs"/>
              </a:rPr>
              <a:t>message digest</a:t>
            </a:r>
            <a:r>
              <a:rPr lang="en-US" sz="1200" b="0" i="0" kern="1200" dirty="0" smtClean="0">
                <a:solidFill>
                  <a:schemeClr val="tx1"/>
                </a:solidFill>
                <a:effectLst/>
                <a:latin typeface="+mn-lt"/>
                <a:ea typeface="+mn-ea"/>
                <a:cs typeface="+mn-cs"/>
              </a:rPr>
              <a:t> or simply </a:t>
            </a:r>
            <a:r>
              <a:rPr lang="en-US" sz="1200" b="1" i="0" kern="1200" dirty="0" smtClean="0">
                <a:solidFill>
                  <a:schemeClr val="tx1"/>
                </a:solidFill>
                <a:effectLst/>
                <a:latin typeface="+mn-lt"/>
                <a:ea typeface="+mn-ea"/>
                <a:cs typeface="+mn-cs"/>
              </a:rPr>
              <a:t>hash values</a:t>
            </a:r>
            <a:r>
              <a:rPr lang="en-US" sz="1200" b="0" i="0" kern="1200" dirty="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The following picture illustrated hash function.</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4113033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Step 1.The </a:t>
            </a:r>
            <a:r>
              <a:rPr lang="en-US" sz="1200" b="0" i="0" kern="1200" dirty="0" err="1" smtClean="0">
                <a:solidFill>
                  <a:schemeClr val="tx1"/>
                </a:solidFill>
                <a:effectLst/>
                <a:latin typeface="+mn-lt"/>
                <a:ea typeface="+mn-ea"/>
                <a:cs typeface="+mn-cs"/>
              </a:rPr>
              <a:t>MessageDigest</a:t>
            </a:r>
            <a:r>
              <a:rPr lang="en-US" sz="1200" b="0" i="0" kern="1200" dirty="0" smtClean="0">
                <a:solidFill>
                  <a:schemeClr val="tx1"/>
                </a:solidFill>
                <a:effectLst/>
                <a:latin typeface="+mn-lt"/>
                <a:ea typeface="+mn-ea"/>
                <a:cs typeface="+mn-cs"/>
              </a:rPr>
              <a:t> class provides a method named </a:t>
            </a:r>
            <a:r>
              <a:rPr lang="en-US" sz="1200" b="1" i="0" kern="1200" dirty="0" err="1" smtClean="0">
                <a:solidFill>
                  <a:schemeClr val="tx1"/>
                </a:solidFill>
                <a:effectLst/>
                <a:latin typeface="+mn-lt"/>
                <a:ea typeface="+mn-ea"/>
                <a:cs typeface="+mn-cs"/>
              </a:rPr>
              <a:t>getInstance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This method accepts a String variable specifying the name of the algorithm to be used and returns a </a:t>
            </a:r>
            <a:r>
              <a:rPr lang="en-US" sz="1200" b="0" i="0" kern="1200" dirty="0" err="1" smtClean="0">
                <a:solidFill>
                  <a:schemeClr val="tx1"/>
                </a:solidFill>
                <a:effectLst/>
                <a:latin typeface="+mn-lt"/>
                <a:ea typeface="+mn-ea"/>
                <a:cs typeface="+mn-cs"/>
              </a:rPr>
              <a:t>MessageDigest</a:t>
            </a:r>
            <a:r>
              <a:rPr lang="en-US" sz="1200" b="0" i="0" kern="1200" dirty="0" smtClean="0">
                <a:solidFill>
                  <a:schemeClr val="tx1"/>
                </a:solidFill>
                <a:effectLst/>
                <a:latin typeface="+mn-lt"/>
                <a:ea typeface="+mn-ea"/>
                <a:cs typeface="+mn-cs"/>
              </a:rPr>
              <a:t> object implementing the specified algorithm.</a:t>
            </a:r>
          </a:p>
          <a:p>
            <a:r>
              <a:rPr lang="en-US" sz="1200" b="0" i="0" kern="1200" dirty="0" smtClean="0">
                <a:solidFill>
                  <a:schemeClr val="tx1"/>
                </a:solidFill>
                <a:effectLst/>
                <a:latin typeface="+mn-lt"/>
                <a:ea typeface="+mn-ea"/>
                <a:cs typeface="+mn-cs"/>
              </a:rPr>
              <a:t>Create </a:t>
            </a:r>
            <a:r>
              <a:rPr lang="en-US" sz="1200" b="0" i="0" kern="1200" dirty="0" err="1" smtClean="0">
                <a:solidFill>
                  <a:schemeClr val="tx1"/>
                </a:solidFill>
                <a:effectLst/>
                <a:latin typeface="+mn-lt"/>
                <a:ea typeface="+mn-ea"/>
                <a:cs typeface="+mn-cs"/>
              </a:rPr>
              <a:t>MessageDigest</a:t>
            </a:r>
            <a:r>
              <a:rPr lang="en-US" sz="1200" b="0" i="0" kern="1200" dirty="0" smtClean="0">
                <a:solidFill>
                  <a:schemeClr val="tx1"/>
                </a:solidFill>
                <a:effectLst/>
                <a:latin typeface="+mn-lt"/>
                <a:ea typeface="+mn-ea"/>
                <a:cs typeface="+mn-cs"/>
              </a:rPr>
              <a:t> object using the </a:t>
            </a:r>
            <a:r>
              <a:rPr lang="en-US" sz="1200" b="1" i="0" kern="1200" dirty="0" err="1" smtClean="0">
                <a:solidFill>
                  <a:schemeClr val="tx1"/>
                </a:solidFill>
                <a:effectLst/>
                <a:latin typeface="+mn-lt"/>
                <a:ea typeface="+mn-ea"/>
                <a:cs typeface="+mn-cs"/>
              </a:rPr>
              <a:t>getInstance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method as shown below</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Step 2: Pass data to the created </a:t>
            </a:r>
            <a:r>
              <a:rPr lang="en-US" sz="1200" b="0" i="0" kern="1200" dirty="0" err="1" smtClean="0">
                <a:solidFill>
                  <a:schemeClr val="tx1"/>
                </a:solidFill>
                <a:effectLst/>
                <a:latin typeface="+mn-lt"/>
                <a:ea typeface="+mn-ea"/>
                <a:cs typeface="+mn-cs"/>
              </a:rPr>
              <a:t>MessageDigest</a:t>
            </a:r>
            <a:r>
              <a:rPr lang="en-US" sz="1200" b="0" i="0" kern="1200" dirty="0" smtClean="0">
                <a:solidFill>
                  <a:schemeClr val="tx1"/>
                </a:solidFill>
                <a:effectLst/>
                <a:latin typeface="+mn-lt"/>
                <a:ea typeface="+mn-ea"/>
                <a:cs typeface="+mn-cs"/>
              </a:rPr>
              <a:t> object</a:t>
            </a:r>
          </a:p>
          <a:p>
            <a:r>
              <a:rPr lang="en-US" sz="1200" b="0" i="0" kern="1200" dirty="0" smtClean="0">
                <a:solidFill>
                  <a:schemeClr val="tx1"/>
                </a:solidFill>
                <a:effectLst/>
                <a:latin typeface="+mn-lt"/>
                <a:ea typeface="+mn-ea"/>
                <a:cs typeface="+mn-cs"/>
              </a:rPr>
              <a:t>After creating the message digest object, you need to pass the message/data to it. You can do so using the </a:t>
            </a:r>
            <a:r>
              <a:rPr lang="en-US" sz="1200" b="1" i="0" kern="1200" dirty="0" smtClean="0">
                <a:solidFill>
                  <a:schemeClr val="tx1"/>
                </a:solidFill>
                <a:effectLst/>
                <a:latin typeface="+mn-lt"/>
                <a:ea typeface="+mn-ea"/>
                <a:cs typeface="+mn-cs"/>
              </a:rPr>
              <a:t>update()</a:t>
            </a:r>
            <a:r>
              <a:rPr lang="en-US" sz="1200" b="0" i="0" kern="1200" dirty="0" smtClean="0">
                <a:solidFill>
                  <a:schemeClr val="tx1"/>
                </a:solidFill>
                <a:effectLst/>
                <a:latin typeface="+mn-lt"/>
                <a:ea typeface="+mn-ea"/>
                <a:cs typeface="+mn-cs"/>
              </a:rPr>
              <a:t> method of the </a:t>
            </a:r>
            <a:r>
              <a:rPr lang="en-US" sz="1200" b="1" i="0" kern="1200" dirty="0" err="1" smtClean="0">
                <a:solidFill>
                  <a:schemeClr val="tx1"/>
                </a:solidFill>
                <a:effectLst/>
                <a:latin typeface="+mn-lt"/>
                <a:ea typeface="+mn-ea"/>
                <a:cs typeface="+mn-cs"/>
              </a:rPr>
              <a:t>MessageDigest</a:t>
            </a:r>
            <a:r>
              <a:rPr lang="en-US" sz="1200" b="0" i="0" kern="1200" dirty="0" smtClean="0">
                <a:solidFill>
                  <a:schemeClr val="tx1"/>
                </a:solidFill>
                <a:effectLst/>
                <a:latin typeface="+mn-lt"/>
                <a:ea typeface="+mn-ea"/>
                <a:cs typeface="+mn-cs"/>
              </a:rPr>
              <a:t> class, this method accepts a byte array representing the message and adds/passes it to the above created </a:t>
            </a:r>
            <a:r>
              <a:rPr lang="en-US" sz="1200" b="0" i="0" kern="1200" dirty="0" err="1" smtClean="0">
                <a:solidFill>
                  <a:schemeClr val="tx1"/>
                </a:solidFill>
                <a:effectLst/>
                <a:latin typeface="+mn-lt"/>
                <a:ea typeface="+mn-ea"/>
                <a:cs typeface="+mn-cs"/>
              </a:rPr>
              <a:t>MessageDigest</a:t>
            </a:r>
            <a:r>
              <a:rPr lang="en-US" sz="1200" b="0" i="0" kern="1200" dirty="0" smtClean="0">
                <a:solidFill>
                  <a:schemeClr val="tx1"/>
                </a:solidFill>
                <a:effectLst/>
                <a:latin typeface="+mn-lt"/>
                <a:ea typeface="+mn-ea"/>
                <a:cs typeface="+mn-cs"/>
              </a:rPr>
              <a:t> object.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Step 3: Generate the message digest</a:t>
            </a:r>
          </a:p>
          <a:p>
            <a:r>
              <a:rPr lang="en-US" sz="1200" b="0" i="0" kern="1200" dirty="0" smtClean="0">
                <a:solidFill>
                  <a:schemeClr val="tx1"/>
                </a:solidFill>
                <a:effectLst/>
                <a:latin typeface="+mn-lt"/>
                <a:ea typeface="+mn-ea"/>
                <a:cs typeface="+mn-cs"/>
              </a:rPr>
              <a:t>You can generate the message digest using the </a:t>
            </a:r>
            <a:r>
              <a:rPr lang="en-US" sz="1200" b="1" i="0" kern="1200" dirty="0" smtClean="0">
                <a:solidFill>
                  <a:schemeClr val="tx1"/>
                </a:solidFill>
                <a:effectLst/>
                <a:latin typeface="+mn-lt"/>
                <a:ea typeface="+mn-ea"/>
                <a:cs typeface="+mn-cs"/>
              </a:rPr>
              <a:t>digest()</a:t>
            </a:r>
            <a:r>
              <a:rPr lang="en-US" sz="1200" b="0" i="0" kern="1200" dirty="0" smtClean="0">
                <a:solidFill>
                  <a:schemeClr val="tx1"/>
                </a:solidFill>
                <a:effectLst/>
                <a:latin typeface="+mn-lt"/>
                <a:ea typeface="+mn-ea"/>
                <a:cs typeface="+mn-cs"/>
              </a:rPr>
              <a:t> method od the </a:t>
            </a:r>
            <a:r>
              <a:rPr lang="en-US" sz="1200" b="0" i="0" kern="1200" dirty="0" err="1" smtClean="0">
                <a:solidFill>
                  <a:schemeClr val="tx1"/>
                </a:solidFill>
                <a:effectLst/>
                <a:latin typeface="+mn-lt"/>
                <a:ea typeface="+mn-ea"/>
                <a:cs typeface="+mn-cs"/>
              </a:rPr>
              <a:t>MessageDigest</a:t>
            </a:r>
            <a:r>
              <a:rPr lang="en-US" sz="1200" b="0" i="0" kern="1200" dirty="0" smtClean="0">
                <a:solidFill>
                  <a:schemeClr val="tx1"/>
                </a:solidFill>
                <a:effectLst/>
                <a:latin typeface="+mn-lt"/>
                <a:ea typeface="+mn-ea"/>
                <a:cs typeface="+mn-cs"/>
              </a:rPr>
              <a:t> class this method computes the hash function on the current object and returns the message digest in the form of byte array.</a:t>
            </a:r>
          </a:p>
          <a:p>
            <a:r>
              <a:rPr lang="en-US" sz="1200" b="0" i="0" kern="1200" dirty="0" smtClean="0">
                <a:solidFill>
                  <a:schemeClr val="tx1"/>
                </a:solidFill>
                <a:effectLst/>
                <a:latin typeface="+mn-lt"/>
                <a:ea typeface="+mn-ea"/>
                <a:cs typeface="+mn-cs"/>
              </a:rPr>
              <a:t>Generate the message digest using the digest method.</a:t>
            </a:r>
          </a:p>
          <a:p>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1008467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Welcome to FACE Prep</a:t>
            </a:r>
          </a:p>
          <a:p>
            <a:r>
              <a:rPr lang="en-IN" sz="1200" kern="1200" dirty="0" smtClean="0">
                <a:solidFill>
                  <a:schemeClr val="tx1"/>
                </a:solidFill>
                <a:latin typeface="+mn-lt"/>
                <a:ea typeface="+mn-ea"/>
                <a:cs typeface="+mn-cs"/>
              </a:rPr>
              <a:t>[B@55f96302</a:t>
            </a:r>
          </a:p>
          <a:p>
            <a:r>
              <a:rPr lang="en-IN" sz="1200" kern="1200" dirty="0" smtClean="0">
                <a:solidFill>
                  <a:schemeClr val="tx1"/>
                </a:solidFill>
                <a:latin typeface="+mn-lt"/>
                <a:ea typeface="+mn-ea"/>
                <a:cs typeface="+mn-cs"/>
              </a:rPr>
              <a:t>Hex format : 4078df7fa6c8f7801a1fdefcbca09db744e13b30ed4d26fadbd6b15053817a80</a:t>
            </a:r>
            <a:endParaRPr lang="en-IN"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157119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3/7/2020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060862"/>
            <a:ext cx="10983686" cy="3970318"/>
          </a:xfrm>
          <a:prstGeom prst="rect">
            <a:avLst/>
          </a:prstGeom>
          <a:noFill/>
        </p:spPr>
        <p:txBody>
          <a:bodyPr wrap="square" rtlCol="0">
            <a:spAutoFit/>
          </a:bodyPr>
          <a:lstStyle/>
          <a:p>
            <a:pPr marL="342900" indent="-342900">
              <a:lnSpc>
                <a:spcPct val="150000"/>
              </a:lnSpc>
              <a:buFont typeface="Arial" panose="020B0604020202020204" pitchFamily="34" charset="0"/>
              <a:buChar char="•"/>
            </a:pP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r>
              <a:rPr lang="en-US" sz="2400" dirty="0" smtClean="0">
                <a:latin typeface="Nunito Sans" panose="020B0604020202020204" charset="0"/>
              </a:rPr>
              <a:t>MAC </a:t>
            </a:r>
            <a:r>
              <a:rPr lang="en-US" sz="2400" dirty="0">
                <a:latin typeface="Nunito Sans" panose="020B0604020202020204" charset="0"/>
              </a:rPr>
              <a:t>(Message Authentication Code) algorithm is a symmetric key cryptographic technique to provide message </a:t>
            </a:r>
            <a:r>
              <a:rPr lang="en-US" sz="2400" dirty="0" smtClean="0">
                <a:latin typeface="Nunito Sans" panose="020B0604020202020204" charset="0"/>
              </a:rPr>
              <a:t>authentication</a:t>
            </a:r>
          </a:p>
          <a:p>
            <a:pPr marL="342900" indent="-342900">
              <a:lnSpc>
                <a:spcPct val="150000"/>
              </a:lnSpc>
              <a:buFont typeface="Arial" panose="020B0604020202020204" pitchFamily="34" charset="0"/>
              <a:buChar char="•"/>
            </a:pPr>
            <a:r>
              <a:rPr lang="en-US" sz="2400" dirty="0" smtClean="0">
                <a:latin typeface="Nunito Sans" panose="020B0604020202020204" charset="0"/>
              </a:rPr>
              <a:t>For </a:t>
            </a:r>
            <a:r>
              <a:rPr lang="en-US" sz="2400" dirty="0">
                <a:latin typeface="Nunito Sans" panose="020B0604020202020204" charset="0"/>
              </a:rPr>
              <a:t>establishing MAC process, the sender and receiver share a symmetric key </a:t>
            </a:r>
            <a:r>
              <a:rPr lang="en-US" sz="2400" dirty="0" smtClean="0">
                <a:latin typeface="Nunito Sans" panose="020B0604020202020204" charset="0"/>
              </a:rPr>
              <a:t>K</a:t>
            </a:r>
            <a:endParaRPr lang="en-US" sz="2400" dirty="0">
              <a:latin typeface="Nunito Sans" panose="020B0604020202020204" charset="0"/>
            </a:endParaRPr>
          </a:p>
          <a:p>
            <a:pPr marL="342900" indent="-342900">
              <a:lnSpc>
                <a:spcPct val="150000"/>
              </a:lnSpc>
              <a:buFont typeface="Arial" panose="020B0604020202020204" pitchFamily="34" charset="0"/>
              <a:buChar char="•"/>
            </a:pPr>
            <a:r>
              <a:rPr lang="en-US" sz="2400" dirty="0" smtClean="0">
                <a:latin typeface="Nunito Sans" panose="020B0604020202020204" charset="0"/>
              </a:rPr>
              <a:t>MAC </a:t>
            </a:r>
            <a:r>
              <a:rPr lang="en-US" sz="2400" dirty="0">
                <a:latin typeface="Nunito Sans" panose="020B0604020202020204" charset="0"/>
              </a:rPr>
              <a:t>is an encrypted checksum generated on the underlying message that is sent along with a message to ensure message authentication</a:t>
            </a:r>
            <a:endParaRPr lang="en-US" sz="2400" dirty="0">
              <a:latin typeface="Nunito Sans" panose="020B0604020202020204"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MAC</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056195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060862"/>
            <a:ext cx="10983686" cy="6740307"/>
          </a:xfrm>
          <a:prstGeom prst="rect">
            <a:avLst/>
          </a:prstGeom>
          <a:noFill/>
        </p:spPr>
        <p:txBody>
          <a:bodyPr wrap="square" rtlCol="0">
            <a:spAutoFit/>
          </a:bodyPr>
          <a:lstStyle/>
          <a:p>
            <a:pPr marL="342900" indent="-342900">
              <a:lnSpc>
                <a:spcPct val="150000"/>
              </a:lnSpc>
              <a:buFont typeface="Arial" panose="020B0604020202020204" pitchFamily="34" charset="0"/>
              <a:buChar char="•"/>
            </a:pP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r>
              <a:rPr lang="en-US" sz="2400" dirty="0">
                <a:latin typeface="Nunito Sans" panose="020B0604020202020204" charset="0"/>
              </a:rPr>
              <a:t>Step 1: Create a </a:t>
            </a:r>
            <a:r>
              <a:rPr lang="en-US" sz="2400" dirty="0" err="1">
                <a:latin typeface="Nunito Sans" panose="020B0604020202020204" charset="0"/>
              </a:rPr>
              <a:t>KeyGenerator</a:t>
            </a:r>
            <a:r>
              <a:rPr lang="en-US" sz="2400" dirty="0">
                <a:latin typeface="Nunito Sans" panose="020B0604020202020204" charset="0"/>
              </a:rPr>
              <a:t> </a:t>
            </a:r>
            <a:r>
              <a:rPr lang="en-US" sz="2400" dirty="0" smtClean="0">
                <a:latin typeface="Nunito Sans" panose="020B0604020202020204" charset="0"/>
              </a:rPr>
              <a:t>object</a:t>
            </a:r>
          </a:p>
          <a:p>
            <a:pPr marL="342900" indent="-342900">
              <a:lnSpc>
                <a:spcPct val="150000"/>
              </a:lnSpc>
              <a:buFont typeface="Arial" panose="020B0604020202020204" pitchFamily="34" charset="0"/>
              <a:buChar char="•"/>
            </a:pPr>
            <a:r>
              <a:rPr lang="en-US" sz="2400" dirty="0">
                <a:latin typeface="Nunito Sans" panose="020B0604020202020204" charset="0"/>
              </a:rPr>
              <a:t>Step 2: Create </a:t>
            </a:r>
            <a:r>
              <a:rPr lang="en-US" sz="2400" dirty="0" err="1">
                <a:latin typeface="Nunito Sans" panose="020B0604020202020204" charset="0"/>
              </a:rPr>
              <a:t>SecureRandom</a:t>
            </a:r>
            <a:r>
              <a:rPr lang="en-US" sz="2400" dirty="0">
                <a:latin typeface="Nunito Sans" panose="020B0604020202020204" charset="0"/>
              </a:rPr>
              <a:t> </a:t>
            </a:r>
            <a:r>
              <a:rPr lang="en-US" sz="2400" dirty="0" smtClean="0">
                <a:latin typeface="Nunito Sans" panose="020B0604020202020204" charset="0"/>
              </a:rPr>
              <a:t>object</a:t>
            </a:r>
          </a:p>
          <a:p>
            <a:pPr marL="342900" indent="-342900">
              <a:lnSpc>
                <a:spcPct val="150000"/>
              </a:lnSpc>
              <a:buFont typeface="Arial" panose="020B0604020202020204" pitchFamily="34" charset="0"/>
              <a:buChar char="•"/>
            </a:pPr>
            <a:r>
              <a:rPr lang="en-US" sz="2400" dirty="0">
                <a:latin typeface="Nunito Sans" panose="020B0604020202020204" charset="0"/>
              </a:rPr>
              <a:t>Step 3: Initialize the </a:t>
            </a:r>
            <a:r>
              <a:rPr lang="en-US" sz="2400" dirty="0" err="1" smtClean="0">
                <a:latin typeface="Nunito Sans" panose="020B0604020202020204" charset="0"/>
              </a:rPr>
              <a:t>KeyGenerator</a:t>
            </a: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r>
              <a:rPr lang="en-US" sz="2400" dirty="0">
                <a:latin typeface="Nunito Sans" panose="020B0604020202020204" charset="0"/>
              </a:rPr>
              <a:t>Step 4: Generate </a:t>
            </a:r>
            <a:r>
              <a:rPr lang="en-US" sz="2400" dirty="0" smtClean="0">
                <a:latin typeface="Nunito Sans" panose="020B0604020202020204" charset="0"/>
              </a:rPr>
              <a:t>key</a:t>
            </a:r>
          </a:p>
          <a:p>
            <a:pPr marL="342900" indent="-342900">
              <a:lnSpc>
                <a:spcPct val="150000"/>
              </a:lnSpc>
              <a:buFont typeface="Arial" panose="020B0604020202020204" pitchFamily="34" charset="0"/>
              <a:buChar char="•"/>
            </a:pPr>
            <a:r>
              <a:rPr lang="en-US" sz="2400" dirty="0">
                <a:latin typeface="Nunito Sans" panose="020B0604020202020204" charset="0"/>
              </a:rPr>
              <a:t>Step 5: Initialize the Mac </a:t>
            </a:r>
            <a:r>
              <a:rPr lang="en-US" sz="2400" dirty="0" smtClean="0">
                <a:latin typeface="Nunito Sans" panose="020B0604020202020204" charset="0"/>
              </a:rPr>
              <a:t>object</a:t>
            </a:r>
          </a:p>
          <a:p>
            <a:pPr marL="342900" indent="-342900">
              <a:lnSpc>
                <a:spcPct val="150000"/>
              </a:lnSpc>
              <a:buFont typeface="Arial" panose="020B0604020202020204" pitchFamily="34" charset="0"/>
              <a:buChar char="•"/>
            </a:pPr>
            <a:r>
              <a:rPr lang="en-US" sz="2400" dirty="0">
                <a:latin typeface="Nunito Sans" panose="020B0604020202020204" charset="0"/>
              </a:rPr>
              <a:t>Step 6: Finish the mac operation</a:t>
            </a:r>
          </a:p>
          <a:p>
            <a:pPr marL="342900" indent="-342900">
              <a:lnSpc>
                <a:spcPct val="150000"/>
              </a:lnSpc>
              <a:buFont typeface="Arial" panose="020B0604020202020204" pitchFamily="34" charset="0"/>
              <a:buChar char="•"/>
            </a:pP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endParaRPr lang="en-US" sz="2400" dirty="0">
              <a:latin typeface="Nunito Sans" panose="020B0604020202020204"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Steps</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290316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java.security</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javax.crypto</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public class Main {</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 throws Exception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KeyGenerator</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keyGen</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KeyGenerator.getInstance</a:t>
            </a:r>
            <a:r>
              <a:rPr lang="en-US" sz="2000" b="1" dirty="0">
                <a:solidFill>
                  <a:schemeClr val="bg1"/>
                </a:solidFill>
                <a:latin typeface="Courier New" panose="02070309020205020404" pitchFamily="49" charset="0"/>
                <a:cs typeface="Courier New" panose="02070309020205020404" pitchFamily="49" charset="0"/>
              </a:rPr>
              <a:t>("DES");</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SecureRandom</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secRandom</a:t>
            </a:r>
            <a:r>
              <a:rPr lang="en-US" sz="2000" b="1" dirty="0">
                <a:solidFill>
                  <a:schemeClr val="bg1"/>
                </a:solidFill>
                <a:latin typeface="Courier New" panose="02070309020205020404" pitchFamily="49" charset="0"/>
                <a:cs typeface="Courier New" panose="02070309020205020404" pitchFamily="49" charset="0"/>
              </a:rPr>
              <a:t> = new </a:t>
            </a:r>
            <a:r>
              <a:rPr lang="en-US" sz="2000" b="1" dirty="0" err="1">
                <a:solidFill>
                  <a:schemeClr val="bg1"/>
                </a:solidFill>
                <a:latin typeface="Courier New" panose="02070309020205020404" pitchFamily="49" charset="0"/>
                <a:cs typeface="Courier New" panose="02070309020205020404" pitchFamily="49" charset="0"/>
              </a:rPr>
              <a:t>SecureRandom</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keyGen.init</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secRandom</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Key </a:t>
            </a:r>
            <a:r>
              <a:rPr lang="en-US" sz="2000" b="1" dirty="0" err="1">
                <a:solidFill>
                  <a:schemeClr val="bg1"/>
                </a:solidFill>
                <a:latin typeface="Courier New" panose="02070309020205020404" pitchFamily="49" charset="0"/>
                <a:cs typeface="Courier New" panose="02070309020205020404" pitchFamily="49" charset="0"/>
              </a:rPr>
              <a:t>key</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keyGen.generateKey</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Mac </a:t>
            </a:r>
            <a:r>
              <a:rPr lang="en-US" sz="2000" b="1" dirty="0" err="1">
                <a:solidFill>
                  <a:schemeClr val="bg1"/>
                </a:solidFill>
                <a:latin typeface="Courier New" panose="02070309020205020404" pitchFamily="49" charset="0"/>
                <a:cs typeface="Courier New" panose="02070309020205020404" pitchFamily="49" charset="0"/>
              </a:rPr>
              <a:t>mac</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Mac.getInstance</a:t>
            </a:r>
            <a:r>
              <a:rPr lang="en-US" sz="2000" b="1" dirty="0">
                <a:solidFill>
                  <a:schemeClr val="bg1"/>
                </a:solidFill>
                <a:latin typeface="Courier New" panose="02070309020205020404" pitchFamily="49" charset="0"/>
                <a:cs typeface="Courier New" panose="02070309020205020404" pitchFamily="49" charset="0"/>
              </a:rPr>
              <a:t>("HmacSHA256");</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mac.init</a:t>
            </a:r>
            <a:r>
              <a:rPr lang="en-US" sz="2000" b="1" dirty="0">
                <a:solidFill>
                  <a:schemeClr val="bg1"/>
                </a:solidFill>
                <a:latin typeface="Courier New" panose="02070309020205020404" pitchFamily="49" charset="0"/>
                <a:cs typeface="Courier New" panose="02070309020205020404" pitchFamily="49" charset="0"/>
              </a:rPr>
              <a:t>(key);</a:t>
            </a:r>
          </a:p>
          <a:p>
            <a:r>
              <a:rPr lang="en-US" sz="2000" b="1" dirty="0">
                <a:solidFill>
                  <a:schemeClr val="bg1"/>
                </a:solidFill>
                <a:latin typeface="Courier New" panose="02070309020205020404" pitchFamily="49" charset="0"/>
                <a:cs typeface="Courier New" panose="02070309020205020404" pitchFamily="49" charset="0"/>
              </a:rPr>
              <a:t>      String </a:t>
            </a:r>
            <a:r>
              <a:rPr lang="en-US" sz="2000" b="1" dirty="0" err="1">
                <a:solidFill>
                  <a:schemeClr val="bg1"/>
                </a:solidFill>
                <a:latin typeface="Courier New" panose="02070309020205020404" pitchFamily="49" charset="0"/>
                <a:cs typeface="Courier New" panose="02070309020205020404" pitchFamily="49" charset="0"/>
              </a:rPr>
              <a:t>msg</a:t>
            </a:r>
            <a:r>
              <a:rPr lang="en-US" sz="2000" b="1" dirty="0">
                <a:solidFill>
                  <a:schemeClr val="bg1"/>
                </a:solidFill>
                <a:latin typeface="Courier New" panose="02070309020205020404" pitchFamily="49" charset="0"/>
                <a:cs typeface="Courier New" panose="02070309020205020404" pitchFamily="49" charset="0"/>
              </a:rPr>
              <a:t> = new String("Welcome to FACE Prep");</a:t>
            </a:r>
          </a:p>
          <a:p>
            <a:r>
              <a:rPr lang="en-US" sz="2000" b="1" dirty="0">
                <a:solidFill>
                  <a:schemeClr val="bg1"/>
                </a:solidFill>
                <a:latin typeface="Courier New" panose="02070309020205020404" pitchFamily="49" charset="0"/>
                <a:cs typeface="Courier New" panose="02070309020205020404" pitchFamily="49" charset="0"/>
              </a:rPr>
              <a:t>      byte[] bytes = </a:t>
            </a:r>
            <a:r>
              <a:rPr lang="en-US" sz="2000" b="1" dirty="0" err="1">
                <a:solidFill>
                  <a:schemeClr val="bg1"/>
                </a:solidFill>
                <a:latin typeface="Courier New" panose="02070309020205020404" pitchFamily="49" charset="0"/>
                <a:cs typeface="Courier New" panose="02070309020205020404" pitchFamily="49" charset="0"/>
              </a:rPr>
              <a:t>msg.getBytes</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byte[] </a:t>
            </a:r>
            <a:r>
              <a:rPr lang="en-US" sz="2000" b="1" dirty="0" err="1">
                <a:solidFill>
                  <a:schemeClr val="bg1"/>
                </a:solidFill>
                <a:latin typeface="Courier New" panose="02070309020205020404" pitchFamily="49" charset="0"/>
                <a:cs typeface="Courier New" panose="02070309020205020404" pitchFamily="49" charset="0"/>
              </a:rPr>
              <a:t>macResult</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mac.doFinal</a:t>
            </a:r>
            <a:r>
              <a:rPr lang="en-US" sz="2000" b="1" dirty="0">
                <a:solidFill>
                  <a:schemeClr val="bg1"/>
                </a:solidFill>
                <a:latin typeface="Courier New" panose="02070309020205020404" pitchFamily="49" charset="0"/>
                <a:cs typeface="Courier New" panose="02070309020205020404" pitchFamily="49" charset="0"/>
              </a:rPr>
              <a:t>(bytes);</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("Mac result:");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(new String(</a:t>
            </a:r>
            <a:r>
              <a:rPr lang="en-US" sz="2000" b="1" dirty="0" err="1">
                <a:solidFill>
                  <a:schemeClr val="bg1"/>
                </a:solidFill>
                <a:latin typeface="Courier New" panose="02070309020205020404" pitchFamily="49" charset="0"/>
                <a:cs typeface="Courier New" panose="02070309020205020404" pitchFamily="49" charset="0"/>
              </a:rPr>
              <a:t>macResult</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22641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060862"/>
            <a:ext cx="10983686" cy="7848302"/>
          </a:xfrm>
          <a:prstGeom prst="rect">
            <a:avLst/>
          </a:prstGeom>
          <a:noFill/>
        </p:spPr>
        <p:txBody>
          <a:bodyPr wrap="square" rtlCol="0">
            <a:spAutoFit/>
          </a:bodyPr>
          <a:lstStyle/>
          <a:p>
            <a:pPr marL="342900" indent="-342900">
              <a:lnSpc>
                <a:spcPct val="150000"/>
              </a:lnSpc>
              <a:buFont typeface="Arial" panose="020B0604020202020204" pitchFamily="34" charset="0"/>
              <a:buChar char="•"/>
            </a:pP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r>
              <a:rPr lang="en-US" sz="2400" dirty="0">
                <a:latin typeface="Nunito Sans" panose="020B0604020202020204" charset="0"/>
              </a:rPr>
              <a:t>I</a:t>
            </a:r>
            <a:r>
              <a:rPr lang="en-US" sz="2400" dirty="0" smtClean="0">
                <a:latin typeface="Nunito Sans" panose="020B0604020202020204" charset="0"/>
              </a:rPr>
              <a:t>mplementation </a:t>
            </a:r>
            <a:r>
              <a:rPr lang="en-US" sz="2400" dirty="0">
                <a:latin typeface="Nunito Sans" panose="020B0604020202020204" charset="0"/>
              </a:rPr>
              <a:t>of cryptographic techniques and their </a:t>
            </a:r>
            <a:r>
              <a:rPr lang="en-US" sz="2400" dirty="0" smtClean="0">
                <a:latin typeface="Nunito Sans" panose="020B0604020202020204" charset="0"/>
              </a:rPr>
              <a:t>infrastructure </a:t>
            </a:r>
            <a:r>
              <a:rPr lang="en-US" sz="2400" dirty="0">
                <a:latin typeface="Nunito Sans" panose="020B0604020202020204" charset="0"/>
              </a:rPr>
              <a:t>to provide information security </a:t>
            </a:r>
            <a:r>
              <a:rPr lang="en-US" sz="2400" dirty="0" smtClean="0">
                <a:latin typeface="Nunito Sans" panose="020B0604020202020204" charset="0"/>
              </a:rPr>
              <a:t>services</a:t>
            </a:r>
          </a:p>
          <a:p>
            <a:pPr marL="342900" indent="-342900">
              <a:lnSpc>
                <a:spcPct val="150000"/>
              </a:lnSpc>
              <a:buFont typeface="Arial" panose="020B0604020202020204" pitchFamily="34" charset="0"/>
              <a:buChar char="•"/>
            </a:pPr>
            <a:r>
              <a:rPr lang="en-US" sz="2400" dirty="0" smtClean="0">
                <a:latin typeface="Nunito Sans" panose="020B0604020202020204" charset="0"/>
              </a:rPr>
              <a:t>A </a:t>
            </a:r>
            <a:r>
              <a:rPr lang="en-US" sz="2400" dirty="0">
                <a:latin typeface="Nunito Sans" panose="020B0604020202020204" charset="0"/>
              </a:rPr>
              <a:t>cryptosystem is also referred to as a cipher </a:t>
            </a:r>
            <a:r>
              <a:rPr lang="en-US" sz="2400" dirty="0" smtClean="0">
                <a:latin typeface="Nunito Sans" panose="020B0604020202020204" charset="0"/>
              </a:rPr>
              <a:t>system</a:t>
            </a:r>
            <a:endParaRPr lang="en-US" sz="2400" dirty="0">
              <a:latin typeface="Nunito Sans" panose="020B0604020202020204" charset="0"/>
            </a:endParaRPr>
          </a:p>
          <a:p>
            <a:pPr marL="342900" indent="-342900">
              <a:lnSpc>
                <a:spcPct val="150000"/>
              </a:lnSpc>
              <a:buFont typeface="Arial" panose="020B0604020202020204" pitchFamily="34" charset="0"/>
              <a:buChar char="•"/>
            </a:pPr>
            <a:r>
              <a:rPr lang="en-US" sz="2400" dirty="0">
                <a:latin typeface="Nunito Sans" panose="020B0604020202020204" charset="0"/>
              </a:rPr>
              <a:t>V</a:t>
            </a:r>
            <a:r>
              <a:rPr lang="en-US" sz="2400" dirty="0" smtClean="0">
                <a:latin typeface="Nunito Sans" panose="020B0604020202020204" charset="0"/>
              </a:rPr>
              <a:t>arious </a:t>
            </a:r>
            <a:r>
              <a:rPr lang="en-US" sz="2400" dirty="0">
                <a:latin typeface="Nunito Sans" panose="020B0604020202020204" charset="0"/>
              </a:rPr>
              <a:t>components of a basic cryptosystem are </a:t>
            </a:r>
            <a:endParaRPr lang="en-US" sz="2400" dirty="0" smtClean="0">
              <a:latin typeface="Nunito Sans" panose="020B0604020202020204" charset="0"/>
            </a:endParaRPr>
          </a:p>
          <a:p>
            <a:pPr marL="1257300" lvl="2" indent="-342900">
              <a:lnSpc>
                <a:spcPct val="150000"/>
              </a:lnSpc>
              <a:buFont typeface="Arial" panose="020B0604020202020204" pitchFamily="34" charset="0"/>
              <a:buChar char="•"/>
            </a:pPr>
            <a:r>
              <a:rPr lang="en-US" sz="2400" dirty="0" smtClean="0">
                <a:latin typeface="Nunito Sans" panose="020B0604020202020204" charset="0"/>
              </a:rPr>
              <a:t>Plaintext</a:t>
            </a:r>
          </a:p>
          <a:p>
            <a:pPr marL="1257300" lvl="2" indent="-342900">
              <a:lnSpc>
                <a:spcPct val="150000"/>
              </a:lnSpc>
              <a:buFont typeface="Arial" panose="020B0604020202020204" pitchFamily="34" charset="0"/>
              <a:buChar char="•"/>
            </a:pPr>
            <a:r>
              <a:rPr lang="en-US" sz="2400" dirty="0" smtClean="0">
                <a:latin typeface="Nunito Sans" panose="020B0604020202020204" charset="0"/>
              </a:rPr>
              <a:t>Encryption Algorithm</a:t>
            </a:r>
          </a:p>
          <a:p>
            <a:pPr marL="1257300" lvl="2" indent="-342900">
              <a:lnSpc>
                <a:spcPct val="150000"/>
              </a:lnSpc>
              <a:buFont typeface="Arial" panose="020B0604020202020204" pitchFamily="34" charset="0"/>
              <a:buChar char="•"/>
            </a:pPr>
            <a:r>
              <a:rPr lang="en-US" sz="2400" dirty="0" err="1" smtClean="0">
                <a:latin typeface="Nunito Sans" panose="020B0604020202020204" charset="0"/>
              </a:rPr>
              <a:t>Ciphertext</a:t>
            </a:r>
            <a:endParaRPr lang="en-US" sz="2400" dirty="0" smtClean="0">
              <a:latin typeface="Nunito Sans" panose="020B0604020202020204" charset="0"/>
            </a:endParaRPr>
          </a:p>
          <a:p>
            <a:pPr marL="1257300" lvl="2" indent="-342900">
              <a:lnSpc>
                <a:spcPct val="150000"/>
              </a:lnSpc>
              <a:buFont typeface="Arial" panose="020B0604020202020204" pitchFamily="34" charset="0"/>
              <a:buChar char="•"/>
            </a:pPr>
            <a:r>
              <a:rPr lang="en-US" sz="2400" dirty="0" smtClean="0">
                <a:latin typeface="Nunito Sans" panose="020B0604020202020204" charset="0"/>
              </a:rPr>
              <a:t>Decryption Algorithm</a:t>
            </a:r>
          </a:p>
          <a:p>
            <a:pPr marL="1257300" lvl="2" indent="-342900">
              <a:lnSpc>
                <a:spcPct val="150000"/>
              </a:lnSpc>
              <a:buFont typeface="Arial" panose="020B0604020202020204" pitchFamily="34" charset="0"/>
              <a:buChar char="•"/>
            </a:pPr>
            <a:r>
              <a:rPr lang="en-US" sz="2400" dirty="0" smtClean="0">
                <a:latin typeface="Nunito Sans" panose="020B0604020202020204" charset="0"/>
              </a:rPr>
              <a:t>Encryption </a:t>
            </a:r>
            <a:r>
              <a:rPr lang="en-US" sz="2400" dirty="0">
                <a:latin typeface="Nunito Sans" panose="020B0604020202020204" charset="0"/>
              </a:rPr>
              <a:t>Key </a:t>
            </a:r>
            <a:r>
              <a:rPr lang="en-US" sz="2400" dirty="0" smtClean="0">
                <a:latin typeface="Nunito Sans" panose="020B0604020202020204" charset="0"/>
              </a:rPr>
              <a:t>and Decryption </a:t>
            </a:r>
            <a:r>
              <a:rPr lang="en-US" sz="2400" dirty="0">
                <a:latin typeface="Nunito Sans" panose="020B0604020202020204" charset="0"/>
              </a:rPr>
              <a:t>Key</a:t>
            </a:r>
          </a:p>
          <a:p>
            <a:pPr marL="342900" indent="-342900">
              <a:lnSpc>
                <a:spcPct val="150000"/>
              </a:lnSpc>
              <a:buFont typeface="Arial" panose="020B0604020202020204" pitchFamily="34" charset="0"/>
              <a:buChar char="•"/>
            </a:pP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endParaRPr lang="en-US" sz="2400" dirty="0">
              <a:latin typeface="Nunito Sans" panose="020B0604020202020204"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Cryptosystem</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2161951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060862"/>
            <a:ext cx="10983686" cy="6740307"/>
          </a:xfrm>
          <a:prstGeom prst="rect">
            <a:avLst/>
          </a:prstGeom>
          <a:noFill/>
        </p:spPr>
        <p:txBody>
          <a:bodyPr wrap="square" rtlCol="0">
            <a:spAutoFit/>
          </a:bodyPr>
          <a:lstStyle/>
          <a:p>
            <a:pPr marL="342900" indent="-342900">
              <a:lnSpc>
                <a:spcPct val="150000"/>
              </a:lnSpc>
              <a:buFont typeface="Arial" panose="020B0604020202020204" pitchFamily="34" charset="0"/>
              <a:buChar char="•"/>
            </a:pP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r>
              <a:rPr lang="en-US" sz="2400" dirty="0" smtClean="0">
                <a:latin typeface="Nunito Sans" panose="020B0604020202020204" charset="0"/>
              </a:rPr>
              <a:t>Encryption Key</a:t>
            </a:r>
          </a:p>
          <a:p>
            <a:pPr marL="342900" indent="-342900">
              <a:lnSpc>
                <a:spcPct val="150000"/>
              </a:lnSpc>
              <a:buFont typeface="Arial" panose="020B0604020202020204" pitchFamily="34" charset="0"/>
              <a:buChar char="•"/>
            </a:pPr>
            <a:r>
              <a:rPr lang="en-US" sz="2400" dirty="0" smtClean="0">
                <a:latin typeface="Nunito Sans" panose="020B0604020202020204" charset="0"/>
              </a:rPr>
              <a:t>Decryption Key</a:t>
            </a:r>
          </a:p>
          <a:p>
            <a:pPr marL="342900" indent="-342900">
              <a:lnSpc>
                <a:spcPct val="150000"/>
              </a:lnSpc>
              <a:buFont typeface="Arial" panose="020B0604020202020204" pitchFamily="34" charset="0"/>
              <a:buChar char="•"/>
            </a:pPr>
            <a:r>
              <a:rPr lang="en-US" sz="2400" dirty="0" smtClean="0">
                <a:latin typeface="Nunito Sans" panose="020B0604020202020204" charset="0"/>
              </a:rPr>
              <a:t>Symmetric Key Encryption</a:t>
            </a:r>
          </a:p>
          <a:p>
            <a:pPr marL="1257300" lvl="2" indent="-342900">
              <a:lnSpc>
                <a:spcPct val="150000"/>
              </a:lnSpc>
              <a:buFont typeface="Arial" panose="020B0604020202020204" pitchFamily="34" charset="0"/>
              <a:buChar char="•"/>
            </a:pPr>
            <a:r>
              <a:rPr lang="fr-FR" sz="2400" dirty="0">
                <a:latin typeface="Nunito Sans" panose="020B0604020202020204" charset="0"/>
              </a:rPr>
              <a:t>Digital </a:t>
            </a:r>
            <a:r>
              <a:rPr lang="fr-FR" sz="2400" dirty="0" err="1">
                <a:latin typeface="Nunito Sans" panose="020B0604020202020204" charset="0"/>
              </a:rPr>
              <a:t>Encryption</a:t>
            </a:r>
            <a:r>
              <a:rPr lang="fr-FR" sz="2400" dirty="0">
                <a:latin typeface="Nunito Sans" panose="020B0604020202020204" charset="0"/>
              </a:rPr>
              <a:t> Standard (DES)</a:t>
            </a:r>
          </a:p>
          <a:p>
            <a:pPr marL="1257300" lvl="2" indent="-342900">
              <a:lnSpc>
                <a:spcPct val="150000"/>
              </a:lnSpc>
              <a:buFont typeface="Arial" panose="020B0604020202020204" pitchFamily="34" charset="0"/>
              <a:buChar char="•"/>
            </a:pPr>
            <a:r>
              <a:rPr lang="fr-FR" sz="2400" dirty="0">
                <a:latin typeface="Nunito Sans" panose="020B0604020202020204" charset="0"/>
              </a:rPr>
              <a:t>Triple-DES (3DES)</a:t>
            </a:r>
          </a:p>
          <a:p>
            <a:pPr marL="1257300" lvl="2" indent="-342900">
              <a:lnSpc>
                <a:spcPct val="150000"/>
              </a:lnSpc>
              <a:buFont typeface="Arial" panose="020B0604020202020204" pitchFamily="34" charset="0"/>
              <a:buChar char="•"/>
            </a:pPr>
            <a:r>
              <a:rPr lang="fr-FR" sz="2400" dirty="0">
                <a:latin typeface="Nunito Sans" panose="020B0604020202020204" charset="0"/>
              </a:rPr>
              <a:t>IDEA</a:t>
            </a:r>
          </a:p>
          <a:p>
            <a:pPr marL="1257300" lvl="2" indent="-342900">
              <a:lnSpc>
                <a:spcPct val="150000"/>
              </a:lnSpc>
              <a:buFont typeface="Arial" panose="020B0604020202020204" pitchFamily="34" charset="0"/>
              <a:buChar char="•"/>
            </a:pPr>
            <a:r>
              <a:rPr lang="fr-FR" sz="2400" dirty="0">
                <a:latin typeface="Nunito Sans" panose="020B0604020202020204" charset="0"/>
              </a:rPr>
              <a:t>BLOWFISH</a:t>
            </a: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r>
              <a:rPr lang="en-US" sz="2400" dirty="0" smtClean="0">
                <a:latin typeface="Nunito Sans" panose="020B0604020202020204" charset="0"/>
              </a:rPr>
              <a:t>Asymmetric Key Encryption </a:t>
            </a:r>
            <a:r>
              <a:rPr lang="en-US" sz="2400" dirty="0">
                <a:latin typeface="Nunito Sans" panose="020B0604020202020204" charset="0"/>
              </a:rPr>
              <a:t>- different keys are used for encrypting and decrypting the information</a:t>
            </a: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endParaRPr lang="en-US" sz="2400" dirty="0">
              <a:latin typeface="Nunito Sans" panose="020B0604020202020204"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Key Encryption</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9240234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060862"/>
            <a:ext cx="10983686" cy="5632311"/>
          </a:xfrm>
          <a:prstGeom prst="rect">
            <a:avLst/>
          </a:prstGeom>
          <a:noFill/>
        </p:spPr>
        <p:txBody>
          <a:bodyPr wrap="square" rtlCol="0">
            <a:spAutoFit/>
          </a:bodyPr>
          <a:lstStyle/>
          <a:p>
            <a:pPr marL="342900" indent="-342900">
              <a:lnSpc>
                <a:spcPct val="150000"/>
              </a:lnSpc>
              <a:buFont typeface="Arial" panose="020B0604020202020204" pitchFamily="34" charset="0"/>
              <a:buChar char="•"/>
            </a:pP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r>
              <a:rPr lang="en-US" sz="2400" dirty="0" smtClean="0">
                <a:latin typeface="Nunito Sans" panose="020B0604020202020204" charset="0"/>
              </a:rPr>
              <a:t>Keys </a:t>
            </a:r>
            <a:r>
              <a:rPr lang="en-US" sz="2400" dirty="0">
                <a:latin typeface="Nunito Sans" panose="020B0604020202020204" charset="0"/>
              </a:rPr>
              <a:t>and certificates </a:t>
            </a:r>
            <a:r>
              <a:rPr lang="en-US" sz="2400" dirty="0" smtClean="0">
                <a:latin typeface="Nunito Sans" panose="020B0604020202020204" charset="0"/>
              </a:rPr>
              <a:t>generated </a:t>
            </a:r>
            <a:r>
              <a:rPr lang="en-US" sz="2400" dirty="0">
                <a:latin typeface="Nunito Sans" panose="020B0604020202020204" charset="0"/>
              </a:rPr>
              <a:t>are stored in a data base called as </a:t>
            </a:r>
            <a:r>
              <a:rPr lang="en-US" sz="2400" dirty="0" err="1" smtClean="0">
                <a:latin typeface="Nunito Sans" panose="020B0604020202020204" charset="0"/>
              </a:rPr>
              <a:t>keystore</a:t>
            </a:r>
            <a:endParaRPr lang="en-US" sz="2400" dirty="0">
              <a:latin typeface="Nunito Sans" panose="020B0604020202020204" charset="0"/>
            </a:endParaRPr>
          </a:p>
          <a:p>
            <a:pPr marL="342900" indent="-342900">
              <a:lnSpc>
                <a:spcPct val="150000"/>
              </a:lnSpc>
              <a:buFont typeface="Arial" panose="020B0604020202020204" pitchFamily="34" charset="0"/>
              <a:buChar char="•"/>
            </a:pPr>
            <a:r>
              <a:rPr lang="en-US" sz="2400" dirty="0" smtClean="0">
                <a:latin typeface="Nunito Sans" panose="020B0604020202020204" charset="0"/>
              </a:rPr>
              <a:t>By </a:t>
            </a:r>
            <a:r>
              <a:rPr lang="en-US" sz="2400" dirty="0">
                <a:latin typeface="Nunito Sans" panose="020B0604020202020204" charset="0"/>
              </a:rPr>
              <a:t>default this database is stored in a file named .</a:t>
            </a:r>
            <a:r>
              <a:rPr lang="en-US" sz="2400" dirty="0" err="1" smtClean="0">
                <a:latin typeface="Nunito Sans" panose="020B0604020202020204" charset="0"/>
              </a:rPr>
              <a:t>keystore</a:t>
            </a:r>
            <a:endParaRPr lang="en-US" sz="2400" dirty="0">
              <a:latin typeface="Nunito Sans" panose="020B0604020202020204" charset="0"/>
            </a:endParaRPr>
          </a:p>
          <a:p>
            <a:pPr marL="342900" indent="-342900">
              <a:lnSpc>
                <a:spcPct val="150000"/>
              </a:lnSpc>
              <a:buFont typeface="Arial" panose="020B0604020202020204" pitchFamily="34" charset="0"/>
              <a:buChar char="•"/>
            </a:pPr>
            <a:r>
              <a:rPr lang="en-US" sz="2400" dirty="0">
                <a:latin typeface="Nunito Sans" panose="020B0604020202020204" charset="0"/>
              </a:rPr>
              <a:t>C</a:t>
            </a:r>
            <a:r>
              <a:rPr lang="en-US" sz="2400" dirty="0" smtClean="0">
                <a:latin typeface="Nunito Sans" panose="020B0604020202020204" charset="0"/>
              </a:rPr>
              <a:t>an </a:t>
            </a:r>
            <a:r>
              <a:rPr lang="en-US" sz="2400" dirty="0">
                <a:latin typeface="Nunito Sans" panose="020B0604020202020204" charset="0"/>
              </a:rPr>
              <a:t>access the contents of this database using the </a:t>
            </a:r>
            <a:r>
              <a:rPr lang="en-US" sz="2400" dirty="0" err="1">
                <a:latin typeface="Nunito Sans" panose="020B0604020202020204" charset="0"/>
              </a:rPr>
              <a:t>KeyStore</a:t>
            </a:r>
            <a:r>
              <a:rPr lang="en-US" sz="2400" dirty="0">
                <a:latin typeface="Nunito Sans" panose="020B0604020202020204" charset="0"/>
              </a:rPr>
              <a:t> class of the </a:t>
            </a:r>
            <a:r>
              <a:rPr lang="en-US" sz="2400" dirty="0" err="1">
                <a:latin typeface="Nunito Sans" panose="020B0604020202020204" charset="0"/>
              </a:rPr>
              <a:t>java.security</a:t>
            </a:r>
            <a:r>
              <a:rPr lang="en-US" sz="2400" dirty="0">
                <a:latin typeface="Nunito Sans" panose="020B0604020202020204" charset="0"/>
              </a:rPr>
              <a:t> </a:t>
            </a:r>
            <a:r>
              <a:rPr lang="en-US" sz="2400" dirty="0" smtClean="0">
                <a:latin typeface="Nunito Sans" panose="020B0604020202020204" charset="0"/>
              </a:rPr>
              <a:t>package</a:t>
            </a:r>
          </a:p>
          <a:p>
            <a:pPr marL="342900" indent="-342900">
              <a:lnSpc>
                <a:spcPct val="150000"/>
              </a:lnSpc>
              <a:buFont typeface="Arial" panose="020B0604020202020204" pitchFamily="34" charset="0"/>
              <a:buChar char="•"/>
            </a:pPr>
            <a:r>
              <a:rPr lang="en-US" sz="2400" dirty="0" smtClean="0">
                <a:latin typeface="Nunito Sans" panose="020B0604020202020204" charset="0"/>
              </a:rPr>
              <a:t>This </a:t>
            </a:r>
            <a:r>
              <a:rPr lang="en-US" sz="2400" dirty="0">
                <a:latin typeface="Nunito Sans" panose="020B0604020202020204" charset="0"/>
              </a:rPr>
              <a:t>manages three different entries namely</a:t>
            </a:r>
            <a:r>
              <a:rPr lang="en-US" sz="2400" dirty="0" smtClean="0">
                <a:latin typeface="Nunito Sans" panose="020B0604020202020204" charset="0"/>
              </a:rPr>
              <a:t>,</a:t>
            </a:r>
            <a:endParaRPr lang="en-US" sz="2400" dirty="0">
              <a:latin typeface="Nunito Sans" panose="020B0604020202020204" charset="0"/>
            </a:endParaRPr>
          </a:p>
          <a:p>
            <a:pPr marL="1257300" lvl="2" indent="-342900">
              <a:lnSpc>
                <a:spcPct val="150000"/>
              </a:lnSpc>
              <a:buFont typeface="Arial" panose="020B0604020202020204" pitchFamily="34" charset="0"/>
              <a:buChar char="•"/>
            </a:pPr>
            <a:r>
              <a:rPr lang="en-US" sz="2400" dirty="0" err="1">
                <a:latin typeface="Nunito Sans" panose="020B0604020202020204" charset="0"/>
              </a:rPr>
              <a:t>PrivateKeyEntry</a:t>
            </a:r>
            <a:endParaRPr lang="en-US" sz="2400" dirty="0">
              <a:latin typeface="Nunito Sans" panose="020B0604020202020204" charset="0"/>
            </a:endParaRPr>
          </a:p>
          <a:p>
            <a:pPr marL="1257300" lvl="2" indent="-342900">
              <a:lnSpc>
                <a:spcPct val="150000"/>
              </a:lnSpc>
              <a:buFont typeface="Arial" panose="020B0604020202020204" pitchFamily="34" charset="0"/>
              <a:buChar char="•"/>
            </a:pPr>
            <a:r>
              <a:rPr lang="en-US" sz="2400" dirty="0" err="1">
                <a:latin typeface="Nunito Sans" panose="020B0604020202020204" charset="0"/>
              </a:rPr>
              <a:t>SecretKeyEntry</a:t>
            </a:r>
            <a:endParaRPr lang="en-US" sz="2400" dirty="0">
              <a:latin typeface="Nunito Sans" panose="020B0604020202020204" charset="0"/>
            </a:endParaRPr>
          </a:p>
          <a:p>
            <a:pPr marL="1257300" lvl="2" indent="-342900">
              <a:lnSpc>
                <a:spcPct val="150000"/>
              </a:lnSpc>
              <a:buFont typeface="Arial" panose="020B0604020202020204" pitchFamily="34" charset="0"/>
              <a:buChar char="•"/>
            </a:pPr>
            <a:r>
              <a:rPr lang="en-US" sz="2400" dirty="0" err="1">
                <a:latin typeface="Nunito Sans" panose="020B0604020202020204" charset="0"/>
              </a:rPr>
              <a:t>TrustedCertificateEntry</a:t>
            </a: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endParaRPr lang="en-US" sz="2400" dirty="0">
              <a:latin typeface="Nunito Sans" panose="020B0604020202020204"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Storing key</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694878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//key generation of the secret key using the </a:t>
            </a:r>
            <a:r>
              <a:rPr lang="en-US" sz="2000" b="1" dirty="0" err="1">
                <a:solidFill>
                  <a:schemeClr val="bg1"/>
                </a:solidFill>
                <a:latin typeface="Courier New" panose="02070309020205020404" pitchFamily="49" charset="0"/>
                <a:cs typeface="Courier New" panose="02070309020205020404" pitchFamily="49" charset="0"/>
              </a:rPr>
              <a:t>KeyGenerator</a:t>
            </a:r>
            <a:r>
              <a:rPr lang="en-US" sz="2000" b="1" dirty="0">
                <a:solidFill>
                  <a:schemeClr val="bg1"/>
                </a:solidFill>
                <a:latin typeface="Courier New" panose="02070309020205020404" pitchFamily="49" charset="0"/>
                <a:cs typeface="Courier New" panose="02070309020205020404" pitchFamily="49" charset="0"/>
              </a:rPr>
              <a:t> class of the </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javax.crypto</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package.</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javax.crypto</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java.security</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public class Main {</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 throws Exception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KeyGenerator</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keyGen</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KeyGenerator.getInstance</a:t>
            </a:r>
            <a:r>
              <a:rPr lang="en-US" sz="2000" b="1" dirty="0">
                <a:solidFill>
                  <a:schemeClr val="bg1"/>
                </a:solidFill>
                <a:latin typeface="Courier New" panose="02070309020205020404" pitchFamily="49" charset="0"/>
                <a:cs typeface="Courier New" panose="02070309020205020404" pitchFamily="49" charset="0"/>
              </a:rPr>
              <a:t>("DES");</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SecureRandom</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secRandom</a:t>
            </a:r>
            <a:r>
              <a:rPr lang="en-US" sz="2000" b="1" dirty="0">
                <a:solidFill>
                  <a:schemeClr val="bg1"/>
                </a:solidFill>
                <a:latin typeface="Courier New" panose="02070309020205020404" pitchFamily="49" charset="0"/>
                <a:cs typeface="Courier New" panose="02070309020205020404" pitchFamily="49" charset="0"/>
              </a:rPr>
              <a:t> = new </a:t>
            </a:r>
            <a:r>
              <a:rPr lang="en-US" sz="2000" b="1" dirty="0" err="1">
                <a:solidFill>
                  <a:schemeClr val="bg1"/>
                </a:solidFill>
                <a:latin typeface="Courier New" panose="02070309020205020404" pitchFamily="49" charset="0"/>
                <a:cs typeface="Courier New" panose="02070309020205020404" pitchFamily="49" charset="0"/>
              </a:rPr>
              <a:t>SecureRandom</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keyGen.init</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secRandom</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Key </a:t>
            </a:r>
            <a:r>
              <a:rPr lang="en-US" sz="2000" b="1" dirty="0" err="1">
                <a:solidFill>
                  <a:schemeClr val="bg1"/>
                </a:solidFill>
                <a:latin typeface="Courier New" panose="02070309020205020404" pitchFamily="49" charset="0"/>
                <a:cs typeface="Courier New" panose="02070309020205020404" pitchFamily="49" charset="0"/>
              </a:rPr>
              <a:t>key</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keyGen.generateKey</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(key);      </a:t>
            </a:r>
          </a:p>
          <a:p>
            <a:r>
              <a:rPr lang="en-US" sz="2000" b="1" dirty="0">
                <a:solidFill>
                  <a:schemeClr val="bg1"/>
                </a:solidFill>
                <a:latin typeface="Courier New" panose="02070309020205020404" pitchFamily="49" charset="0"/>
                <a:cs typeface="Courier New" panose="02070309020205020404" pitchFamily="49" charset="0"/>
              </a:rPr>
              <a:t>      Cipher </a:t>
            </a:r>
            <a:r>
              <a:rPr lang="en-US" sz="2000" b="1" dirty="0" err="1">
                <a:solidFill>
                  <a:schemeClr val="bg1"/>
                </a:solidFill>
                <a:latin typeface="Courier New" panose="02070309020205020404" pitchFamily="49" charset="0"/>
                <a:cs typeface="Courier New" panose="02070309020205020404" pitchFamily="49" charset="0"/>
              </a:rPr>
              <a:t>cipher</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Cipher.getInstance</a:t>
            </a:r>
            <a:r>
              <a:rPr lang="en-US" sz="2000" b="1" dirty="0">
                <a:solidFill>
                  <a:schemeClr val="bg1"/>
                </a:solidFill>
                <a:latin typeface="Courier New" panose="02070309020205020404" pitchFamily="49" charset="0"/>
                <a:cs typeface="Courier New" panose="02070309020205020404" pitchFamily="49" charset="0"/>
              </a:rPr>
              <a:t>("DES/ECB/PKCS5Padding");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cipher.init</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cipher.ENCRYPT_MODE</a:t>
            </a:r>
            <a:r>
              <a:rPr lang="en-US" sz="2000" b="1" dirty="0">
                <a:solidFill>
                  <a:schemeClr val="bg1"/>
                </a:solidFill>
                <a:latin typeface="Courier New" panose="02070309020205020404" pitchFamily="49" charset="0"/>
                <a:cs typeface="Courier New" panose="02070309020205020404" pitchFamily="49" charset="0"/>
              </a:rPr>
              <a:t>, key);      </a:t>
            </a:r>
          </a:p>
          <a:p>
            <a:r>
              <a:rPr lang="en-US" sz="2000" b="1" dirty="0">
                <a:solidFill>
                  <a:schemeClr val="bg1"/>
                </a:solidFill>
                <a:latin typeface="Courier New" panose="02070309020205020404" pitchFamily="49" charset="0"/>
                <a:cs typeface="Courier New" panose="02070309020205020404" pitchFamily="49" charset="0"/>
              </a:rPr>
              <a:t>      String </a:t>
            </a:r>
            <a:r>
              <a:rPr lang="en-US" sz="2000" b="1" dirty="0" err="1">
                <a:solidFill>
                  <a:schemeClr val="bg1"/>
                </a:solidFill>
                <a:latin typeface="Courier New" panose="02070309020205020404" pitchFamily="49" charset="0"/>
                <a:cs typeface="Courier New" panose="02070309020205020404" pitchFamily="49" charset="0"/>
              </a:rPr>
              <a:t>msg</a:t>
            </a:r>
            <a:r>
              <a:rPr lang="en-US" sz="2000" b="1" dirty="0">
                <a:solidFill>
                  <a:schemeClr val="bg1"/>
                </a:solidFill>
                <a:latin typeface="Courier New" panose="02070309020205020404" pitchFamily="49" charset="0"/>
                <a:cs typeface="Courier New" panose="02070309020205020404" pitchFamily="49" charset="0"/>
              </a:rPr>
              <a:t> = new String("Welcome to FACE Prep");</a:t>
            </a:r>
          </a:p>
          <a:p>
            <a:r>
              <a:rPr lang="en-US" sz="2000" b="1" dirty="0">
                <a:solidFill>
                  <a:schemeClr val="bg1"/>
                </a:solidFill>
                <a:latin typeface="Courier New" panose="02070309020205020404" pitchFamily="49" charset="0"/>
                <a:cs typeface="Courier New" panose="02070309020205020404" pitchFamily="49" charset="0"/>
              </a:rPr>
              <a:t>      byte[] bytes = </a:t>
            </a:r>
            <a:r>
              <a:rPr lang="en-US" sz="2000" b="1" dirty="0" err="1">
                <a:solidFill>
                  <a:schemeClr val="bg1"/>
                </a:solidFill>
                <a:latin typeface="Courier New" panose="02070309020205020404" pitchFamily="49" charset="0"/>
                <a:cs typeface="Courier New" panose="02070309020205020404" pitchFamily="49" charset="0"/>
              </a:rPr>
              <a:t>cipher.doFinal</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msg.getBytes</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(bytes);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40663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//Encrypting a Data</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java.security</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javax.crypto</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public class Main {</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 throws Exception{</a:t>
            </a:r>
          </a:p>
          <a:p>
            <a:r>
              <a:rPr lang="en-US" sz="2000" b="1" dirty="0">
                <a:solidFill>
                  <a:schemeClr val="bg1"/>
                </a:solidFill>
                <a:latin typeface="Courier New" panose="02070309020205020404" pitchFamily="49" charset="0"/>
                <a:cs typeface="Courier New" panose="02070309020205020404" pitchFamily="49" charset="0"/>
              </a:rPr>
              <a:t>      Signature sign = </a:t>
            </a:r>
            <a:r>
              <a:rPr lang="en-US" sz="2000" b="1" dirty="0" err="1">
                <a:solidFill>
                  <a:schemeClr val="bg1"/>
                </a:solidFill>
                <a:latin typeface="Courier New" panose="02070309020205020404" pitchFamily="49" charset="0"/>
                <a:cs typeface="Courier New" panose="02070309020205020404" pitchFamily="49" charset="0"/>
              </a:rPr>
              <a:t>Signature.getInstance</a:t>
            </a:r>
            <a:r>
              <a:rPr lang="en-US" sz="2000" b="1" dirty="0">
                <a:solidFill>
                  <a:schemeClr val="bg1"/>
                </a:solidFill>
                <a:latin typeface="Courier New" panose="02070309020205020404" pitchFamily="49" charset="0"/>
                <a:cs typeface="Courier New" panose="02070309020205020404" pitchFamily="49" charset="0"/>
              </a:rPr>
              <a:t>("SHA256withRSA");</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KeyPairGenerator</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keyPairGen</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KeyPairGenerator.getInstance</a:t>
            </a:r>
            <a:r>
              <a:rPr lang="en-US" sz="2000" b="1" dirty="0">
                <a:solidFill>
                  <a:schemeClr val="bg1"/>
                </a:solidFill>
                <a:latin typeface="Courier New" panose="02070309020205020404" pitchFamily="49" charset="0"/>
                <a:cs typeface="Courier New" panose="02070309020205020404" pitchFamily="49" charset="0"/>
              </a:rPr>
              <a:t>("RSA");</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keyPairGen.initialize</a:t>
            </a:r>
            <a:r>
              <a:rPr lang="en-US" sz="2000" b="1" dirty="0">
                <a:solidFill>
                  <a:schemeClr val="bg1"/>
                </a:solidFill>
                <a:latin typeface="Courier New" panose="02070309020205020404" pitchFamily="49" charset="0"/>
                <a:cs typeface="Courier New" panose="02070309020205020404" pitchFamily="49" charset="0"/>
              </a:rPr>
              <a:t>(2048);</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KeyPair</a:t>
            </a:r>
            <a:r>
              <a:rPr lang="en-US" sz="2000" b="1" dirty="0">
                <a:solidFill>
                  <a:schemeClr val="bg1"/>
                </a:solidFill>
                <a:latin typeface="Courier New" panose="02070309020205020404" pitchFamily="49" charset="0"/>
                <a:cs typeface="Courier New" panose="02070309020205020404" pitchFamily="49" charset="0"/>
              </a:rPr>
              <a:t> pair = </a:t>
            </a:r>
            <a:r>
              <a:rPr lang="en-US" sz="2000" b="1" dirty="0" err="1">
                <a:solidFill>
                  <a:schemeClr val="bg1"/>
                </a:solidFill>
                <a:latin typeface="Courier New" panose="02070309020205020404" pitchFamily="49" charset="0"/>
                <a:cs typeface="Courier New" panose="02070309020205020404" pitchFamily="49" charset="0"/>
              </a:rPr>
              <a:t>keyPairGen.generateKeyPair</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Cipher </a:t>
            </a:r>
            <a:r>
              <a:rPr lang="en-US" sz="2000" b="1" dirty="0" err="1">
                <a:solidFill>
                  <a:schemeClr val="bg1"/>
                </a:solidFill>
                <a:latin typeface="Courier New" panose="02070309020205020404" pitchFamily="49" charset="0"/>
                <a:cs typeface="Courier New" panose="02070309020205020404" pitchFamily="49" charset="0"/>
              </a:rPr>
              <a:t>cipher</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Cipher.getInstance</a:t>
            </a:r>
            <a:r>
              <a:rPr lang="en-US" sz="2000" b="1" dirty="0">
                <a:solidFill>
                  <a:schemeClr val="bg1"/>
                </a:solidFill>
                <a:latin typeface="Courier New" panose="02070309020205020404" pitchFamily="49" charset="0"/>
                <a:cs typeface="Courier New" panose="02070309020205020404" pitchFamily="49" charset="0"/>
              </a:rPr>
              <a:t>("RSA/ECB/PKCS1Padding");</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cipher.init</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Cipher.ENCRYPT_MODE</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pair.getPublic</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byte[] input = "Welcome to FACE Prep".</a:t>
            </a:r>
            <a:r>
              <a:rPr lang="en-US" sz="2000" b="1" dirty="0" err="1">
                <a:solidFill>
                  <a:schemeClr val="bg1"/>
                </a:solidFill>
                <a:latin typeface="Courier New" panose="02070309020205020404" pitchFamily="49" charset="0"/>
                <a:cs typeface="Courier New" panose="02070309020205020404" pitchFamily="49" charset="0"/>
              </a:rPr>
              <a:t>getBytes</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cipher.update</a:t>
            </a:r>
            <a:r>
              <a:rPr lang="en-US" sz="2000" b="1" dirty="0">
                <a:solidFill>
                  <a:schemeClr val="bg1"/>
                </a:solidFill>
                <a:latin typeface="Courier New" panose="02070309020205020404" pitchFamily="49" charset="0"/>
                <a:cs typeface="Courier New" panose="02070309020205020404" pitchFamily="49" charset="0"/>
              </a:rPr>
              <a:t>(input);</a:t>
            </a:r>
          </a:p>
          <a:p>
            <a:r>
              <a:rPr lang="en-US" sz="2000" b="1" dirty="0">
                <a:solidFill>
                  <a:schemeClr val="bg1"/>
                </a:solidFill>
                <a:latin typeface="Courier New" panose="02070309020205020404" pitchFamily="49" charset="0"/>
                <a:cs typeface="Courier New" panose="02070309020205020404" pitchFamily="49" charset="0"/>
              </a:rPr>
              <a:t>      byte[] </a:t>
            </a:r>
            <a:r>
              <a:rPr lang="en-US" sz="2000" b="1" dirty="0" err="1">
                <a:solidFill>
                  <a:schemeClr val="bg1"/>
                </a:solidFill>
                <a:latin typeface="Courier New" panose="02070309020205020404" pitchFamily="49" charset="0"/>
                <a:cs typeface="Courier New" panose="02070309020205020404" pitchFamily="49" charset="0"/>
              </a:rPr>
              <a:t>cipherText</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cipher.doFinal</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(new String(</a:t>
            </a:r>
            <a:r>
              <a:rPr lang="en-US" sz="2000" b="1" dirty="0" err="1">
                <a:solidFill>
                  <a:schemeClr val="bg1"/>
                </a:solidFill>
                <a:latin typeface="Courier New" panose="02070309020205020404" pitchFamily="49" charset="0"/>
                <a:cs typeface="Courier New" panose="02070309020205020404" pitchFamily="49" charset="0"/>
              </a:rPr>
              <a:t>cipherText</a:t>
            </a:r>
            <a:r>
              <a:rPr lang="en-US" sz="2000" b="1" dirty="0">
                <a:solidFill>
                  <a:schemeClr val="bg1"/>
                </a:solidFill>
                <a:latin typeface="Courier New" panose="02070309020205020404" pitchFamily="49" charset="0"/>
                <a:cs typeface="Courier New" panose="02070309020205020404" pitchFamily="49" charset="0"/>
              </a:rPr>
              <a:t>, "UTF8"));</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215581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//Decrypting a Data</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java.security</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javax.crypto.Cipher</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public class Main {</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 throws Exception{</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Signature </a:t>
            </a:r>
            <a:r>
              <a:rPr lang="en-US" sz="2000" b="1" dirty="0">
                <a:solidFill>
                  <a:schemeClr val="bg1"/>
                </a:solidFill>
                <a:latin typeface="Courier New" panose="02070309020205020404" pitchFamily="49" charset="0"/>
                <a:cs typeface="Courier New" panose="02070309020205020404" pitchFamily="49" charset="0"/>
              </a:rPr>
              <a:t>sign = </a:t>
            </a:r>
            <a:r>
              <a:rPr lang="en-US" sz="2000" b="1" dirty="0" err="1">
                <a:solidFill>
                  <a:schemeClr val="bg1"/>
                </a:solidFill>
                <a:latin typeface="Courier New" panose="02070309020205020404" pitchFamily="49" charset="0"/>
                <a:cs typeface="Courier New" panose="02070309020205020404" pitchFamily="49" charset="0"/>
              </a:rPr>
              <a:t>Signature.getInstance</a:t>
            </a:r>
            <a:r>
              <a:rPr lang="en-US" sz="2000" b="1" dirty="0">
                <a:solidFill>
                  <a:schemeClr val="bg1"/>
                </a:solidFill>
                <a:latin typeface="Courier New" panose="02070309020205020404" pitchFamily="49" charset="0"/>
                <a:cs typeface="Courier New" panose="02070309020205020404" pitchFamily="49" charset="0"/>
              </a:rPr>
              <a:t>("SHA256withRSA");</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KeyPairGenerator</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keyPairGen</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KeyPairGenerator.getInstance</a:t>
            </a:r>
            <a:r>
              <a:rPr lang="en-US" sz="2000" b="1" dirty="0">
                <a:solidFill>
                  <a:schemeClr val="bg1"/>
                </a:solidFill>
                <a:latin typeface="Courier New" panose="02070309020205020404" pitchFamily="49" charset="0"/>
                <a:cs typeface="Courier New" panose="02070309020205020404" pitchFamily="49" charset="0"/>
              </a:rPr>
              <a:t>("RSA");</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keyPairGen.initialize</a:t>
            </a:r>
            <a:r>
              <a:rPr lang="en-US" sz="2000" b="1" dirty="0">
                <a:solidFill>
                  <a:schemeClr val="bg1"/>
                </a:solidFill>
                <a:latin typeface="Courier New" panose="02070309020205020404" pitchFamily="49" charset="0"/>
                <a:cs typeface="Courier New" panose="02070309020205020404" pitchFamily="49" charset="0"/>
              </a:rPr>
              <a:t>(2048);</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KeyPair</a:t>
            </a:r>
            <a:r>
              <a:rPr lang="en-US" sz="2000" b="1" dirty="0">
                <a:solidFill>
                  <a:schemeClr val="bg1"/>
                </a:solidFill>
                <a:latin typeface="Courier New" panose="02070309020205020404" pitchFamily="49" charset="0"/>
                <a:cs typeface="Courier New" panose="02070309020205020404" pitchFamily="49" charset="0"/>
              </a:rPr>
              <a:t> pair = </a:t>
            </a:r>
            <a:r>
              <a:rPr lang="en-US" sz="2000" b="1" dirty="0" err="1">
                <a:solidFill>
                  <a:schemeClr val="bg1"/>
                </a:solidFill>
                <a:latin typeface="Courier New" panose="02070309020205020404" pitchFamily="49" charset="0"/>
                <a:cs typeface="Courier New" panose="02070309020205020404" pitchFamily="49" charset="0"/>
              </a:rPr>
              <a:t>keyPairGen.generateKeyPair</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PublicKey</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publicKey</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pair.getPublic</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Cipher </a:t>
            </a:r>
            <a:r>
              <a:rPr lang="en-US" sz="2000" b="1" dirty="0" err="1">
                <a:solidFill>
                  <a:schemeClr val="bg1"/>
                </a:solidFill>
                <a:latin typeface="Courier New" panose="02070309020205020404" pitchFamily="49" charset="0"/>
                <a:cs typeface="Courier New" panose="02070309020205020404" pitchFamily="49" charset="0"/>
              </a:rPr>
              <a:t>cipher</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Cipher.getInstance</a:t>
            </a:r>
            <a:r>
              <a:rPr lang="en-US" sz="2000" b="1" dirty="0">
                <a:solidFill>
                  <a:schemeClr val="bg1"/>
                </a:solidFill>
                <a:latin typeface="Courier New" panose="02070309020205020404" pitchFamily="49" charset="0"/>
                <a:cs typeface="Courier New" panose="02070309020205020404" pitchFamily="49" charset="0"/>
              </a:rPr>
              <a:t>("RSA/ECB/PKCS1Padding");</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cipher.init</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Cipher.ENCRYPT_MODE</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publicKey</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byte[] input = "Welcome to FACE Prep".</a:t>
            </a:r>
            <a:r>
              <a:rPr lang="en-US" sz="2000" b="1" dirty="0" err="1">
                <a:solidFill>
                  <a:schemeClr val="bg1"/>
                </a:solidFill>
                <a:latin typeface="Courier New" panose="02070309020205020404" pitchFamily="49" charset="0"/>
                <a:cs typeface="Courier New" panose="02070309020205020404" pitchFamily="49" charset="0"/>
              </a:rPr>
              <a:t>getBytes</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cipher.update</a:t>
            </a:r>
            <a:r>
              <a:rPr lang="en-US" sz="2000" b="1" dirty="0">
                <a:solidFill>
                  <a:schemeClr val="bg1"/>
                </a:solidFill>
                <a:latin typeface="Courier New" panose="02070309020205020404" pitchFamily="49" charset="0"/>
                <a:cs typeface="Courier New" panose="02070309020205020404" pitchFamily="49" charset="0"/>
              </a:rPr>
              <a:t>(input);</a:t>
            </a:r>
          </a:p>
          <a:p>
            <a:r>
              <a:rPr lang="en-US" sz="2000" b="1" dirty="0">
                <a:solidFill>
                  <a:schemeClr val="bg1"/>
                </a:solidFill>
                <a:latin typeface="Courier New" panose="02070309020205020404" pitchFamily="49" charset="0"/>
                <a:cs typeface="Courier New" panose="02070309020205020404" pitchFamily="49" charset="0"/>
              </a:rPr>
              <a:t>      byte[] </a:t>
            </a:r>
            <a:r>
              <a:rPr lang="en-US" sz="2000" b="1" dirty="0" err="1">
                <a:solidFill>
                  <a:schemeClr val="bg1"/>
                </a:solidFill>
                <a:latin typeface="Courier New" panose="02070309020205020404" pitchFamily="49" charset="0"/>
                <a:cs typeface="Courier New" panose="02070309020205020404" pitchFamily="49" charset="0"/>
              </a:rPr>
              <a:t>cipherText</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cipher.doFinal</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 new String(</a:t>
            </a:r>
            <a:r>
              <a:rPr lang="en-US" sz="2000" b="1" dirty="0" err="1">
                <a:solidFill>
                  <a:schemeClr val="bg1"/>
                </a:solidFill>
                <a:latin typeface="Courier New" panose="02070309020205020404" pitchFamily="49" charset="0"/>
                <a:cs typeface="Courier New" panose="02070309020205020404" pitchFamily="49" charset="0"/>
              </a:rPr>
              <a:t>cipherText</a:t>
            </a:r>
            <a:r>
              <a:rPr lang="en-US" sz="2000" b="1" dirty="0">
                <a:solidFill>
                  <a:schemeClr val="bg1"/>
                </a:solidFill>
                <a:latin typeface="Courier New" panose="02070309020205020404" pitchFamily="49" charset="0"/>
                <a:cs typeface="Courier New" panose="02070309020205020404" pitchFamily="49" charset="0"/>
              </a:rPr>
              <a:t>, "UTF8"));</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cipher.init</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Cipher.DECRYPT_MODE</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pair.getPrivate</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byte[] </a:t>
            </a:r>
            <a:r>
              <a:rPr lang="en-US" sz="2000" b="1" dirty="0" err="1">
                <a:solidFill>
                  <a:schemeClr val="bg1"/>
                </a:solidFill>
                <a:latin typeface="Courier New" panose="02070309020205020404" pitchFamily="49" charset="0"/>
                <a:cs typeface="Courier New" panose="02070309020205020404" pitchFamily="49" charset="0"/>
              </a:rPr>
              <a:t>decipheredText</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cipher.doFinal</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cipherText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(new String(</a:t>
            </a:r>
            <a:r>
              <a:rPr lang="en-US" sz="2000" b="1" dirty="0" err="1">
                <a:solidFill>
                  <a:schemeClr val="bg1"/>
                </a:solidFill>
                <a:latin typeface="Courier New" panose="02070309020205020404" pitchFamily="49" charset="0"/>
                <a:cs typeface="Courier New" panose="02070309020205020404" pitchFamily="49" charset="0"/>
              </a:rPr>
              <a:t>decipheredText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6681832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xmlns=""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solidFill>
                  <a:schemeClr val="bg1"/>
                </a:solidFill>
                <a:latin typeface="Nunito Sans SemiBold" panose="00000700000000000000" pitchFamily="2" charset="0"/>
              </a:rPr>
              <a:t>Encryption Decryption</a:t>
            </a:r>
            <a:endParaRPr lang="en-US" sz="6000" dirty="0">
              <a:solidFill>
                <a:schemeClr val="bg1"/>
              </a:solidFill>
              <a:latin typeface="Nunito Sans SemiBold" panose="00000700000000000000" pitchFamily="2" charset="0"/>
            </a:endParaRPr>
          </a:p>
        </p:txBody>
      </p:sp>
      <p:sp>
        <p:nvSpPr>
          <p:cNvPr id="8" name="Rectangle 7">
            <a:extLst>
              <a:ext uri="{FF2B5EF4-FFF2-40B4-BE49-F238E27FC236}">
                <a16:creationId xmlns:a16="http://schemas.microsoft.com/office/drawing/2014/main" xmlns="" id="{F518A9BD-82D1-4655-B000-55CDF5E31AA0}"/>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47590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060862"/>
            <a:ext cx="10983686" cy="3970318"/>
          </a:xfrm>
          <a:prstGeom prst="rect">
            <a:avLst/>
          </a:prstGeom>
          <a:noFill/>
        </p:spPr>
        <p:txBody>
          <a:bodyPr wrap="square" rtlCol="0">
            <a:spAutoFit/>
          </a:bodyPr>
          <a:lstStyle/>
          <a:p>
            <a:pPr>
              <a:lnSpc>
                <a:spcPct val="150000"/>
              </a:lnSpc>
            </a:pPr>
            <a:endParaRPr lang="en-US" sz="2400" dirty="0">
              <a:latin typeface="Nunito Sans" panose="020B0604020202020204" charset="0"/>
            </a:endParaRPr>
          </a:p>
          <a:p>
            <a:pPr marL="457200" indent="-457200">
              <a:lnSpc>
                <a:spcPct val="150000"/>
              </a:lnSpc>
              <a:buFont typeface="Arial" panose="020B0604020202020204" pitchFamily="34" charset="0"/>
              <a:buChar char="•"/>
            </a:pPr>
            <a:r>
              <a:rPr lang="en-US" sz="2400" dirty="0" smtClean="0">
                <a:latin typeface="Nunito Sans" panose="020B0604020202020204" charset="0"/>
              </a:rPr>
              <a:t>Ja</a:t>
            </a:r>
            <a:r>
              <a:rPr lang="en-US" sz="2400" dirty="0" smtClean="0">
                <a:latin typeface="Nunito Sans" panose="020B0604020202020204" charset="0"/>
              </a:rPr>
              <a:t>va </a:t>
            </a:r>
            <a:r>
              <a:rPr lang="en-US" sz="2400" dirty="0">
                <a:latin typeface="Nunito Sans" panose="020B0604020202020204" charset="0"/>
              </a:rPr>
              <a:t>Cryptography Architecture (JCA) is a set of </a:t>
            </a:r>
            <a:r>
              <a:rPr lang="en-US" sz="2400" dirty="0" smtClean="0">
                <a:latin typeface="Nunito Sans" panose="020B0604020202020204" charset="0"/>
              </a:rPr>
              <a:t>API’s </a:t>
            </a:r>
            <a:r>
              <a:rPr lang="en-US" sz="2400" dirty="0">
                <a:latin typeface="Nunito Sans" panose="020B0604020202020204" charset="0"/>
              </a:rPr>
              <a:t>to implement concepts of modern cryptography such as </a:t>
            </a:r>
            <a:endParaRPr lang="en-US" sz="2400" dirty="0" smtClean="0">
              <a:latin typeface="Nunito Sans" panose="020B0604020202020204" charset="0"/>
            </a:endParaRPr>
          </a:p>
          <a:p>
            <a:pPr marL="1371600" lvl="2" indent="-457200">
              <a:lnSpc>
                <a:spcPct val="150000"/>
              </a:lnSpc>
              <a:buFont typeface="Arial" panose="020B0604020202020204" pitchFamily="34" charset="0"/>
              <a:buChar char="•"/>
            </a:pPr>
            <a:r>
              <a:rPr lang="en-US" sz="2400" dirty="0">
                <a:latin typeface="Nunito Sans" panose="020B0604020202020204" charset="0"/>
              </a:rPr>
              <a:t>D</a:t>
            </a:r>
            <a:r>
              <a:rPr lang="en-US" sz="2400" dirty="0" smtClean="0">
                <a:latin typeface="Nunito Sans" panose="020B0604020202020204" charset="0"/>
              </a:rPr>
              <a:t>igital signatures </a:t>
            </a:r>
          </a:p>
          <a:p>
            <a:pPr marL="1371600" lvl="2" indent="-457200">
              <a:lnSpc>
                <a:spcPct val="150000"/>
              </a:lnSpc>
              <a:buFont typeface="Arial" panose="020B0604020202020204" pitchFamily="34" charset="0"/>
              <a:buChar char="•"/>
            </a:pPr>
            <a:r>
              <a:rPr lang="en-US" sz="2400" dirty="0">
                <a:latin typeface="Nunito Sans" panose="020B0604020202020204" charset="0"/>
              </a:rPr>
              <a:t>M</a:t>
            </a:r>
            <a:r>
              <a:rPr lang="en-US" sz="2400" dirty="0" smtClean="0">
                <a:latin typeface="Nunito Sans" panose="020B0604020202020204" charset="0"/>
              </a:rPr>
              <a:t>essage digests</a:t>
            </a:r>
          </a:p>
          <a:p>
            <a:pPr marL="1371600" lvl="2" indent="-457200">
              <a:lnSpc>
                <a:spcPct val="150000"/>
              </a:lnSpc>
              <a:buFont typeface="Arial" panose="020B0604020202020204" pitchFamily="34" charset="0"/>
              <a:buChar char="•"/>
            </a:pPr>
            <a:r>
              <a:rPr lang="en-US" sz="2400" dirty="0" smtClean="0">
                <a:latin typeface="Nunito Sans" panose="020B0604020202020204" charset="0"/>
              </a:rPr>
              <a:t>Certificates</a:t>
            </a:r>
          </a:p>
          <a:p>
            <a:pPr marL="457200" indent="-457200">
              <a:lnSpc>
                <a:spcPct val="150000"/>
              </a:lnSpc>
              <a:buFont typeface="Arial" panose="020B0604020202020204" pitchFamily="34" charset="0"/>
              <a:buChar char="•"/>
            </a:pPr>
            <a:r>
              <a:rPr lang="en-US" sz="2400" dirty="0" smtClean="0">
                <a:latin typeface="Nunito Sans" panose="020B0604020202020204" charset="0"/>
              </a:rPr>
              <a:t>Used to </a:t>
            </a:r>
            <a:r>
              <a:rPr lang="en-US" sz="2400" dirty="0">
                <a:latin typeface="Nunito Sans" panose="020B0604020202020204" charset="0"/>
              </a:rPr>
              <a:t>integrate security in their applications</a:t>
            </a:r>
            <a:endParaRPr lang="en-US" sz="2400" dirty="0">
              <a:latin typeface="Nunito Sans" panose="020B0604020202020204"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Cryptography</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2736675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060862"/>
            <a:ext cx="10983686" cy="4524315"/>
          </a:xfrm>
          <a:prstGeom prst="rect">
            <a:avLst/>
          </a:prstGeom>
          <a:noFill/>
        </p:spPr>
        <p:txBody>
          <a:bodyPr wrap="square" rtlCol="0">
            <a:spAutoFit/>
          </a:bodyPr>
          <a:lstStyle/>
          <a:p>
            <a:pPr>
              <a:lnSpc>
                <a:spcPct val="150000"/>
              </a:lnSpc>
            </a:pP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r>
              <a:rPr lang="en-US" sz="2400" dirty="0" smtClean="0">
                <a:latin typeface="Nunito Sans" panose="020B0604020202020204" charset="0"/>
              </a:rPr>
              <a:t>breaking </a:t>
            </a:r>
            <a:r>
              <a:rPr lang="en-US" sz="2400" dirty="0">
                <a:latin typeface="Nunito Sans" panose="020B0604020202020204" charset="0"/>
              </a:rPr>
              <a:t>the cipher text is known as </a:t>
            </a:r>
            <a:r>
              <a:rPr lang="en-US" sz="2400" dirty="0" smtClean="0">
                <a:latin typeface="Nunito Sans" panose="020B0604020202020204" charset="0"/>
              </a:rPr>
              <a:t>cryptanalysis</a:t>
            </a:r>
            <a:endParaRPr lang="en-US" sz="2400" dirty="0">
              <a:latin typeface="Nunito Sans" panose="020B0604020202020204" charset="0"/>
            </a:endParaRPr>
          </a:p>
          <a:p>
            <a:pPr marL="342900" indent="-342900">
              <a:lnSpc>
                <a:spcPct val="150000"/>
              </a:lnSpc>
              <a:buFont typeface="Arial" panose="020B0604020202020204" pitchFamily="34" charset="0"/>
              <a:buChar char="•"/>
            </a:pPr>
            <a:r>
              <a:rPr lang="en-US" sz="2400" dirty="0">
                <a:latin typeface="Nunito Sans" panose="020B0604020202020204" charset="0"/>
              </a:rPr>
              <a:t>c</a:t>
            </a:r>
            <a:r>
              <a:rPr lang="en-US" sz="2400" dirty="0" smtClean="0">
                <a:latin typeface="Nunito Sans" panose="020B0604020202020204" charset="0"/>
              </a:rPr>
              <a:t>ryptanalysis </a:t>
            </a:r>
            <a:r>
              <a:rPr lang="en-US" sz="2400" dirty="0">
                <a:latin typeface="Nunito Sans" panose="020B0604020202020204" charset="0"/>
              </a:rPr>
              <a:t>is the sister branch of cryptography and they both </a:t>
            </a:r>
            <a:r>
              <a:rPr lang="en-US" sz="2400" dirty="0" smtClean="0">
                <a:latin typeface="Nunito Sans" panose="020B0604020202020204" charset="0"/>
              </a:rPr>
              <a:t>co-exist</a:t>
            </a:r>
          </a:p>
          <a:p>
            <a:pPr marL="342900" indent="-342900">
              <a:lnSpc>
                <a:spcPct val="150000"/>
              </a:lnSpc>
              <a:buFont typeface="Arial" panose="020B0604020202020204" pitchFamily="34" charset="0"/>
              <a:buChar char="•"/>
            </a:pPr>
            <a:r>
              <a:rPr lang="en-US" sz="2400" dirty="0" smtClean="0">
                <a:latin typeface="Nunito Sans" panose="020B0604020202020204" charset="0"/>
              </a:rPr>
              <a:t>cryptographic </a:t>
            </a:r>
            <a:r>
              <a:rPr lang="en-US" sz="2400" dirty="0">
                <a:latin typeface="Nunito Sans" panose="020B0604020202020204" charset="0"/>
              </a:rPr>
              <a:t>process results in the cipher text for transmission or </a:t>
            </a:r>
            <a:r>
              <a:rPr lang="en-US" sz="2400" dirty="0" smtClean="0">
                <a:latin typeface="Nunito Sans" panose="020B0604020202020204" charset="0"/>
              </a:rPr>
              <a:t>storage</a:t>
            </a:r>
          </a:p>
          <a:p>
            <a:pPr marL="342900" indent="-342900">
              <a:lnSpc>
                <a:spcPct val="150000"/>
              </a:lnSpc>
              <a:buFont typeface="Arial" panose="020B0604020202020204" pitchFamily="34" charset="0"/>
              <a:buChar char="•"/>
            </a:pPr>
            <a:r>
              <a:rPr lang="en-US" sz="2400" dirty="0">
                <a:latin typeface="Nunito Sans" panose="020B0604020202020204" charset="0"/>
              </a:rPr>
              <a:t>i</a:t>
            </a:r>
            <a:r>
              <a:rPr lang="en-US" sz="2400" dirty="0" smtClean="0">
                <a:latin typeface="Nunito Sans" panose="020B0604020202020204" charset="0"/>
              </a:rPr>
              <a:t>t </a:t>
            </a:r>
            <a:r>
              <a:rPr lang="en-US" sz="2400" dirty="0">
                <a:latin typeface="Nunito Sans" panose="020B0604020202020204" charset="0"/>
              </a:rPr>
              <a:t>involves the study of cryptographic mechanism with the intention to break </a:t>
            </a:r>
            <a:r>
              <a:rPr lang="en-US" sz="2400" dirty="0" smtClean="0">
                <a:latin typeface="Nunito Sans" panose="020B0604020202020204" charset="0"/>
              </a:rPr>
              <a:t>them</a:t>
            </a:r>
          </a:p>
          <a:p>
            <a:pPr marL="342900" indent="-342900">
              <a:lnSpc>
                <a:spcPct val="150000"/>
              </a:lnSpc>
              <a:buFont typeface="Arial" panose="020B0604020202020204" pitchFamily="34" charset="0"/>
              <a:buChar char="•"/>
            </a:pPr>
            <a:r>
              <a:rPr lang="en-US" sz="2400" dirty="0" smtClean="0">
                <a:latin typeface="Nunito Sans" panose="020B0604020202020204" charset="0"/>
              </a:rPr>
              <a:t>used </a:t>
            </a:r>
            <a:r>
              <a:rPr lang="en-US" sz="2400" dirty="0">
                <a:latin typeface="Nunito Sans" panose="020B0604020202020204" charset="0"/>
              </a:rPr>
              <a:t>during the design of the new cryptographic techniques to test their security </a:t>
            </a:r>
            <a:r>
              <a:rPr lang="en-US" sz="2400" dirty="0" smtClean="0">
                <a:latin typeface="Nunito Sans" panose="020B0604020202020204" charset="0"/>
              </a:rPr>
              <a:t>strengths</a:t>
            </a:r>
            <a:endParaRPr lang="en-US" sz="2400" dirty="0">
              <a:latin typeface="Nunito Sans" panose="020B0604020202020204"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Cryptanalysis</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4023764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060862"/>
            <a:ext cx="10983686" cy="3970318"/>
          </a:xfrm>
          <a:prstGeom prst="rect">
            <a:avLst/>
          </a:prstGeom>
          <a:noFill/>
        </p:spPr>
        <p:txBody>
          <a:bodyPr wrap="square" rtlCol="0">
            <a:spAutoFit/>
          </a:bodyPr>
          <a:lstStyle/>
          <a:p>
            <a:pPr>
              <a:lnSpc>
                <a:spcPct val="150000"/>
              </a:lnSpc>
            </a:pP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r>
              <a:rPr lang="en-US" sz="2400" dirty="0">
                <a:latin typeface="Nunito Sans" panose="020B0604020202020204" charset="0"/>
              </a:rPr>
              <a:t>T</a:t>
            </a:r>
            <a:r>
              <a:rPr lang="en-US" sz="2400" dirty="0" smtClean="0">
                <a:latin typeface="Nunito Sans" panose="020B0604020202020204" charset="0"/>
              </a:rPr>
              <a:t>ools </a:t>
            </a:r>
            <a:r>
              <a:rPr lang="en-US" sz="2400" dirty="0">
                <a:latin typeface="Nunito Sans" panose="020B0604020202020204" charset="0"/>
              </a:rPr>
              <a:t>and techniques in Cryptography that can </a:t>
            </a:r>
            <a:r>
              <a:rPr lang="en-US" sz="2400" dirty="0" smtClean="0">
                <a:latin typeface="Nunito Sans" panose="020B0604020202020204" charset="0"/>
              </a:rPr>
              <a:t>be </a:t>
            </a:r>
            <a:r>
              <a:rPr lang="en-US" sz="2400" dirty="0">
                <a:latin typeface="Nunito Sans" panose="020B0604020202020204" charset="0"/>
              </a:rPr>
              <a:t>used to provide a set of desired security services </a:t>
            </a:r>
          </a:p>
          <a:p>
            <a:pPr marL="1257300" lvl="2" indent="-342900">
              <a:lnSpc>
                <a:spcPct val="150000"/>
              </a:lnSpc>
              <a:buFont typeface="Arial" panose="020B0604020202020204" pitchFamily="34" charset="0"/>
              <a:buChar char="•"/>
            </a:pPr>
            <a:r>
              <a:rPr lang="en-US" sz="2400" dirty="0">
                <a:latin typeface="Nunito Sans" panose="020B0604020202020204" charset="0"/>
              </a:rPr>
              <a:t>Encryption</a:t>
            </a:r>
          </a:p>
          <a:p>
            <a:pPr marL="1257300" lvl="2" indent="-342900">
              <a:lnSpc>
                <a:spcPct val="150000"/>
              </a:lnSpc>
              <a:buFont typeface="Arial" panose="020B0604020202020204" pitchFamily="34" charset="0"/>
              <a:buChar char="•"/>
            </a:pPr>
            <a:r>
              <a:rPr lang="en-US" sz="2400" dirty="0">
                <a:latin typeface="Nunito Sans" panose="020B0604020202020204" charset="0"/>
              </a:rPr>
              <a:t>Hash functions</a:t>
            </a:r>
          </a:p>
          <a:p>
            <a:pPr marL="1257300" lvl="2" indent="-342900">
              <a:lnSpc>
                <a:spcPct val="150000"/>
              </a:lnSpc>
              <a:buFont typeface="Arial" panose="020B0604020202020204" pitchFamily="34" charset="0"/>
              <a:buChar char="•"/>
            </a:pPr>
            <a:r>
              <a:rPr lang="en-US" sz="2400" dirty="0">
                <a:latin typeface="Nunito Sans" panose="020B0604020202020204" charset="0"/>
              </a:rPr>
              <a:t>Message Authentication codes (MAC)</a:t>
            </a:r>
          </a:p>
          <a:p>
            <a:pPr marL="1257300" lvl="2" indent="-342900">
              <a:lnSpc>
                <a:spcPct val="150000"/>
              </a:lnSpc>
              <a:buFont typeface="Arial" panose="020B0604020202020204" pitchFamily="34" charset="0"/>
              <a:buChar char="•"/>
            </a:pPr>
            <a:r>
              <a:rPr lang="en-US" sz="2400" dirty="0">
                <a:latin typeface="Nunito Sans" panose="020B0604020202020204" charset="0"/>
              </a:rPr>
              <a:t>Digital Signatures</a:t>
            </a:r>
            <a:endParaRPr lang="en-US" sz="2400" dirty="0">
              <a:latin typeface="Nunito Sans" panose="020B0604020202020204"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Cryptography Primitives</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572497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060862"/>
            <a:ext cx="10983686" cy="3970318"/>
          </a:xfrm>
          <a:prstGeom prst="rect">
            <a:avLst/>
          </a:prstGeom>
          <a:noFill/>
        </p:spPr>
        <p:txBody>
          <a:bodyPr wrap="square" rtlCol="0">
            <a:spAutoFit/>
          </a:bodyPr>
          <a:lstStyle/>
          <a:p>
            <a:pPr>
              <a:lnSpc>
                <a:spcPct val="150000"/>
              </a:lnSpc>
            </a:pP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r>
              <a:rPr lang="en-US" sz="2400" dirty="0">
                <a:latin typeface="Nunito Sans" panose="020B0604020202020204" charset="0"/>
              </a:rPr>
              <a:t>Values returned by a hash function are called message digest or simply hash </a:t>
            </a:r>
            <a:r>
              <a:rPr lang="en-US" sz="2400" dirty="0" smtClean="0">
                <a:latin typeface="Nunito Sans" panose="020B0604020202020204" charset="0"/>
              </a:rPr>
              <a:t>values</a:t>
            </a:r>
          </a:p>
          <a:p>
            <a:pPr marL="342900" indent="-342900">
              <a:lnSpc>
                <a:spcPct val="150000"/>
              </a:lnSpc>
              <a:buFont typeface="Arial" panose="020B0604020202020204" pitchFamily="34" charset="0"/>
              <a:buChar char="•"/>
            </a:pPr>
            <a:r>
              <a:rPr lang="en-US" sz="2400" dirty="0">
                <a:latin typeface="Nunito Sans" panose="020B0604020202020204" charset="0"/>
              </a:rPr>
              <a:t>Java provides (</a:t>
            </a:r>
            <a:r>
              <a:rPr lang="en-US" sz="2400" dirty="0" err="1" smtClean="0">
                <a:latin typeface="Nunito Sans" panose="020B0604020202020204" charset="0"/>
              </a:rPr>
              <a:t>MessageDigest</a:t>
            </a:r>
            <a:r>
              <a:rPr lang="en-US" sz="2400" dirty="0" smtClean="0">
                <a:latin typeface="Nunito Sans" panose="020B0604020202020204" charset="0"/>
              </a:rPr>
              <a:t>) class that </a:t>
            </a:r>
            <a:r>
              <a:rPr lang="en-US" sz="2400" dirty="0">
                <a:latin typeface="Nunito Sans" panose="020B0604020202020204" charset="0"/>
              </a:rPr>
              <a:t>belongs to the package </a:t>
            </a:r>
            <a:r>
              <a:rPr lang="en-US" sz="2400" dirty="0" err="1">
                <a:latin typeface="Nunito Sans" panose="020B0604020202020204" charset="0"/>
              </a:rPr>
              <a:t>java.security</a:t>
            </a:r>
            <a:r>
              <a:rPr lang="en-US" sz="2400" dirty="0">
                <a:latin typeface="Nunito Sans" panose="020B0604020202020204" charset="0"/>
              </a:rPr>
              <a:t>. </a:t>
            </a: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r>
              <a:rPr lang="en-US" sz="2400" dirty="0" smtClean="0">
                <a:latin typeface="Nunito Sans" panose="020B0604020202020204" charset="0"/>
              </a:rPr>
              <a:t>This </a:t>
            </a:r>
            <a:r>
              <a:rPr lang="en-US" sz="2400" dirty="0">
                <a:latin typeface="Nunito Sans" panose="020B0604020202020204" charset="0"/>
              </a:rPr>
              <a:t>class supports algorithms such as SHA-1, SHA 256, MD5 algorithms to convert an arbitrary length message to a message digest</a:t>
            </a:r>
            <a:r>
              <a:rPr lang="en-US" sz="2400" dirty="0" smtClean="0">
                <a:latin typeface="Nunito Sans" panose="020B0604020202020204" charset="0"/>
              </a:rPr>
              <a:t>.</a:t>
            </a:r>
            <a:endParaRPr lang="en-US" sz="2400" dirty="0">
              <a:latin typeface="Nunito Sans" panose="020B0604020202020204"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Message Digest</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331290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060862"/>
            <a:ext cx="10983686" cy="3970318"/>
          </a:xfrm>
          <a:prstGeom prst="rect">
            <a:avLst/>
          </a:prstGeom>
          <a:noFill/>
        </p:spPr>
        <p:txBody>
          <a:bodyPr wrap="square" rtlCol="0">
            <a:spAutoFit/>
          </a:bodyPr>
          <a:lstStyle/>
          <a:p>
            <a:pPr marL="342900" indent="-342900">
              <a:lnSpc>
                <a:spcPct val="150000"/>
              </a:lnSpc>
              <a:buFont typeface="Arial" panose="020B0604020202020204" pitchFamily="34" charset="0"/>
              <a:buChar char="•"/>
            </a:pP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r>
              <a:rPr lang="en-US" sz="2400" dirty="0" smtClean="0">
                <a:latin typeface="Nunito Sans" panose="020B0604020202020204" charset="0"/>
              </a:rPr>
              <a:t>To </a:t>
            </a:r>
            <a:r>
              <a:rPr lang="en-US" sz="2400" dirty="0">
                <a:latin typeface="Nunito Sans" panose="020B0604020202020204" charset="0"/>
              </a:rPr>
              <a:t>convert a given message to a message digest, follow the steps given </a:t>
            </a:r>
            <a:r>
              <a:rPr lang="en-US" sz="2400" dirty="0" smtClean="0">
                <a:latin typeface="Nunito Sans" panose="020B0604020202020204" charset="0"/>
              </a:rPr>
              <a:t>below</a:t>
            </a:r>
          </a:p>
          <a:p>
            <a:pPr marL="1257300" lvl="2" indent="-342900">
              <a:lnSpc>
                <a:spcPct val="150000"/>
              </a:lnSpc>
              <a:buFont typeface="Arial" panose="020B0604020202020204" pitchFamily="34" charset="0"/>
              <a:buChar char="•"/>
            </a:pPr>
            <a:r>
              <a:rPr lang="en-US" sz="2400" dirty="0">
                <a:latin typeface="Nunito Sans" panose="020B0604020202020204" charset="0"/>
              </a:rPr>
              <a:t>Create a </a:t>
            </a:r>
            <a:r>
              <a:rPr lang="en-US" sz="2400" dirty="0" err="1">
                <a:latin typeface="Nunito Sans" panose="020B0604020202020204" charset="0"/>
              </a:rPr>
              <a:t>MessageDigest</a:t>
            </a:r>
            <a:r>
              <a:rPr lang="en-US" sz="2400" dirty="0">
                <a:latin typeface="Nunito Sans" panose="020B0604020202020204" charset="0"/>
              </a:rPr>
              <a:t> </a:t>
            </a:r>
            <a:r>
              <a:rPr lang="en-US" sz="2400" dirty="0" smtClean="0">
                <a:latin typeface="Nunito Sans" panose="020B0604020202020204" charset="0"/>
              </a:rPr>
              <a:t>object</a:t>
            </a:r>
          </a:p>
          <a:p>
            <a:pPr marL="1257300" lvl="2" indent="-342900">
              <a:lnSpc>
                <a:spcPct val="150000"/>
              </a:lnSpc>
              <a:buFont typeface="Arial" panose="020B0604020202020204" pitchFamily="34" charset="0"/>
              <a:buChar char="•"/>
            </a:pPr>
            <a:r>
              <a:rPr lang="en-US" sz="2400" dirty="0">
                <a:latin typeface="Nunito Sans" panose="020B0604020202020204" charset="0"/>
              </a:rPr>
              <a:t>Pass data to the created </a:t>
            </a:r>
            <a:r>
              <a:rPr lang="en-US" sz="2400" dirty="0" err="1">
                <a:latin typeface="Nunito Sans" panose="020B0604020202020204" charset="0"/>
              </a:rPr>
              <a:t>MessageDigest</a:t>
            </a:r>
            <a:r>
              <a:rPr lang="en-US" sz="2400" dirty="0">
                <a:latin typeface="Nunito Sans" panose="020B0604020202020204" charset="0"/>
              </a:rPr>
              <a:t> </a:t>
            </a:r>
            <a:r>
              <a:rPr lang="en-US" sz="2400" dirty="0" smtClean="0">
                <a:latin typeface="Nunito Sans" panose="020B0604020202020204" charset="0"/>
              </a:rPr>
              <a:t>object</a:t>
            </a:r>
          </a:p>
          <a:p>
            <a:pPr marL="1257300" lvl="2" indent="-342900">
              <a:lnSpc>
                <a:spcPct val="150000"/>
              </a:lnSpc>
              <a:buFont typeface="Arial" panose="020B0604020202020204" pitchFamily="34" charset="0"/>
              <a:buChar char="•"/>
            </a:pPr>
            <a:r>
              <a:rPr lang="en-US" sz="2400" dirty="0">
                <a:latin typeface="Nunito Sans" panose="020B0604020202020204" charset="0"/>
              </a:rPr>
              <a:t>Generate the message digest</a:t>
            </a:r>
          </a:p>
          <a:p>
            <a:pPr marL="342900" indent="-342900">
              <a:lnSpc>
                <a:spcPct val="150000"/>
              </a:lnSpc>
              <a:buFont typeface="Arial" panose="020B0604020202020204" pitchFamily="34" charset="0"/>
              <a:buChar char="•"/>
            </a:pPr>
            <a:endParaRPr lang="en-US" sz="2400" dirty="0">
              <a:latin typeface="Nunito Sans" panose="020B0604020202020204"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Message Digest</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2382922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060862"/>
            <a:ext cx="10983686" cy="7294305"/>
          </a:xfrm>
          <a:prstGeom prst="rect">
            <a:avLst/>
          </a:prstGeom>
          <a:noFill/>
        </p:spPr>
        <p:txBody>
          <a:bodyPr wrap="square" rtlCol="0">
            <a:spAutoFit/>
          </a:bodyPr>
          <a:lstStyle/>
          <a:p>
            <a:pPr marL="342900" indent="-342900">
              <a:lnSpc>
                <a:spcPct val="150000"/>
              </a:lnSpc>
              <a:buFont typeface="Arial" panose="020B0604020202020204" pitchFamily="34" charset="0"/>
              <a:buChar char="•"/>
            </a:pP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r>
              <a:rPr lang="en-US" sz="2400" dirty="0" smtClean="0">
                <a:latin typeface="Nunito Sans" panose="020B0604020202020204" charset="0"/>
              </a:rPr>
              <a:t>Step </a:t>
            </a:r>
            <a:r>
              <a:rPr lang="en-US" sz="2400" dirty="0">
                <a:latin typeface="Nunito Sans" panose="020B0604020202020204" charset="0"/>
              </a:rPr>
              <a:t>1: Create a </a:t>
            </a:r>
            <a:r>
              <a:rPr lang="en-US" sz="2400" dirty="0" err="1">
                <a:latin typeface="Nunito Sans" panose="020B0604020202020204" charset="0"/>
              </a:rPr>
              <a:t>MessageDigest</a:t>
            </a:r>
            <a:r>
              <a:rPr lang="en-US" sz="2400" dirty="0">
                <a:latin typeface="Nunito Sans" panose="020B0604020202020204" charset="0"/>
              </a:rPr>
              <a:t> object</a:t>
            </a:r>
          </a:p>
          <a:p>
            <a:pPr marL="342900" indent="-342900">
              <a:lnSpc>
                <a:spcPct val="150000"/>
              </a:lnSpc>
              <a:buFont typeface="Arial" panose="020B0604020202020204" pitchFamily="34" charset="0"/>
              <a:buChar char="•"/>
            </a:pPr>
            <a:r>
              <a:rPr lang="en-US" sz="2400" dirty="0" err="1">
                <a:latin typeface="Nunito Sans" panose="020B0604020202020204" charset="0"/>
              </a:rPr>
              <a:t>MessageDigest</a:t>
            </a:r>
            <a:r>
              <a:rPr lang="en-US" sz="2400" dirty="0">
                <a:latin typeface="Nunito Sans" panose="020B0604020202020204" charset="0"/>
              </a:rPr>
              <a:t> md = </a:t>
            </a:r>
            <a:r>
              <a:rPr lang="en-US" sz="2400" dirty="0" err="1">
                <a:latin typeface="Nunito Sans" panose="020B0604020202020204" charset="0"/>
              </a:rPr>
              <a:t>MessageDigest.getInstance</a:t>
            </a:r>
            <a:r>
              <a:rPr lang="en-US" sz="2400" dirty="0">
                <a:latin typeface="Nunito Sans" panose="020B0604020202020204" charset="0"/>
              </a:rPr>
              <a:t>("SHA-256</a:t>
            </a:r>
            <a:r>
              <a:rPr lang="en-US" sz="2400" dirty="0" smtClean="0">
                <a:latin typeface="Nunito Sans" panose="020B0604020202020204" charset="0"/>
              </a:rPr>
              <a:t>");</a:t>
            </a:r>
          </a:p>
          <a:p>
            <a:pPr marL="342900" indent="-342900">
              <a:lnSpc>
                <a:spcPct val="150000"/>
              </a:lnSpc>
              <a:buFont typeface="Arial" panose="020B0604020202020204" pitchFamily="34" charset="0"/>
              <a:buChar char="•"/>
            </a:pPr>
            <a:endParaRPr lang="en-US" sz="2400" dirty="0">
              <a:latin typeface="Nunito Sans" panose="020B0604020202020204" charset="0"/>
            </a:endParaRPr>
          </a:p>
          <a:p>
            <a:pPr marL="342900" indent="-342900">
              <a:lnSpc>
                <a:spcPct val="150000"/>
              </a:lnSpc>
              <a:buFont typeface="Arial" panose="020B0604020202020204" pitchFamily="34" charset="0"/>
              <a:buChar char="•"/>
            </a:pPr>
            <a:r>
              <a:rPr lang="en-US" sz="2400" dirty="0">
                <a:latin typeface="Nunito Sans" panose="020B0604020202020204" charset="0"/>
              </a:rPr>
              <a:t>Step 2: Pass data to the created </a:t>
            </a:r>
            <a:r>
              <a:rPr lang="en-US" sz="2400" dirty="0" err="1">
                <a:latin typeface="Nunito Sans" panose="020B0604020202020204" charset="0"/>
              </a:rPr>
              <a:t>MessageDigest</a:t>
            </a:r>
            <a:r>
              <a:rPr lang="en-US" sz="2400" dirty="0">
                <a:latin typeface="Nunito Sans" panose="020B0604020202020204" charset="0"/>
              </a:rPr>
              <a:t> object</a:t>
            </a:r>
          </a:p>
          <a:p>
            <a:pPr marL="342900" indent="-342900">
              <a:lnSpc>
                <a:spcPct val="150000"/>
              </a:lnSpc>
              <a:buFont typeface="Arial" panose="020B0604020202020204" pitchFamily="34" charset="0"/>
              <a:buChar char="•"/>
            </a:pPr>
            <a:r>
              <a:rPr lang="en-US" sz="2400" dirty="0" err="1">
                <a:latin typeface="Nunito Sans" panose="020B0604020202020204" charset="0"/>
              </a:rPr>
              <a:t>md.update</a:t>
            </a:r>
            <a:r>
              <a:rPr lang="en-US" sz="2400" dirty="0">
                <a:latin typeface="Nunito Sans" panose="020B0604020202020204" charset="0"/>
              </a:rPr>
              <a:t>(</a:t>
            </a:r>
            <a:r>
              <a:rPr lang="en-US" sz="2400" dirty="0" err="1">
                <a:latin typeface="Nunito Sans" panose="020B0604020202020204" charset="0"/>
              </a:rPr>
              <a:t>msg.getBytes</a:t>
            </a:r>
            <a:r>
              <a:rPr lang="en-US" sz="2400" dirty="0" smtClean="0">
                <a:latin typeface="Nunito Sans" panose="020B0604020202020204" charset="0"/>
              </a:rPr>
              <a:t>());</a:t>
            </a:r>
          </a:p>
          <a:p>
            <a:pPr marL="342900" indent="-342900">
              <a:lnSpc>
                <a:spcPct val="150000"/>
              </a:lnSpc>
              <a:buFont typeface="Arial" panose="020B0604020202020204" pitchFamily="34" charset="0"/>
              <a:buChar char="•"/>
            </a:pPr>
            <a:endParaRPr lang="en-US" sz="2400" dirty="0">
              <a:latin typeface="Nunito Sans" panose="020B0604020202020204" charset="0"/>
            </a:endParaRPr>
          </a:p>
          <a:p>
            <a:pPr marL="342900" indent="-342900">
              <a:lnSpc>
                <a:spcPct val="150000"/>
              </a:lnSpc>
              <a:buFont typeface="Arial" panose="020B0604020202020204" pitchFamily="34" charset="0"/>
              <a:buChar char="•"/>
            </a:pPr>
            <a:r>
              <a:rPr lang="en-US" sz="2400" dirty="0">
                <a:latin typeface="Nunito Sans" panose="020B0604020202020204" charset="0"/>
              </a:rPr>
              <a:t>Step 3: Generate the message digest</a:t>
            </a:r>
          </a:p>
          <a:p>
            <a:pPr marL="342900" indent="-342900">
              <a:lnSpc>
                <a:spcPct val="150000"/>
              </a:lnSpc>
              <a:buFont typeface="Arial" panose="020B0604020202020204" pitchFamily="34" charset="0"/>
              <a:buChar char="•"/>
            </a:pPr>
            <a:r>
              <a:rPr lang="en-US" sz="2400" dirty="0">
                <a:latin typeface="Nunito Sans" panose="020B0604020202020204" charset="0"/>
              </a:rPr>
              <a:t>byte[] digest = </a:t>
            </a:r>
            <a:r>
              <a:rPr lang="en-US" sz="2400" dirty="0" err="1">
                <a:latin typeface="Nunito Sans" panose="020B0604020202020204" charset="0"/>
              </a:rPr>
              <a:t>md.digest</a:t>
            </a:r>
            <a:r>
              <a:rPr lang="en-US" sz="2400" dirty="0">
                <a:latin typeface="Nunito Sans" panose="020B0604020202020204" charset="0"/>
              </a:rPr>
              <a:t>();</a:t>
            </a:r>
          </a:p>
          <a:p>
            <a:pPr marL="342900" indent="-342900">
              <a:lnSpc>
                <a:spcPct val="150000"/>
              </a:lnSpc>
              <a:buFont typeface="Arial" panose="020B0604020202020204" pitchFamily="34" charset="0"/>
              <a:buChar char="•"/>
            </a:pP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endParaRPr lang="en-US" sz="2400" dirty="0" smtClean="0">
              <a:latin typeface="Nunito Sans" panose="020B0604020202020204" charset="0"/>
            </a:endParaRPr>
          </a:p>
          <a:p>
            <a:pPr marL="342900" indent="-342900">
              <a:lnSpc>
                <a:spcPct val="150000"/>
              </a:lnSpc>
              <a:buFont typeface="Arial" panose="020B0604020202020204" pitchFamily="34" charset="0"/>
              <a:buChar char="•"/>
            </a:pPr>
            <a:endParaRPr lang="en-US" sz="2400" dirty="0">
              <a:latin typeface="Nunito Sans" panose="020B0604020202020204"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Steps</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839397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java.security.MessageDigest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java.util.Scanner</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public class Main {</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 throws Exception {</a:t>
            </a:r>
          </a:p>
          <a:p>
            <a:r>
              <a:rPr lang="en-US" sz="2000" b="1" dirty="0">
                <a:solidFill>
                  <a:schemeClr val="bg1"/>
                </a:solidFill>
                <a:latin typeface="Courier New" panose="02070309020205020404" pitchFamily="49" charset="0"/>
                <a:cs typeface="Courier New" panose="02070309020205020404" pitchFamily="49" charset="0"/>
              </a:rPr>
              <a:t>      Scanner </a:t>
            </a:r>
            <a:r>
              <a:rPr lang="en-US" sz="2000" b="1" dirty="0" err="1">
                <a:solidFill>
                  <a:schemeClr val="bg1"/>
                </a:solidFill>
                <a:latin typeface="Courier New" panose="02070309020205020404" pitchFamily="49" charset="0"/>
                <a:cs typeface="Courier New" panose="02070309020205020404" pitchFamily="49" charset="0"/>
              </a:rPr>
              <a:t>sc</a:t>
            </a:r>
            <a:r>
              <a:rPr lang="en-US" sz="2000" b="1" dirty="0">
                <a:solidFill>
                  <a:schemeClr val="bg1"/>
                </a:solidFill>
                <a:latin typeface="Courier New" panose="02070309020205020404" pitchFamily="49" charset="0"/>
                <a:cs typeface="Courier New" panose="02070309020205020404" pitchFamily="49" charset="0"/>
              </a:rPr>
              <a:t> = new Scanner(System.in);</a:t>
            </a:r>
          </a:p>
          <a:p>
            <a:r>
              <a:rPr lang="en-US" sz="2000" b="1" dirty="0">
                <a:solidFill>
                  <a:schemeClr val="bg1"/>
                </a:solidFill>
                <a:latin typeface="Courier New" panose="02070309020205020404" pitchFamily="49" charset="0"/>
                <a:cs typeface="Courier New" panose="02070309020205020404" pitchFamily="49" charset="0"/>
              </a:rPr>
              <a:t>      String message = </a:t>
            </a:r>
            <a:r>
              <a:rPr lang="en-US" sz="2000" b="1" dirty="0" err="1">
                <a:solidFill>
                  <a:schemeClr val="bg1"/>
                </a:solidFill>
                <a:latin typeface="Courier New" panose="02070309020205020404" pitchFamily="49" charset="0"/>
                <a:cs typeface="Courier New" panose="02070309020205020404" pitchFamily="49" charset="0"/>
              </a:rPr>
              <a:t>sc.nextLine</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MessageDigest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md = </a:t>
            </a:r>
            <a:r>
              <a:rPr lang="en-US" sz="2000" b="1" dirty="0" err="1">
                <a:solidFill>
                  <a:schemeClr val="bg1"/>
                </a:solidFill>
                <a:latin typeface="Courier New" panose="02070309020205020404" pitchFamily="49" charset="0"/>
                <a:cs typeface="Courier New" panose="02070309020205020404" pitchFamily="49" charset="0"/>
              </a:rPr>
              <a:t>MessageDigest.getInstance</a:t>
            </a:r>
            <a:r>
              <a:rPr lang="en-US" sz="2000" b="1" dirty="0">
                <a:solidFill>
                  <a:schemeClr val="bg1"/>
                </a:solidFill>
                <a:latin typeface="Courier New" panose="02070309020205020404" pitchFamily="49" charset="0"/>
                <a:cs typeface="Courier New" panose="02070309020205020404" pitchFamily="49" charset="0"/>
              </a:rPr>
              <a:t>("SHA-256");</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md.update</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message.getBytes</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byte[] digest = </a:t>
            </a:r>
            <a:r>
              <a:rPr lang="en-US" sz="2000" b="1" dirty="0" err="1">
                <a:solidFill>
                  <a:schemeClr val="bg1"/>
                </a:solidFill>
                <a:latin typeface="Courier New" panose="02070309020205020404" pitchFamily="49" charset="0"/>
                <a:cs typeface="Courier New" panose="02070309020205020404" pitchFamily="49" charset="0"/>
              </a:rPr>
              <a:t>md.digest</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(digest);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StringBuffer</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hexString</a:t>
            </a:r>
            <a:r>
              <a:rPr lang="en-US" sz="2000" b="1" dirty="0">
                <a:solidFill>
                  <a:schemeClr val="bg1"/>
                </a:solidFill>
                <a:latin typeface="Courier New" panose="02070309020205020404" pitchFamily="49" charset="0"/>
                <a:cs typeface="Courier New" panose="02070309020205020404" pitchFamily="49" charset="0"/>
              </a:rPr>
              <a:t> = new </a:t>
            </a:r>
            <a:r>
              <a:rPr lang="en-US" sz="2000" b="1" dirty="0" err="1">
                <a:solidFill>
                  <a:schemeClr val="bg1"/>
                </a:solidFill>
                <a:latin typeface="Courier New" panose="02070309020205020404" pitchFamily="49" charset="0"/>
                <a:cs typeface="Courier New" panose="02070309020205020404" pitchFamily="49" charset="0"/>
              </a:rPr>
              <a:t>StringBuffer</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for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 = 0;i&lt;</a:t>
            </a:r>
            <a:r>
              <a:rPr lang="en-US" sz="2000" b="1" dirty="0" err="1">
                <a:solidFill>
                  <a:schemeClr val="bg1"/>
                </a:solidFill>
                <a:latin typeface="Courier New" panose="02070309020205020404" pitchFamily="49" charset="0"/>
                <a:cs typeface="Courier New" panose="02070309020205020404" pitchFamily="49" charset="0"/>
              </a:rPr>
              <a:t>digest.length;i</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hexString.append</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Integer.toHexString</a:t>
            </a:r>
            <a:r>
              <a:rPr lang="en-US" sz="2000" b="1" dirty="0">
                <a:solidFill>
                  <a:schemeClr val="bg1"/>
                </a:solidFill>
                <a:latin typeface="Courier New" panose="02070309020205020404" pitchFamily="49" charset="0"/>
                <a:cs typeface="Courier New" panose="02070309020205020404" pitchFamily="49" charset="0"/>
              </a:rPr>
              <a:t>(0xFF &amp; digest[</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("Hex format : " + </a:t>
            </a:r>
            <a:r>
              <a:rPr lang="en-US" sz="2000" b="1" dirty="0" err="1">
                <a:solidFill>
                  <a:schemeClr val="bg1"/>
                </a:solidFill>
                <a:latin typeface="Courier New" panose="02070309020205020404" pitchFamily="49" charset="0"/>
                <a:cs typeface="Courier New" panose="02070309020205020404" pitchFamily="49" charset="0"/>
              </a:rPr>
              <a:t>hexString.toString</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34175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2802</TotalTime>
  <Words>1316</Words>
  <Application>Microsoft Office PowerPoint</Application>
  <PresentationFormat>Widescreen</PresentationFormat>
  <Paragraphs>388</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Nunito Sans SemiBold</vt:lpstr>
      <vt:lpstr>Nunito Sans</vt:lpstr>
      <vt:lpstr>Arial</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MuthuKumaran G</cp:lastModifiedBy>
  <cp:revision>243</cp:revision>
  <dcterms:created xsi:type="dcterms:W3CDTF">2006-08-16T00:00:00Z</dcterms:created>
  <dcterms:modified xsi:type="dcterms:W3CDTF">2020-03-07T11:55:53Z</dcterms:modified>
</cp:coreProperties>
</file>