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sldIdLst>
    <p:sldId id="272" r:id="rId2"/>
    <p:sldId id="390" r:id="rId3"/>
    <p:sldId id="394" r:id="rId4"/>
    <p:sldId id="395" r:id="rId5"/>
    <p:sldId id="396" r:id="rId6"/>
    <p:sldId id="397" r:id="rId7"/>
    <p:sldId id="406" r:id="rId8"/>
    <p:sldId id="400" r:id="rId9"/>
    <p:sldId id="404" r:id="rId10"/>
    <p:sldId id="398" r:id="rId11"/>
    <p:sldId id="401" r:id="rId12"/>
    <p:sldId id="405" r:id="rId13"/>
    <p:sldId id="403" r:id="rId14"/>
    <p:sldId id="408" r:id="rId15"/>
    <p:sldId id="409" r:id="rId16"/>
    <p:sldId id="410" r:id="rId17"/>
    <p:sldId id="412" r:id="rId18"/>
    <p:sldId id="411" r:id="rId19"/>
    <p:sldId id="40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1" r:id="rId28"/>
    <p:sldId id="422" r:id="rId29"/>
    <p:sldId id="420" r:id="rId30"/>
    <p:sldId id="28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unito Sans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55448" autoAdjust="0"/>
  </p:normalViewPr>
  <p:slideViewPr>
    <p:cSldViewPr>
      <p:cViewPr varScale="1">
        <p:scale>
          <a:sx n="49" d="100"/>
          <a:sy n="49" d="100"/>
        </p:scale>
        <p:origin x="1738" y="29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 (</a:t>
            </a:r>
            <a:r>
              <a:rPr lang="en-US" b="1" dirty="0"/>
              <a:t>Programming</a:t>
            </a:r>
            <a:r>
              <a:rPr lang="en-US" b="1" dirty="0" smtClean="0"/>
              <a:t>) (Add slide 20)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7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return</a:t>
            </a:r>
            <a:r>
              <a:rPr lang="en-US" b="0" baseline="0" dirty="0" smtClean="0"/>
              <a:t> statement does not affect the finally block. So finally block get </a:t>
            </a:r>
            <a:r>
              <a:rPr lang="en-US" b="0" baseline="0" dirty="0" err="1" smtClean="0"/>
              <a:t>excecuted</a:t>
            </a:r>
            <a:r>
              <a:rPr lang="en-US" b="0" baseline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3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been initialized. So it will throw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NullPointerException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petrol() method is tried to access.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9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This is because if we are using multiple catch </a:t>
            </a:r>
            <a:r>
              <a:rPr lang="en-US" b="0" dirty="0" err="1" smtClean="0"/>
              <a:t>block.The</a:t>
            </a:r>
            <a:r>
              <a:rPr lang="en-US" b="0" dirty="0" smtClean="0"/>
              <a:t> order of catch blocks should be from most specific to most general ones. </a:t>
            </a:r>
            <a:r>
              <a:rPr lang="en-US" b="0" dirty="0" err="1" smtClean="0"/>
              <a:t>i.e</a:t>
            </a:r>
            <a:r>
              <a:rPr lang="en-US" b="0" dirty="0" smtClean="0"/>
              <a:t> Sub classes of Exception must come first and super classes later. If you keep the super classes first and sub classes later, you will get compile time error : Unreachable Catch Block.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throws keyword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declare an exception. It gives an information to the programmer or caller method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there may occur an exception so it is better for the programmer or caller method to provide the exception handling code so that normal flow can be maintained.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7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  <a:endParaRPr lang="en-US" b="0" dirty="0" smtClean="0"/>
          </a:p>
          <a:p>
            <a:r>
              <a:rPr lang="en-US" b="0" dirty="0" smtClean="0"/>
              <a:t>The</a:t>
            </a:r>
            <a:r>
              <a:rPr lang="en-US" b="0" baseline="0" dirty="0" smtClean="0"/>
              <a:t> exception thrown by the method m() must be handled or declared to be thrown in the  method n()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05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2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  <a:endParaRPr lang="en-US" b="0" dirty="0" smtClean="0"/>
          </a:p>
          <a:p>
            <a:r>
              <a:rPr lang="en-US" b="0" dirty="0" smtClean="0"/>
              <a:t>throws keyword is used along with the methods.</a:t>
            </a:r>
          </a:p>
          <a:p>
            <a:r>
              <a:rPr lang="en-US" b="0" dirty="0" smtClean="0"/>
              <a:t>Throws</a:t>
            </a:r>
            <a:r>
              <a:rPr lang="en-US" b="0" baseline="0" dirty="0" smtClean="0"/>
              <a:t> Keyword should only used for checked exception. If any unchecked exception occurs it on programmers fault.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Here we are creating a two</a:t>
            </a:r>
            <a:r>
              <a:rPr lang="en-US" b="0" baseline="0" dirty="0" smtClean="0"/>
              <a:t> class</a:t>
            </a:r>
          </a:p>
          <a:p>
            <a:r>
              <a:rPr lang="en-US" b="0" baseline="0" dirty="0" smtClean="0"/>
              <a:t>One is </a:t>
            </a:r>
            <a:r>
              <a:rPr lang="en-US" b="1" baseline="0" dirty="0" smtClean="0"/>
              <a:t>Main</a:t>
            </a:r>
            <a:r>
              <a:rPr lang="en-US" b="0" baseline="0" dirty="0" smtClean="0"/>
              <a:t> and another one is </a:t>
            </a:r>
            <a:r>
              <a:rPr lang="en-US" b="1" baseline="0" dirty="0" smtClean="0"/>
              <a:t>Read.</a:t>
            </a:r>
          </a:p>
          <a:p>
            <a:r>
              <a:rPr lang="en-US" b="0" baseline="0" dirty="0" smtClean="0"/>
              <a:t>In class Main </a:t>
            </a:r>
          </a:p>
          <a:p>
            <a:r>
              <a:rPr lang="en-US" b="0" baseline="0" dirty="0" smtClean="0"/>
              <a:t>We are creating an object for the class Read. We are using the object and read method. By using throws we are simply indicating that this method throws only </a:t>
            </a:r>
            <a:r>
              <a:rPr lang="en-US" b="0" baseline="0" dirty="0" err="1" smtClean="0"/>
              <a:t>FileNotFoundException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This exception is not handled in the same class.</a:t>
            </a:r>
          </a:p>
          <a:p>
            <a:r>
              <a:rPr lang="en-US" b="0" baseline="0" dirty="0" smtClean="0"/>
              <a:t>Then the exception thrown in the class read is handled in another class which is Main.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the exception thrown by the class Read is not handled in class Main then the program terminates abnormally.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in thread "main"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java.lang.Error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Unresolved compilation problem: 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Unhandled exception type </a:t>
            </a:r>
            <a:r>
              <a:rPr lang="en-I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FileNotFoundException</a:t>
            </a:r>
            <a:endParaRPr lang="en-I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baseline="0" dirty="0" smtClean="0"/>
          </a:p>
          <a:p>
            <a:r>
              <a:rPr lang="en-US" b="0" baseline="0" dirty="0" smtClean="0"/>
              <a:t>throws keyword is simply denotes the which class of exception is thrown.</a:t>
            </a:r>
          </a:p>
          <a:p>
            <a:endParaRPr lang="en-US" b="0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</a:p>
          <a:p>
            <a:r>
              <a:rPr lang="en-US" b="0" dirty="0" err="1" smtClean="0"/>
              <a:t>java.io.IOException</a:t>
            </a:r>
            <a:r>
              <a:rPr lang="en-US" b="0" dirty="0" smtClean="0"/>
              <a:t>: </a:t>
            </a:r>
            <a:r>
              <a:rPr lang="en-US" b="0" dirty="0" err="1" smtClean="0"/>
              <a:t>IOException</a:t>
            </a:r>
            <a:r>
              <a:rPr lang="en-US" b="0" dirty="0" smtClean="0"/>
              <a:t> 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5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 (</a:t>
            </a:r>
            <a:r>
              <a:rPr lang="en-US" b="1" dirty="0"/>
              <a:t>Programming</a:t>
            </a:r>
            <a:r>
              <a:rPr lang="en-US" b="1" dirty="0" smtClean="0"/>
              <a:t>) (Add slide 20)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524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480950" y="1524000"/>
            <a:ext cx="2614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480950" y="2045208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Splitted</a:t>
            </a:r>
            <a:r>
              <a:rPr lang="en-US" sz="2500" dirty="0">
                <a:latin typeface="Nunito Sans" panose="00000500000000000000" pitchFamily="2" charset="0"/>
              </a:rPr>
              <a:t> string at index 0 is : Happy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err="1" smtClean="0">
                <a:latin typeface="Nunito Sans" panose="00000500000000000000" pitchFamily="2" charset="0"/>
              </a:rPr>
              <a:t>Splitted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string at index 1 is : </a:t>
            </a:r>
            <a:r>
              <a:rPr lang="en-US" sz="2500" dirty="0" smtClean="0">
                <a:latin typeface="Nunito Sans" panose="00000500000000000000" pitchFamily="2" charset="0"/>
              </a:rPr>
              <a:t>coding</a:t>
            </a:r>
          </a:p>
          <a:p>
            <a:r>
              <a:rPr lang="en-US" sz="2500" dirty="0" err="1" smtClean="0">
                <a:latin typeface="Nunito Sans" panose="00000500000000000000" pitchFamily="2" charset="0"/>
              </a:rPr>
              <a:t>Splitted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string at index 2 is : Java Inside finally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2042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 Happy/coding/Java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void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splittedString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("/");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splittedString.length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Splitted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at index "+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is :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     "+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splittedString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("Exception : "+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("Inside finally block");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text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scanner.nextLine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splitString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are required to compute the power of a number by implementing a calculator. Create a class </a:t>
            </a:r>
            <a:r>
              <a:rPr lang="en-US" sz="2500" dirty="0" err="1">
                <a:latin typeface="Nunito Sans" panose="00000500000000000000" pitchFamily="2" charset="0"/>
              </a:rPr>
              <a:t>MyCalculator</a:t>
            </a:r>
            <a:r>
              <a:rPr lang="en-US" sz="2500" dirty="0">
                <a:latin typeface="Nunito Sans" panose="00000500000000000000" pitchFamily="2" charset="0"/>
              </a:rPr>
              <a:t> which consists of a single method long power(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). This method takes two integers, </a:t>
            </a:r>
            <a:r>
              <a:rPr lang="en-US" sz="2500" dirty="0" smtClean="0">
                <a:latin typeface="Nunito Sans" panose="00000500000000000000" pitchFamily="2" charset="0"/>
              </a:rPr>
              <a:t>n </a:t>
            </a:r>
            <a:r>
              <a:rPr lang="en-US" sz="2500" dirty="0">
                <a:latin typeface="Nunito Sans" panose="00000500000000000000" pitchFamily="2" charset="0"/>
              </a:rPr>
              <a:t>and </a:t>
            </a:r>
            <a:r>
              <a:rPr lang="en-US" sz="2500" dirty="0" smtClean="0">
                <a:latin typeface="Nunito Sans" panose="00000500000000000000" pitchFamily="2" charset="0"/>
              </a:rPr>
              <a:t>p, </a:t>
            </a:r>
            <a:r>
              <a:rPr lang="en-US" sz="2500" dirty="0">
                <a:latin typeface="Nunito Sans" panose="00000500000000000000" pitchFamily="2" charset="0"/>
              </a:rPr>
              <a:t>as parameters and finds </a:t>
            </a:r>
            <a:r>
              <a:rPr lang="en-US" sz="2500" dirty="0" smtClean="0">
                <a:latin typeface="Nunito Sans" panose="00000500000000000000" pitchFamily="2" charset="0"/>
              </a:rPr>
              <a:t>n</a:t>
            </a:r>
            <a:r>
              <a:rPr lang="en-US" sz="3600" baseline="30000" dirty="0" smtClean="0">
                <a:latin typeface="Nunito Sans" panose="00000500000000000000" pitchFamily="2" charset="0"/>
              </a:rPr>
              <a:t>p</a:t>
            </a:r>
            <a:r>
              <a:rPr lang="en-US" sz="2500" dirty="0" smtClean="0">
                <a:latin typeface="Nunito Sans" panose="00000500000000000000" pitchFamily="2" charset="0"/>
              </a:rPr>
              <a:t>. If either n or p is negative, then the method must throw an exception which says “n or p should not be negative.". Also, if both n and p are zero, then the method must throw an exception which says “n and p should not be zero."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For example, -4 and -5 would result in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java.lang.Exception</a:t>
            </a:r>
            <a:r>
              <a:rPr lang="en-US" sz="2500" dirty="0" smtClean="0">
                <a:latin typeface="Nunito Sans" panose="00000500000000000000" pitchFamily="2" charset="0"/>
              </a:rPr>
              <a:t>: n or p should not be negative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Complete the function power in class </a:t>
            </a:r>
            <a:r>
              <a:rPr lang="en-US" sz="2500" dirty="0" err="1">
                <a:latin typeface="Nunito Sans" panose="00000500000000000000" pitchFamily="2" charset="0"/>
              </a:rPr>
              <a:t>MyCalculator</a:t>
            </a:r>
            <a:r>
              <a:rPr lang="en-US" sz="2500" dirty="0">
                <a:latin typeface="Nunito Sans" panose="00000500000000000000" pitchFamily="2" charset="0"/>
              </a:rPr>
              <a:t> and return the appropriate result after the power operation or an appropriate exception as detailed above.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524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480950" y="1524000"/>
            <a:ext cx="2614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480950" y="2045208"/>
            <a:ext cx="518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243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16</a:t>
            </a:r>
          </a:p>
          <a:p>
            <a:r>
              <a:rPr lang="en-US" sz="2500" dirty="0" err="1">
                <a:latin typeface="Nunito Sans" panose="00000500000000000000" pitchFamily="2" charset="0"/>
              </a:rPr>
              <a:t>java.lang.Exception</a:t>
            </a:r>
            <a:r>
              <a:rPr lang="en-US" sz="2500" dirty="0">
                <a:latin typeface="Nunito Sans" panose="00000500000000000000" pitchFamily="2" charset="0"/>
              </a:rPr>
              <a:t>: n and p should not be zero.</a:t>
            </a:r>
          </a:p>
          <a:p>
            <a:r>
              <a:rPr lang="en-US" sz="2500" dirty="0" err="1">
                <a:latin typeface="Nunito Sans" panose="00000500000000000000" pitchFamily="2" charset="0"/>
              </a:rPr>
              <a:t>java.lang.Exception</a:t>
            </a:r>
            <a:r>
              <a:rPr lang="en-US" sz="2500" dirty="0">
                <a:latin typeface="Nunito Sans" panose="00000500000000000000" pitchFamily="2" charset="0"/>
              </a:rPr>
              <a:t>: n or p should not be negative.</a:t>
            </a:r>
          </a:p>
          <a:p>
            <a:r>
              <a:rPr lang="en-US" sz="2500" dirty="0" err="1">
                <a:latin typeface="Nunito Sans" panose="00000500000000000000" pitchFamily="2" charset="0"/>
              </a:rPr>
              <a:t>java.lang.Exception</a:t>
            </a:r>
            <a:r>
              <a:rPr lang="en-US" sz="2500" dirty="0">
                <a:latin typeface="Nunito Sans" panose="00000500000000000000" pitchFamily="2" charset="0"/>
              </a:rPr>
              <a:t>: n or p should not be negative.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2042813"/>
            <a:ext cx="50400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3 5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0 0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-1 -2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-1 3</a:t>
            </a:r>
          </a:p>
        </p:txBody>
      </p:sp>
    </p:spTree>
    <p:extLst>
      <p:ext uri="{BB962C8B-B14F-4D97-AF65-F5344CB8AC3E}">
        <p14:creationId xmlns:p14="http://schemas.microsoft.com/office/powerpoint/2010/main" val="31271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MyCalculator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 throws Exception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if(n&lt;0 || p&lt;0)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Exception ("n or p should not be negative.");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if(n==0 &amp;&amp; p==0)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throw new Exception ("n and p should not be zero.");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return((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n,p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MyCalculator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my_calculator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MyCalculator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Scanner in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(in .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in .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in .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my_calculator.power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p));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(Exception e)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prstClr val="white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prstClr val="white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CatchBlock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finally{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FinallyBlock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CatchBlock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CatchBlock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FinallyBlock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FinallyBlock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3" name="Picture 1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505200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03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//Syntax for throw block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exception_class_name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code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365760"/>
            <a:ext cx="5186854" cy="64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Java throw keyword is used to explicitly throw an exception.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2FE0B5-1F15-4781-B896-181844B84130}"/>
              </a:ext>
            </a:extLst>
          </p:cNvPr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Bike{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petrol() {}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Bike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fz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fz.petrol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is a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is an Exception. 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("Everything went fine. 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There is a </a:t>
            </a:r>
            <a:r>
              <a:rPr lang="en-US" sz="2500" dirty="0" err="1">
                <a:latin typeface="Nunito Sans" panose="00000500000000000000" pitchFamily="2" charset="0"/>
              </a:rPr>
              <a:t>NullPointerException</a:t>
            </a:r>
            <a:r>
              <a:rPr lang="en-US" sz="2500" dirty="0">
                <a:latin typeface="Nunito Sans" panose="00000500000000000000" pitchFamily="2" charset="0"/>
              </a:rPr>
              <a:t>. Everything went fine.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There is a </a:t>
            </a:r>
            <a:r>
              <a:rPr lang="en-US" sz="2500" dirty="0" err="1">
                <a:latin typeface="Nunito Sans" panose="00000500000000000000" pitchFamily="2" charset="0"/>
              </a:rPr>
              <a:t>NullPointerException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There is a </a:t>
            </a:r>
            <a:r>
              <a:rPr lang="en-US" sz="2500" dirty="0" err="1">
                <a:latin typeface="Nunito Sans" panose="020B0604020202020204" charset="0"/>
              </a:rPr>
              <a:t>NullPointerException</a:t>
            </a:r>
            <a:r>
              <a:rPr lang="en-US" sz="2500" dirty="0">
                <a:latin typeface="Nunito Sans" panose="020B0604020202020204" charset="0"/>
              </a:rPr>
              <a:t>. There is an Exception.</a:t>
            </a:r>
            <a:endParaRPr lang="en-US" sz="2500" dirty="0" smtClean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This code will not compile, because in Java there are no pointers.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3" name="Picture 1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5400" y="1009763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1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static void main(String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new String[10];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"one";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catch(Exception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("exception");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catch(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("null pointer exception");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"one" is printed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 "null pointer exception" is printed.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Compilation fails saying </a:t>
            </a:r>
            <a:r>
              <a:rPr lang="en-US" sz="2500" dirty="0" err="1">
                <a:latin typeface="Nunito Sans" panose="020B0604020202020204" charset="0"/>
              </a:rPr>
              <a:t>NullPointerException</a:t>
            </a:r>
            <a:r>
              <a:rPr lang="en-US" sz="2500" dirty="0">
                <a:latin typeface="Nunito Sans" panose="020B0604020202020204" charset="0"/>
              </a:rPr>
              <a:t> has already been caught.</a:t>
            </a:r>
            <a:endParaRPr lang="en-US" sz="2500" dirty="0" smtClean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"exception" is </a:t>
            </a:r>
            <a:r>
              <a:rPr lang="en-US" sz="2500" dirty="0" smtClean="0">
                <a:latin typeface="Nunito Sans" panose="00000500000000000000" pitchFamily="2" charset="0"/>
              </a:rPr>
              <a:t>printed.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3" name="Picture 1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7600" y="3459965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7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m() throws Exception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n()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p()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("Exception Handled");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("Normal Flow");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Error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Error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Exception Handled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Normal Flow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20B0604020202020204" charset="0"/>
              </a:rPr>
              <a:t>Compilation Error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3" name="Picture 1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150" y="3526834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4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execute(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catch (Exception e)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("-");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execute(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p('S');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p('H');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p('A');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finally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p('R');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p('K');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p(char c)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t(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thrw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thrw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)throw new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SHARK-SH-SHK-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SHAR-SHK-SHAR-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20B0604020202020204" charset="0"/>
              </a:rPr>
              <a:t>Compilation Error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SHARK-SHARK-SHARK-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3" name="Picture 1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249237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java.io.BufferedReader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java.io.FileReader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Read r = new Read();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r.read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catch (Exception e)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Read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read() throws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("F://file.txt"));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95400" y="4648200"/>
            <a:ext cx="6477000" cy="304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447800" y="4697894"/>
            <a:ext cx="6324600" cy="269985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-36786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F:\file.txt (The system cannot find the file specified)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CB327-AE30-4B8C-9066-74E6D5D2230B}"/>
              </a:ext>
            </a:extLst>
          </p:cNvPr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)throws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Occurred");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try{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obj.myMethod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ex){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95400" y="4648200"/>
            <a:ext cx="6477000" cy="304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762000" y="750571"/>
            <a:ext cx="9906000" cy="25146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-36786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F:\file.txt (The system cannot find the file specified)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CB327-AE30-4B8C-9066-74E6D5D2230B}"/>
              </a:ext>
            </a:extLst>
          </p:cNvPr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Throw vs. Throws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11960"/>
              </p:ext>
            </p:extLst>
          </p:nvPr>
        </p:nvGraphicFramePr>
        <p:xfrm>
          <a:off x="762000" y="1828799"/>
          <a:ext cx="10744200" cy="3985102"/>
        </p:xfrm>
        <a:graphic>
          <a:graphicData uri="http://schemas.openxmlformats.org/drawingml/2006/table">
            <a:tbl>
              <a:tblPr/>
              <a:tblGrid>
                <a:gridCol w="5938190"/>
                <a:gridCol w="4806010"/>
              </a:tblGrid>
              <a:tr h="439037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Nunito Sans" panose="020B0604020202020204" charset="0"/>
                        </a:rPr>
                        <a:t>throw</a:t>
                      </a:r>
                      <a:endParaRPr lang="en-IN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13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Nunito Sans" panose="020B0604020202020204" charset="0"/>
                        </a:rPr>
                        <a:t>throws</a:t>
                      </a:r>
                      <a:endParaRPr lang="en-IN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136"/>
                    </a:solidFill>
                  </a:tcPr>
                </a:tc>
              </a:tr>
              <a:tr h="77675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1. Used to explicitly throw an exception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 1. Used to declare an exception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75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2. Checked exceptions cannot be propagated using throw only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2. Checked exceptions can be propagated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3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3. Followed by an instance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 3. Followed by a class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75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 4. Used within a method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 4. Used with a method signature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75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5. Cannot throw multiple exceptions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 5. Can declare multiple exceptions</a:t>
                      </a:r>
                    </a:p>
                  </a:txBody>
                  <a:tcPr marL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prstClr val="white"/>
                </a:solidFill>
                <a:latin typeface="Nunito Sans" panose="00000500000000000000" pitchFamily="2" charset="0"/>
              </a:rPr>
              <a:t>Programming</a:t>
            </a:r>
            <a:endParaRPr sz="5400" b="1" dirty="0">
              <a:solidFill>
                <a:prstClr val="white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program to split the string based on /(slash) symbol in a string. Perform exception handling and also include finally block which will print "Inside finally block".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Get a string from the user. 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If the length of the string is &gt; 2 then call user defined function </a:t>
            </a:r>
            <a:r>
              <a:rPr lang="en-US" sz="2500" dirty="0" err="1" smtClean="0">
                <a:latin typeface="Nunito Sans" panose="00000500000000000000" pitchFamily="2" charset="0"/>
              </a:rPr>
              <a:t>splitString</a:t>
            </a:r>
            <a:r>
              <a:rPr lang="en-US" sz="2500" dirty="0" smtClean="0">
                <a:latin typeface="Nunito Sans" panose="00000500000000000000" pitchFamily="2" charset="0"/>
              </a:rPr>
              <a:t>() and print the split string along with index. 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Else print the </a:t>
            </a:r>
            <a:r>
              <a:rPr lang="en-US" sz="2500" dirty="0" err="1" smtClean="0">
                <a:latin typeface="Nunito Sans" panose="00000500000000000000" pitchFamily="2" charset="0"/>
              </a:rPr>
              <a:t>NullPointerException</a:t>
            </a:r>
            <a:r>
              <a:rPr lang="en-US" sz="2500" dirty="0" smtClean="0">
                <a:latin typeface="Nunito Sans" panose="00000500000000000000" pitchFamily="2" charset="0"/>
              </a:rPr>
              <a:t>.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1946</Words>
  <Application>Microsoft Office PowerPoint</Application>
  <PresentationFormat>Widescreen</PresentationFormat>
  <Paragraphs>712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 New</vt:lpstr>
      <vt:lpstr>Calibri</vt:lpstr>
      <vt:lpstr>Nunito Sans</vt:lpstr>
      <vt:lpstr>Helvetica Neue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353</cp:revision>
  <dcterms:created xsi:type="dcterms:W3CDTF">2006-08-16T00:00:00Z</dcterms:created>
  <dcterms:modified xsi:type="dcterms:W3CDTF">2019-11-21T06:06:05Z</dcterms:modified>
</cp:coreProperties>
</file>