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  <p:sldId id="283" r:id="rId10"/>
    <p:sldId id="284" r:id="rId11"/>
    <p:sldId id="285" r:id="rId12"/>
    <p:sldId id="286" r:id="rId13"/>
    <p:sldId id="272" r:id="rId14"/>
    <p:sldId id="273" r:id="rId15"/>
    <p:sldId id="274" r:id="rId16"/>
    <p:sldId id="275" r:id="rId17"/>
    <p:sldId id="287" r:id="rId18"/>
    <p:sldId id="277" r:id="rId19"/>
    <p:sldId id="288" r:id="rId20"/>
    <p:sldId id="281" r:id="rId21"/>
    <p:sldId id="282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1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44D78-2537-4403-8CBC-4C943733A09E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3FFE7-0248-42B6-BBDC-CFE48DE18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7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CachedRowSet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is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interface for all disconnected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RowSet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we review below is also applicable to 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WebRowSe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JoinRowSet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FilteredRowSe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as well: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2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7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sequential calls will increase the number of network trips to database resulting in poor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0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sequential calls will increase the number of network trips to database resulting in poor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9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0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2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5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950E-B050-4E31-B6FB-0F68CACF89A2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BF8A-11C7-439E-AE0A-7A4B3684C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remaining queries in the batch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stmt.executeBatch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 Taken="+(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											start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catch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 processing.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java.sql.PreparedStatement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java.sql.SQLException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JDBCPreparedStatementBatch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Connection con = 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query = "insert into Employee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name)values (?,?)";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DBConnection.getConnection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(query);		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long start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&lt;10000;i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"Name"+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ps.addBatch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if(i%1000 == 0)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ps.executeBatch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ps.executeBatch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 Taken="+(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											start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catch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finally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ps.close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catch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>
                <a:latin typeface="Nunito Sans"/>
              </a:rPr>
              <a:t>RowSet</a:t>
            </a:r>
            <a:r>
              <a:rPr lang="en-IN" sz="4500" b="1" dirty="0">
                <a:latin typeface="Nunito Sans"/>
              </a:rPr>
              <a:t>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9030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A JDBC </a:t>
            </a:r>
            <a:r>
              <a:rPr lang="en-US" sz="2500" dirty="0" err="1">
                <a:latin typeface="Nunito Sans"/>
              </a:rPr>
              <a:t>RowSet</a:t>
            </a:r>
            <a:r>
              <a:rPr lang="en-US" sz="2500" dirty="0">
                <a:latin typeface="Nunito Sans"/>
              </a:rPr>
              <a:t> provides the way to store the data in tabular form. It makes the data more flexible and easier than a </a:t>
            </a:r>
            <a:r>
              <a:rPr lang="en-US" sz="2500" dirty="0" err="1">
                <a:latin typeface="Nunito Sans"/>
              </a:rPr>
              <a:t>ResultSet</a:t>
            </a:r>
            <a:r>
              <a:rPr lang="en-US" sz="2500" dirty="0" smtClean="0">
                <a:latin typeface="Nunito Sans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The connection between </a:t>
            </a:r>
            <a:r>
              <a:rPr lang="en-US" sz="2500" dirty="0" err="1">
                <a:latin typeface="Nunito Sans"/>
              </a:rPr>
              <a:t>RowSet</a:t>
            </a:r>
            <a:r>
              <a:rPr lang="en-US" sz="2500" dirty="0">
                <a:latin typeface="Nunito Sans"/>
              </a:rPr>
              <a:t> object and data source is maintained throughout its life cycle.</a:t>
            </a:r>
          </a:p>
        </p:txBody>
      </p:sp>
    </p:spTree>
    <p:extLst>
      <p:ext uri="{BB962C8B-B14F-4D97-AF65-F5344CB8AC3E}">
        <p14:creationId xmlns:p14="http://schemas.microsoft.com/office/powerpoint/2010/main" val="11279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/>
              </a:rPr>
              <a:t>Types of </a:t>
            </a:r>
            <a:r>
              <a:rPr lang="en-US" sz="4500" b="1" dirty="0" err="1" smtClean="0">
                <a:latin typeface="Nunito Sans"/>
              </a:rPr>
              <a:t>RowSet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0109077" cy="2906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latin typeface="Nunito Sans"/>
              </a:rPr>
              <a:t>JdbcRowSet</a:t>
            </a:r>
            <a:endParaRPr lang="en-IN" sz="2500" dirty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latin typeface="Nunito Sans"/>
              </a:rPr>
              <a:t>CachedRowSet</a:t>
            </a:r>
            <a:endParaRPr lang="en-IN" sz="2500" dirty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latin typeface="Nunito Sans"/>
              </a:rPr>
              <a:t>WebRowSet</a:t>
            </a:r>
            <a:endParaRPr lang="en-IN" sz="2500" dirty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latin typeface="Nunito Sans"/>
              </a:rPr>
              <a:t>JoinRowSet</a:t>
            </a:r>
            <a:endParaRPr lang="en-IN" sz="2500" dirty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latin typeface="Nunito Sans"/>
              </a:rPr>
              <a:t>FilteredRowSet</a:t>
            </a:r>
            <a:endParaRPr lang="en-IN" sz="2500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818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/>
              </a:rPr>
              <a:t>T</a:t>
            </a:r>
            <a:r>
              <a:rPr lang="en-US" sz="4500" b="1" dirty="0" smtClean="0">
                <a:latin typeface="Nunito Sans"/>
              </a:rPr>
              <a:t>o </a:t>
            </a:r>
            <a:r>
              <a:rPr lang="en-US" sz="4500" b="1" dirty="0">
                <a:latin typeface="Nunito Sans"/>
              </a:rPr>
              <a:t>create and execute </a:t>
            </a:r>
            <a:r>
              <a:rPr lang="en-US" sz="4500" b="1" dirty="0" err="1" smtClean="0">
                <a:latin typeface="Nunito Sans"/>
              </a:rPr>
              <a:t>RowSet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8714" y="2249156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JdbcRowSet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RowSetProvider.newFactory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I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dbcRowSet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rowSet.setUrl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:@localhost:1521:xe");  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rowSet.setUsername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("system");  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rowSet.setPassword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("oracle");  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rowSet.setCommand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  query ");  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rowSet.execute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</a:t>
            </a:r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>
                <a:latin typeface="Nunito Sans"/>
              </a:rPr>
              <a:t>JdbcRowSet</a:t>
            </a:r>
            <a:r>
              <a:rPr lang="en-IN" sz="4500" b="1" dirty="0">
                <a:latin typeface="Nunito Sans"/>
              </a:rPr>
              <a:t> </a:t>
            </a:r>
            <a:r>
              <a:rPr lang="en-IN" sz="4500" b="1" dirty="0" smtClean="0">
                <a:latin typeface="Nunito Sans"/>
              </a:rPr>
              <a:t>Interface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9030" cy="232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The </a:t>
            </a:r>
            <a:r>
              <a:rPr lang="en-US" sz="2500" dirty="0" err="1">
                <a:latin typeface="Nunito Sans"/>
              </a:rPr>
              <a:t>JdbcRowSet</a:t>
            </a:r>
            <a:r>
              <a:rPr lang="en-US" sz="2500" dirty="0">
                <a:latin typeface="Nunito Sans"/>
              </a:rPr>
              <a:t> is an extension of </a:t>
            </a:r>
            <a:r>
              <a:rPr lang="en-US" sz="2500" dirty="0" err="1">
                <a:latin typeface="Nunito Sans"/>
              </a:rPr>
              <a:t>RowSet</a:t>
            </a:r>
            <a:r>
              <a:rPr lang="en-US" sz="2500" dirty="0">
                <a:latin typeface="Nunito Sans"/>
              </a:rPr>
              <a:t> interface. </a:t>
            </a:r>
            <a:endParaRPr lang="en-US" sz="2500" dirty="0" smtClean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It </a:t>
            </a:r>
            <a:r>
              <a:rPr lang="en-US" sz="2500" dirty="0">
                <a:latin typeface="Nunito Sans"/>
              </a:rPr>
              <a:t>is a wrapper around the </a:t>
            </a:r>
            <a:r>
              <a:rPr lang="en-US" sz="2500" dirty="0" err="1">
                <a:latin typeface="Nunito Sans"/>
              </a:rPr>
              <a:t>ResultSet</a:t>
            </a:r>
            <a:r>
              <a:rPr lang="en-US" sz="2500" dirty="0">
                <a:latin typeface="Nunito Sans"/>
              </a:rPr>
              <a:t> object with some additional functionality.</a:t>
            </a:r>
            <a:endParaRPr lang="en-IN" sz="2500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43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/>
              </a:rPr>
              <a:t>Creating a </a:t>
            </a:r>
            <a:r>
              <a:rPr lang="en-US" sz="4500" b="1" dirty="0" err="1">
                <a:latin typeface="Nunito Sans"/>
              </a:rPr>
              <a:t>JdbcRowSet</a:t>
            </a:r>
            <a:r>
              <a:rPr lang="en-US" sz="4500" b="1" dirty="0">
                <a:latin typeface="Nunito Sans"/>
              </a:rPr>
              <a:t>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8714" y="2249156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jrs.setCommand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Student where name = ?");</a:t>
            </a:r>
            <a:b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jrs.setURL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:@localhost:1521:XE");     </a:t>
            </a:r>
            <a:b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jrs.setUsername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scott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jrs.setPassword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("tiger");</a:t>
            </a:r>
            <a:b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jrs.setString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"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Surendra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jrs.execute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508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>
                <a:latin typeface="Nunito Sans" panose="020B0604020202020204" charset="0"/>
              </a:rPr>
              <a:t>CachedRowSet</a:t>
            </a:r>
            <a:endParaRPr lang="en-IN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90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CachedRowSet</a:t>
            </a:r>
            <a:r>
              <a:rPr lang="en-US" sz="2500" dirty="0">
                <a:latin typeface="Nunito Sans" panose="020B0604020202020204" charset="0"/>
              </a:rPr>
              <a:t> object is unique because it can operate without being connected to its data source. We call this a “disconnected </a:t>
            </a:r>
            <a:r>
              <a:rPr lang="en-US" sz="2500" dirty="0" err="1">
                <a:latin typeface="Nunito Sans" panose="020B0604020202020204" charset="0"/>
              </a:rPr>
              <a:t>RowSet</a:t>
            </a:r>
            <a:r>
              <a:rPr lang="en-US" sz="2500" dirty="0">
                <a:latin typeface="Nunito Sans" panose="020B0604020202020204" charset="0"/>
              </a:rPr>
              <a:t> object</a:t>
            </a:r>
            <a:r>
              <a:rPr lang="en-US" sz="2500" dirty="0" smtClean="0">
                <a:latin typeface="Nunito Sans" panose="020B0604020202020204" charset="0"/>
              </a:rPr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CachedRowSet</a:t>
            </a:r>
            <a:r>
              <a:rPr lang="en-US" sz="2500" dirty="0">
                <a:latin typeface="Nunito Sans" panose="020B0604020202020204" charset="0"/>
              </a:rPr>
              <a:t> gets its name due to the fact it caches its data in memory so that it can operate on its own data instead of the data stored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12273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pPr>
              <a:lnSpc>
                <a:spcPct val="90000"/>
              </a:lnSpc>
            </a:pPr>
            <a:r>
              <a:rPr lang="en-IN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IN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CachedRowSet</a:t>
            </a:r>
            <a:endParaRPr lang="en-IN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CachedRowSet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CachedRowSetImpl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crs.setUsername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(username);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crs.setPassword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(password);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crs.setUrl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crs.setCommand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crs.execute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crs.addRowSetListener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ExampleListener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crs.next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crs.getInt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("id") == 1)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("CRS found customer1 and will remove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											record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crs.deleteRow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Batch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5"/>
            <a:ext cx="1094684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Batch </a:t>
            </a:r>
            <a:r>
              <a:rPr lang="en-US" sz="2500" dirty="0">
                <a:latin typeface="Nunito Sans"/>
              </a:rPr>
              <a:t>processing groups multiple queries into one unit and passes it in a single network trip to a database</a:t>
            </a:r>
            <a:r>
              <a:rPr lang="en-US" sz="2500" dirty="0" smtClean="0">
                <a:latin typeface="Nunito Sans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500" b="1" dirty="0" smtClean="0">
              <a:latin typeface="Nunito San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Performance and data consistency are the primary motives to do batch processing.</a:t>
            </a:r>
            <a:endParaRPr lang="en-US" altLang="en-US" sz="2500" dirty="0" smtClean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6190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>
                <a:latin typeface="Nunito Sans" panose="020B0604020202020204" charset="0"/>
              </a:rPr>
              <a:t>JoinRowSet</a:t>
            </a:r>
            <a:endParaRPr lang="en-IN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9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JoinRowSet</a:t>
            </a:r>
            <a:r>
              <a:rPr lang="en-US" sz="3200" dirty="0"/>
              <a:t> lets us </a:t>
            </a:r>
            <a:r>
              <a:rPr lang="en-US" sz="3200" dirty="0" smtClean="0"/>
              <a:t>create a SQL</a:t>
            </a:r>
            <a:r>
              <a:rPr lang="en-US" sz="3200" dirty="0"/>
              <a:t> JOIN between </a:t>
            </a:r>
            <a:r>
              <a:rPr lang="en-US" sz="3200" dirty="0" err="1" smtClean="0"/>
              <a:t>RowSet</a:t>
            </a:r>
            <a:r>
              <a:rPr lang="en-US" sz="3200" dirty="0"/>
              <a:t> objects when these are in memory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3909" y="2984316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customers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associates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JoinRowSet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JoinRowSetImpl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jrs.addRowSet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customers,ID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jrs.addRowSet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associates,ID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30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 err="1">
                <a:latin typeface="Nunito Sans" panose="020B0604020202020204" charset="0"/>
              </a:rPr>
              <a:t>FilteredRowSet</a:t>
            </a:r>
            <a:endParaRPr lang="en-IN" sz="4500" b="1" dirty="0">
              <a:latin typeface="Nunito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90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Nunito Sans" panose="020B0604020202020204" charset="0"/>
              </a:rPr>
              <a:t>The</a:t>
            </a:r>
            <a:r>
              <a:rPr lang="en-US" sz="2500" dirty="0">
                <a:latin typeface="Nunito Sans" panose="020B0604020202020204" charset="0"/>
              </a:rPr>
              <a:t> </a:t>
            </a:r>
            <a:r>
              <a:rPr lang="en-US" sz="2500" i="1" dirty="0" err="1">
                <a:latin typeface="Nunito Sans" panose="020B0604020202020204" charset="0"/>
              </a:rPr>
              <a:t>FilteredRowSet</a:t>
            </a:r>
            <a:r>
              <a:rPr lang="en-US" sz="2500" dirty="0">
                <a:latin typeface="Nunito Sans" panose="020B0604020202020204" charset="0"/>
              </a:rPr>
              <a:t> </a:t>
            </a:r>
            <a:r>
              <a:rPr lang="en-US" sz="2500" b="1" dirty="0">
                <a:latin typeface="Nunito Sans" panose="020B0604020202020204" charset="0"/>
              </a:rPr>
              <a:t>lets us cut down the number of rows that are visible</a:t>
            </a:r>
            <a:r>
              <a:rPr lang="en-US" sz="2500" dirty="0">
                <a:latin typeface="Nunito Sans" panose="020B0604020202020204" charset="0"/>
              </a:rPr>
              <a:t> in a </a:t>
            </a:r>
            <a:r>
              <a:rPr lang="en-US" sz="2500" i="1" dirty="0" err="1">
                <a:latin typeface="Nunito Sans" panose="020B0604020202020204" charset="0"/>
              </a:rPr>
              <a:t>RowSet</a:t>
            </a:r>
            <a:r>
              <a:rPr lang="en-US" sz="2500" dirty="0">
                <a:latin typeface="Nunito Sans" panose="020B0604020202020204" charset="0"/>
              </a:rPr>
              <a:t> object so that we can work with only the data that is relevant to what we are doing.</a:t>
            </a:r>
          </a:p>
        </p:txBody>
      </p:sp>
    </p:spTree>
    <p:extLst>
      <p:ext uri="{BB962C8B-B14F-4D97-AF65-F5344CB8AC3E}">
        <p14:creationId xmlns:p14="http://schemas.microsoft.com/office/powerpoint/2010/main" val="11208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Methods of Statement </a:t>
            </a:r>
            <a:r>
              <a:rPr lang="en-IN" sz="4500" b="1" dirty="0" smtClean="0">
                <a:latin typeface="Nunito Sans"/>
              </a:rPr>
              <a:t>interface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74958"/>
              </p:ext>
            </p:extLst>
          </p:nvPr>
        </p:nvGraphicFramePr>
        <p:xfrm>
          <a:off x="1393566" y="2271020"/>
          <a:ext cx="876643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217"/>
                <a:gridCol w="43832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Nunito San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1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Nunito Sans"/>
                        </a:rPr>
                        <a:t>Description</a:t>
                      </a:r>
                      <a:endParaRPr lang="en-IN" sz="2500" dirty="0">
                        <a:latin typeface="Nunito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513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Nunito Sans"/>
                        </a:rPr>
                        <a:t>void </a:t>
                      </a:r>
                      <a:r>
                        <a:rPr lang="en-US" sz="2500" dirty="0" err="1" smtClean="0">
                          <a:latin typeface="Nunito Sans"/>
                        </a:rPr>
                        <a:t>addBatch</a:t>
                      </a:r>
                      <a:r>
                        <a:rPr lang="en-US" sz="2500" dirty="0" smtClean="0">
                          <a:latin typeface="Nunito Sans"/>
                        </a:rPr>
                        <a:t>(String query)</a:t>
                      </a:r>
                      <a:endParaRPr lang="en-IN" sz="2500" dirty="0">
                        <a:latin typeface="Nunito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Nunito Sans"/>
                        </a:rPr>
                        <a:t>It adds query into batch</a:t>
                      </a:r>
                      <a:endParaRPr lang="en-IN" sz="2500" dirty="0">
                        <a:latin typeface="Nunito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latin typeface="Nunito Sans"/>
                        </a:rPr>
                        <a:t>int</a:t>
                      </a:r>
                      <a:r>
                        <a:rPr lang="en-US" sz="2500" dirty="0" smtClean="0">
                          <a:latin typeface="Nunito Sans"/>
                        </a:rPr>
                        <a:t>[] </a:t>
                      </a:r>
                      <a:r>
                        <a:rPr lang="en-US" sz="2500" dirty="0" err="1" smtClean="0">
                          <a:latin typeface="Nunito Sans"/>
                        </a:rPr>
                        <a:t>executeBatch</a:t>
                      </a:r>
                      <a:r>
                        <a:rPr lang="en-US" sz="2500" dirty="0" smtClean="0">
                          <a:latin typeface="Nunito Sans"/>
                        </a:rPr>
                        <a:t>()</a:t>
                      </a:r>
                      <a:endParaRPr lang="en-IN" sz="2500" dirty="0">
                        <a:latin typeface="Nunito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latin typeface="Nunito Sans"/>
                        </a:rPr>
                        <a:t>It executes the batch of queries</a:t>
                      </a:r>
                      <a:endParaRPr lang="en-IN" sz="2500" dirty="0">
                        <a:latin typeface="Nunito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Why Batch Processing</a:t>
            </a:r>
            <a:r>
              <a:rPr lang="en-IN" sz="4500" b="1" dirty="0" smtClean="0">
                <a:latin typeface="Nunito Sans"/>
              </a:rPr>
              <a:t>?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38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 smtClean="0">
                <a:latin typeface="Nunito Sans"/>
              </a:rPr>
              <a:t>Improved Performance</a:t>
            </a:r>
          </a:p>
          <a:p>
            <a:endParaRPr lang="en-IN" sz="2500" b="1" dirty="0" smtClean="0">
              <a:latin typeface="Nunito Sans"/>
            </a:endParaRPr>
          </a:p>
          <a:p>
            <a:r>
              <a:rPr lang="en-US" sz="2500" dirty="0">
                <a:latin typeface="Nunito Sans"/>
              </a:rPr>
              <a:t>R</a:t>
            </a:r>
            <a:r>
              <a:rPr lang="en-US" sz="2500" dirty="0" smtClean="0">
                <a:latin typeface="Nunito Sans"/>
              </a:rPr>
              <a:t>equire </a:t>
            </a:r>
            <a:r>
              <a:rPr lang="en-US" sz="2500" dirty="0">
                <a:latin typeface="Nunito Sans"/>
              </a:rPr>
              <a:t>a large amount of data to be inserted into a database table</a:t>
            </a:r>
            <a:endParaRPr lang="en-US" sz="2500" b="1" dirty="0" smtClean="0">
              <a:latin typeface="Nunito Sans"/>
            </a:endParaRPr>
          </a:p>
          <a:p>
            <a:endParaRPr lang="en-US" sz="2500" b="1" dirty="0">
              <a:latin typeface="Nunito Sans"/>
            </a:endParaRPr>
          </a:p>
          <a:p>
            <a:r>
              <a:rPr lang="en-US" sz="2500" dirty="0">
                <a:latin typeface="Nunito Sans"/>
              </a:rPr>
              <a:t>W</a:t>
            </a:r>
            <a:r>
              <a:rPr lang="en-US" sz="2500" dirty="0" smtClean="0">
                <a:latin typeface="Nunito Sans"/>
              </a:rPr>
              <a:t>ays </a:t>
            </a:r>
            <a:r>
              <a:rPr lang="en-US" sz="2500" dirty="0">
                <a:latin typeface="Nunito Sans"/>
              </a:rPr>
              <a:t>to achieve this without batch processing, is to execute multiple queries sequentially.</a:t>
            </a:r>
            <a:endParaRPr lang="en-IN" sz="2500" b="1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865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Improved </a:t>
            </a:r>
            <a:r>
              <a:rPr lang="en-IN" sz="4500" b="1" dirty="0" smtClean="0">
                <a:latin typeface="Nunito Sans"/>
              </a:rPr>
              <a:t>Performance Examples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553993"/>
            <a:ext cx="110690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dirty="0">
              <a:latin typeface="Nunito Sans" panose="020B06040202020202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 err="1">
                <a:latin typeface="Nunito Sans" panose="020B0604020202020204" charset="0"/>
              </a:rPr>
              <a:t>statement.execute</a:t>
            </a:r>
            <a:r>
              <a:rPr lang="en-US" altLang="en-US" sz="2500" dirty="0">
                <a:latin typeface="Nunito Sans" panose="020B0604020202020204" charset="0"/>
              </a:rPr>
              <a:t>("INSERT INTO EMPLOYEE(ID, NAME, DESIGNATION) 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Nunito Sans" panose="020B0604020202020204" charset="0"/>
              </a:rPr>
              <a:t> + "VALUES ('1','EmployeeName1','Designation1')");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dirty="0" smtClean="0">
              <a:latin typeface="Nunito Sans" panose="020B06040202020202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 err="1" smtClean="0">
                <a:latin typeface="Nunito Sans" panose="020B0604020202020204" charset="0"/>
              </a:rPr>
              <a:t>statement.execute</a:t>
            </a:r>
            <a:r>
              <a:rPr lang="en-US" altLang="en-US" sz="2500" dirty="0">
                <a:latin typeface="Nunito Sans" panose="020B0604020202020204" charset="0"/>
              </a:rPr>
              <a:t>("INSERT INTO EMPLOYEE(ID, NAME, DESIGNATION) 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Nunito Sans" panose="020B0604020202020204" charset="0"/>
              </a:rPr>
              <a:t> + "VALUES ('2','EmployeeName2','Designation2')");</a:t>
            </a:r>
            <a:endParaRPr lang="en-US" altLang="en-US" sz="2500" dirty="0" smtClean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Why Batch Processing</a:t>
            </a:r>
            <a:r>
              <a:rPr lang="en-IN" sz="4500" b="1" dirty="0" smtClean="0">
                <a:latin typeface="Nunito Sans"/>
              </a:rPr>
              <a:t>?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383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 smtClean="0">
                <a:latin typeface="Nunito Sans"/>
              </a:rPr>
              <a:t>Improved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R</a:t>
            </a:r>
            <a:r>
              <a:rPr lang="en-US" sz="2500" dirty="0" smtClean="0">
                <a:latin typeface="Nunito Sans"/>
              </a:rPr>
              <a:t>equire </a:t>
            </a:r>
            <a:r>
              <a:rPr lang="en-US" sz="2500" dirty="0">
                <a:latin typeface="Nunito Sans"/>
              </a:rPr>
              <a:t>a large amount of data to be inserted into a database table</a:t>
            </a:r>
            <a:endParaRPr lang="en-US" sz="2500" b="1" dirty="0" smtClean="0"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b="1" dirty="0"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W</a:t>
            </a:r>
            <a:r>
              <a:rPr lang="en-US" sz="2500" dirty="0" smtClean="0">
                <a:latin typeface="Nunito Sans"/>
              </a:rPr>
              <a:t>ays </a:t>
            </a:r>
            <a:r>
              <a:rPr lang="en-US" sz="2500" dirty="0">
                <a:latin typeface="Nunito Sans"/>
              </a:rPr>
              <a:t>to achieve this without batch processing, is to execute multiple queries sequentially.</a:t>
            </a:r>
            <a:endParaRPr lang="en-IN" sz="2500" b="1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07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Why Batch Processing</a:t>
            </a:r>
            <a:r>
              <a:rPr lang="en-IN" sz="4500" b="1" dirty="0" smtClean="0">
                <a:latin typeface="Nunito Sans"/>
              </a:rPr>
              <a:t>?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1766"/>
            <a:ext cx="1106383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 smtClean="0">
                <a:latin typeface="Nunito Sans"/>
              </a:rPr>
              <a:t>Data </a:t>
            </a:r>
            <a:r>
              <a:rPr lang="en-IN" sz="2500" b="1" dirty="0">
                <a:latin typeface="Nunito Sans"/>
              </a:rPr>
              <a:t>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/>
              </a:rPr>
              <a:t>D</a:t>
            </a:r>
            <a:r>
              <a:rPr lang="en-US" sz="2500" dirty="0" smtClean="0">
                <a:latin typeface="Nunito Sans"/>
              </a:rPr>
              <a:t>ata </a:t>
            </a:r>
            <a:r>
              <a:rPr lang="en-US" sz="2500" dirty="0">
                <a:latin typeface="Nunito Sans"/>
              </a:rPr>
              <a:t>needs to be pushed into multiple </a:t>
            </a:r>
            <a:r>
              <a:rPr lang="en-US" sz="2500" dirty="0" smtClean="0">
                <a:latin typeface="Nunito Sans"/>
              </a:rPr>
              <a:t>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00" b="1" dirty="0"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/>
              </a:rPr>
              <a:t>This </a:t>
            </a:r>
            <a:r>
              <a:rPr lang="en-US" sz="2500" dirty="0">
                <a:latin typeface="Nunito Sans"/>
              </a:rPr>
              <a:t>leads to an interrelated transaction where the sequence of queries being pushed is important.</a:t>
            </a:r>
            <a:endParaRPr lang="en-IN" sz="2500" b="1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390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31418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>
                <a:latin typeface="Nunito Sans"/>
              </a:rPr>
              <a:t>Data </a:t>
            </a:r>
            <a:r>
              <a:rPr lang="en-IN" sz="4500" b="1" dirty="0" smtClean="0">
                <a:latin typeface="Nunito Sans"/>
              </a:rPr>
              <a:t>Consistency Examples</a:t>
            </a:r>
            <a:endParaRPr lang="en-IN" sz="4500" b="1" dirty="0">
              <a:latin typeface="Nunito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714" y="1610529"/>
            <a:ext cx="1106903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dirty="0" smtClean="0">
              <a:latin typeface="Nunito Sans" panose="020B06040202020202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 err="1" smtClean="0">
                <a:latin typeface="Nunito Sans" panose="020B0604020202020204" charset="0"/>
              </a:rPr>
              <a:t>statement.execute</a:t>
            </a:r>
            <a:r>
              <a:rPr lang="en-US" altLang="en-US" sz="2500" dirty="0">
                <a:latin typeface="Nunito Sans" panose="020B0604020202020204" charset="0"/>
              </a:rPr>
              <a:t>("INSERT INTO EMPLOYEE(ID, NAME, DESIGNATION) 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Nunito Sans" panose="020B0604020202020204" charset="0"/>
              </a:rPr>
              <a:t> + "VALUES ('1','EmployeeName1','Designation1')"); </a:t>
            </a:r>
            <a:endParaRPr lang="en-US" altLang="en-US" sz="2500" dirty="0" smtClean="0">
              <a:latin typeface="Nunito Sans" panose="020B06040202020202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500" dirty="0">
              <a:latin typeface="Nunito Sans" panose="020B06040202020202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 err="1">
                <a:latin typeface="Nunito Sans" panose="020B0604020202020204" charset="0"/>
              </a:rPr>
              <a:t>statement.execute</a:t>
            </a:r>
            <a:r>
              <a:rPr lang="en-US" altLang="en-US" sz="2500" dirty="0">
                <a:latin typeface="Nunito Sans" panose="020B0604020202020204" charset="0"/>
              </a:rPr>
              <a:t>("INSERT INTO EMP_ADDRESS(ID, EMP_ID, ADDRESS) 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Nunito Sans" panose="020B0604020202020204" charset="0"/>
              </a:rPr>
              <a:t> + "VALUES ('10','1','Address')");</a:t>
            </a:r>
            <a:endParaRPr lang="en-US" altLang="en-US" sz="2500" dirty="0" smtClean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</a:t>
            </a:r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Batch for bulk processing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000" b="1" dirty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java.sql.SQLException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java.sql.Statement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JDBCStatementBatch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Connection con = 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DBConnection.getConnection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	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long start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&lt;10000;i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= "insert into Employee values 								("+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+",'Name"+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+"')";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stmt.addBatch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(query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and commit batch of 1000 queries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if(i%1000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==0)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stmt.executeBatch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597</Words>
  <Application>Microsoft Office PowerPoint</Application>
  <PresentationFormat>Widescreen</PresentationFormat>
  <Paragraphs>301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Dineshkumar Ganesan</dc:creator>
  <cp:lastModifiedBy>user</cp:lastModifiedBy>
  <cp:revision>39</cp:revision>
  <dcterms:created xsi:type="dcterms:W3CDTF">2019-12-28T05:25:29Z</dcterms:created>
  <dcterms:modified xsi:type="dcterms:W3CDTF">2020-01-09T08:00:34Z</dcterms:modified>
</cp:coreProperties>
</file>