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sldIdLst>
    <p:sldId id="272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289" r:id="rId25"/>
  </p:sldIdLst>
  <p:sldSz cx="12192000" cy="6858000"/>
  <p:notesSz cx="6858000" cy="9144000"/>
  <p:embeddedFontLst>
    <p:embeddedFont>
      <p:font typeface="Nunito Sans" charset="0"/>
      <p:regular r:id="rId27"/>
      <p:bold r:id="rId28"/>
      <p:italic r:id="rId29"/>
      <p:bold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89599" autoAdjust="0"/>
  </p:normalViewPr>
  <p:slideViewPr>
    <p:cSldViewPr>
      <p:cViewPr varScale="1">
        <p:scale>
          <a:sx n="61" d="100"/>
          <a:sy n="61" d="100"/>
        </p:scale>
        <p:origin x="-246" y="-90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07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b="0" dirty="0" smtClean="0"/>
              <a:t>Update JSON-P</a:t>
            </a:r>
            <a:r>
              <a:rPr lang="en-US" b="0" baseline="0" dirty="0" smtClean="0"/>
              <a:t> spec to stay current with emerging standards (RCF 7159).</a:t>
            </a:r>
          </a:p>
          <a:p>
            <a:r>
              <a:rPr lang="en-US" b="0" baseline="0" dirty="0" smtClean="0"/>
              <a:t>Add editing/transformation operations  to JSON objects and arrays.</a:t>
            </a:r>
          </a:p>
          <a:p>
            <a:r>
              <a:rPr lang="en-US" b="0" baseline="0" dirty="0" smtClean="0"/>
              <a:t>Support for a streaming  API, together with collectors.</a:t>
            </a:r>
          </a:p>
          <a:p>
            <a:r>
              <a:rPr lang="en-US" b="0" baseline="0" dirty="0" smtClean="0"/>
              <a:t>Support for processing big JSON, e.g add filters to JSON parsing.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078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b="0" dirty="0" smtClean="0"/>
              <a:t>Modify</a:t>
            </a:r>
            <a:r>
              <a:rPr lang="en-US" b="0" baseline="0" dirty="0" smtClean="0"/>
              <a:t> parts of JSON document</a:t>
            </a:r>
          </a:p>
          <a:p>
            <a:r>
              <a:rPr lang="en-US" b="1" baseline="0" dirty="0" smtClean="0"/>
              <a:t>Operations:</a:t>
            </a:r>
          </a:p>
          <a:p>
            <a:r>
              <a:rPr lang="en-US" b="0" baseline="0" dirty="0" smtClean="0"/>
              <a:t>  -</a:t>
            </a:r>
            <a:r>
              <a:rPr lang="en-US" b="0" baseline="0" dirty="0" err="1" smtClean="0"/>
              <a:t>Add,replace,remove,move,copy,test</a:t>
            </a:r>
            <a:r>
              <a:rPr lang="en-US" b="0" baseline="0" dirty="0" smtClean="0"/>
              <a:t>.</a:t>
            </a:r>
          </a:p>
          <a:p>
            <a:r>
              <a:rPr lang="en-US" b="0" baseline="0" dirty="0" smtClean="0"/>
              <a:t>HTTP PATCH method (application /</a:t>
            </a:r>
            <a:r>
              <a:rPr lang="en-US" b="0" baseline="0" dirty="0" err="1" smtClean="0"/>
              <a:t>json</a:t>
            </a:r>
            <a:r>
              <a:rPr lang="en-US" b="0" baseline="0" dirty="0" smtClean="0"/>
              <a:t> –</a:t>
            </a:r>
            <a:r>
              <a:rPr lang="en-US" b="0" baseline="0" dirty="0" err="1" smtClean="0"/>
              <a:t>patch+json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44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07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078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28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If the string begins with 0x, then the radix value will be 16. If the string begins with “0”, the radix is 8 (octal). This feature is deprecated.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9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9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94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94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594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pPr>
              <a:buFont typeface="Arial" pitchFamily="34" charset="0"/>
              <a:buNone/>
            </a:pPr>
            <a:r>
              <a:rPr lang="en-US" sz="1200" b="1" dirty="0" smtClean="0">
                <a:latin typeface="Nunito Sans" panose="00000500000000000000" pitchFamily="2" charset="0"/>
              </a:rPr>
              <a:t>JsonPraser:</a:t>
            </a:r>
          </a:p>
          <a:p>
            <a:pPr lvl="1">
              <a:buFont typeface="Arial" pitchFamily="34" charset="0"/>
              <a:buChar char="•"/>
            </a:pPr>
            <a:r>
              <a:rPr lang="en-US" sz="1200" b="0" dirty="0" smtClean="0">
                <a:latin typeface="Nunito Sans" panose="00000500000000000000" pitchFamily="2" charset="0"/>
              </a:rPr>
              <a:t> Prases JSON is a Streaming way form input sources</a:t>
            </a:r>
          </a:p>
          <a:p>
            <a:pPr lvl="1">
              <a:buFont typeface="Arial" pitchFamily="34" charset="0"/>
              <a:buChar char="•"/>
            </a:pPr>
            <a:r>
              <a:rPr lang="en-US" sz="1200" b="0" dirty="0" smtClean="0">
                <a:latin typeface="Nunito Sans" panose="00000500000000000000" pitchFamily="2" charset="0"/>
              </a:rPr>
              <a:t> Similar to StAx’s XMLStreamReader, a pull parser.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Code v/s pseudo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39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39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b="0" dirty="0" smtClean="0"/>
              <a:t>Generates Json</a:t>
            </a:r>
            <a:r>
              <a:rPr lang="en-US" b="0" baseline="0" dirty="0" smtClean="0"/>
              <a:t> in a streaming way to Output sources.</a:t>
            </a:r>
          </a:p>
          <a:p>
            <a:r>
              <a:rPr lang="en-US" b="0" baseline="0" dirty="0" smtClean="0"/>
              <a:t>     -similar to StAX’s XMLStreamWriter.</a:t>
            </a:r>
          </a:p>
          <a:p>
            <a:r>
              <a:rPr lang="en-US" b="0" baseline="0" dirty="0" smtClean="0"/>
              <a:t>Optionally configured with features.</a:t>
            </a:r>
          </a:p>
          <a:p>
            <a:r>
              <a:rPr lang="en-US" b="0" baseline="0" dirty="0" smtClean="0"/>
              <a:t>     -e.g pretty printing</a:t>
            </a:r>
          </a:p>
          <a:p>
            <a:r>
              <a:rPr lang="en-US" b="0" baseline="0" dirty="0" smtClean="0"/>
              <a:t>Allows method chaining.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Code v/s pseudo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07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33400" y="838200"/>
            <a:ext cx="111044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Object Model API: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Builder to build JsonObject and JsonArray from scratch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Allows method chaining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Type-safe (cannot mix array and object building methods)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Can also use existing JsonObject and JsonArray in a builder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Model API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JsonArray value=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Json.createArrayBuilder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.add(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Json.createObjectBuilder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.add(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“home”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.add(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“123-456-789”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.add(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Json.createObjectBuilder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.add(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“fax”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.add(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“123-456-789”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.build();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“home”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“123-456-789”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“fax”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“123-456-789”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9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33400" y="838200"/>
            <a:ext cx="111044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JSON-P 1.1: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Support for IETF standards on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JSON Pointer(RFC 6091)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JSON Patch(RFC 6902)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JSON Merge Patch(RFC 7396)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33400" y="838200"/>
            <a:ext cx="11104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Nunito Sans" panose="00000500000000000000" pitchFamily="2" charset="0"/>
              </a:rPr>
              <a:t>JSONPointer</a:t>
            </a:r>
            <a:r>
              <a:rPr lang="en-US" sz="2500" b="1" dirty="0" smtClean="0">
                <a:latin typeface="Nunito Sans" panose="00000500000000000000" pitchFamily="2" charset="0"/>
              </a:rPr>
              <a:t>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IETF RFC 6901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String syntax for identifying a specific value: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-/phone/mobile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	-/parents/0</a:t>
            </a:r>
          </a:p>
          <a:p>
            <a:r>
              <a:rPr lang="en-US" sz="2500" b="1" dirty="0" smtClean="0">
                <a:latin typeface="Nunito Sans" panose="00000500000000000000" pitchFamily="2" charset="0"/>
              </a:rPr>
              <a:t>Special characters: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- “/” -&gt; “~1”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	- “~” -&gt; “~0”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pointer Sample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JsonArray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jasons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JsonPointer pointer=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Json.createPointer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“/1/profession					"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JSonValue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profession=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pointer.getValue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jasons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p.replace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jasons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Json.createValue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					agent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Jason Voorhees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“profession”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Maniac 					killer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Jason Bourne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“profession”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Maniac 					Killer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9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33400" y="838200"/>
            <a:ext cx="11104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Nunito Sans" panose="00000500000000000000" pitchFamily="2" charset="0"/>
              </a:rPr>
              <a:t>JSONPatch</a:t>
            </a:r>
            <a:r>
              <a:rPr lang="en-US" sz="2500" b="1" dirty="0" smtClean="0">
                <a:latin typeface="Nunito Sans" panose="00000500000000000000" pitchFamily="2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endParaRPr lang="en-US" sz="2500" b="1" dirty="0" smtClean="0">
              <a:latin typeface="Nunito Sans" panose="00000500000000000000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IETF RFC 6902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Patch is a JSON document itself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Patch Sample</a:t>
            </a:r>
          </a:p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[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“op”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“replace”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“path”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“/1/profession”,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“value”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“Super agent”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“op”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“remove”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“path”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“/2”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Jason Voorhees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“profession”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Maniac 					killer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Jason Bourne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“profession”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Maniac 					Killer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“James Bond”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“profession”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“Agent 007”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9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Patch Sample</a:t>
            </a:r>
          </a:p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[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“op”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“replace”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“path”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“/1/profession”,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“value”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“Super agent”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“op”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“remove”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“path”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“/2”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Jason Voorhees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“profession”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Maniac 					killer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Jason Bourne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“profession”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					agent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8200" y="1905000"/>
            <a:ext cx="2667000" cy="6858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9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xmlns="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MCQ</a:t>
            </a:r>
            <a:endParaRPr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What will be the radix value of the parseInt() method when the string begins with 0</a:t>
            </a:r>
            <a:r>
              <a:rPr lang="en-US" sz="2500" dirty="0" smtClean="0">
                <a:latin typeface="Nunito Sans" panose="00000500000000000000" pitchFamily="2" charset="0"/>
              </a:rPr>
              <a:t>?  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9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8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7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6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30480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JSON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What is JSON?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JavaScript Object Notation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Subset of JavaScript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Lightweight data-interchange format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Object , Array , Value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 JSON name/value pair is written as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name’ : ‘value’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name = ‘value’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name = “value”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“name” : “value”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8768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In the below notation, Employee is of type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{ </a:t>
            </a:r>
            <a:r>
              <a:rPr lang="en-US" sz="2500" dirty="0" smtClean="0">
                <a:latin typeface="Nunito Sans" panose="00000500000000000000" pitchFamily="2" charset="0"/>
              </a:rPr>
              <a:t>“Employee”: [ “Amy”, “Bob”, “John” ] }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 Not a valid JSON string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 Array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Class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Object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0480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Which of the following code will return a valid JSON object?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JSON.parse</a:t>
            </a:r>
            <a:r>
              <a:rPr lang="en-US" sz="2500" dirty="0" smtClean="0">
                <a:latin typeface="Nunito Sans" panose="00000500000000000000" pitchFamily="2" charset="0"/>
              </a:rPr>
              <a:t>(‘({“</a:t>
            </a:r>
            <a:r>
              <a:rPr lang="en-US" sz="2500" dirty="0" err="1" smtClean="0">
                <a:latin typeface="Nunito Sans" panose="00000500000000000000" pitchFamily="2" charset="0"/>
              </a:rPr>
              <a:t>FirstName</a:t>
            </a:r>
            <a:r>
              <a:rPr lang="en-US" sz="2500" dirty="0" smtClean="0">
                <a:latin typeface="Nunito Sans" panose="00000500000000000000" pitchFamily="2" charset="0"/>
              </a:rPr>
              <a:t>”: “John”, “</a:t>
            </a:r>
            <a:r>
              <a:rPr lang="en-US" sz="2500" dirty="0" err="1" smtClean="0">
                <a:latin typeface="Nunito Sans" panose="00000500000000000000" pitchFamily="2" charset="0"/>
              </a:rPr>
              <a:t>LastName</a:t>
            </a:r>
            <a:r>
              <a:rPr lang="en-US" sz="2500" dirty="0" smtClean="0">
                <a:latin typeface="Nunito Sans" panose="00000500000000000000" pitchFamily="2" charset="0"/>
              </a:rPr>
              <a:t>”:”Doe”})’);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JSON.parse</a:t>
            </a:r>
            <a:r>
              <a:rPr lang="en-US" sz="2500" dirty="0" smtClean="0">
                <a:latin typeface="Nunito Sans" panose="00000500000000000000" pitchFamily="2" charset="0"/>
              </a:rPr>
              <a:t>(“{‘</a:t>
            </a:r>
            <a:r>
              <a:rPr lang="en-US" sz="2500" dirty="0" err="1" smtClean="0">
                <a:latin typeface="Nunito Sans" panose="00000500000000000000" pitchFamily="2" charset="0"/>
              </a:rPr>
              <a:t>FirstName</a:t>
            </a:r>
            <a:r>
              <a:rPr lang="en-US" sz="2500" dirty="0" smtClean="0">
                <a:latin typeface="Nunito Sans" panose="00000500000000000000" pitchFamily="2" charset="0"/>
              </a:rPr>
              <a:t>’: ‘John’, ‘</a:t>
            </a:r>
            <a:r>
              <a:rPr lang="en-US" sz="2500" dirty="0" err="1" smtClean="0">
                <a:latin typeface="Nunito Sans" panose="00000500000000000000" pitchFamily="2" charset="0"/>
              </a:rPr>
              <a:t>LastName’:’Doe</a:t>
            </a:r>
            <a:r>
              <a:rPr lang="en-US" sz="2500" dirty="0" smtClean="0">
                <a:latin typeface="Nunito Sans" panose="00000500000000000000" pitchFamily="2" charset="0"/>
              </a:rPr>
              <a:t>’}”);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JSON.parse</a:t>
            </a:r>
            <a:r>
              <a:rPr lang="en-US" sz="2500" dirty="0" smtClean="0">
                <a:latin typeface="Nunito Sans" panose="00000500000000000000" pitchFamily="2" charset="0"/>
              </a:rPr>
              <a:t>(“({‘</a:t>
            </a:r>
            <a:r>
              <a:rPr lang="en-US" sz="2500" dirty="0" err="1" smtClean="0">
                <a:latin typeface="Nunito Sans" panose="00000500000000000000" pitchFamily="2" charset="0"/>
              </a:rPr>
              <a:t>FirstName</a:t>
            </a:r>
            <a:r>
              <a:rPr lang="en-US" sz="2500" dirty="0" smtClean="0">
                <a:latin typeface="Nunito Sans" panose="00000500000000000000" pitchFamily="2" charset="0"/>
              </a:rPr>
              <a:t>’: ‘John’, ‘</a:t>
            </a:r>
            <a:r>
              <a:rPr lang="en-US" sz="2500" dirty="0" err="1" smtClean="0">
                <a:latin typeface="Nunito Sans" panose="00000500000000000000" pitchFamily="2" charset="0"/>
              </a:rPr>
              <a:t>LastName’:’Doe</a:t>
            </a:r>
            <a:r>
              <a:rPr lang="en-US" sz="2500" dirty="0" smtClean="0">
                <a:latin typeface="Nunito Sans" panose="00000500000000000000" pitchFamily="2" charset="0"/>
              </a:rPr>
              <a:t>’})”);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JSON.parse</a:t>
            </a:r>
            <a:r>
              <a:rPr lang="en-US" sz="2500" dirty="0" smtClean="0">
                <a:latin typeface="Nunito Sans" panose="00000500000000000000" pitchFamily="2" charset="0"/>
              </a:rPr>
              <a:t>(‘{“</a:t>
            </a:r>
            <a:r>
              <a:rPr lang="en-US" sz="2500" dirty="0" err="1" smtClean="0">
                <a:latin typeface="Nunito Sans" panose="00000500000000000000" pitchFamily="2" charset="0"/>
              </a:rPr>
              <a:t>FirstName</a:t>
            </a:r>
            <a:r>
              <a:rPr lang="en-US" sz="2500" dirty="0" smtClean="0">
                <a:latin typeface="Nunito Sans" panose="00000500000000000000" pitchFamily="2" charset="0"/>
              </a:rPr>
              <a:t>”: “John”, “</a:t>
            </a:r>
            <a:r>
              <a:rPr lang="en-US" sz="2500" dirty="0" err="1" smtClean="0">
                <a:latin typeface="Nunito Sans" panose="00000500000000000000" pitchFamily="2" charset="0"/>
              </a:rPr>
              <a:t>LastName</a:t>
            </a:r>
            <a:r>
              <a:rPr lang="en-US" sz="2500" dirty="0" smtClean="0">
                <a:latin typeface="Nunito Sans" panose="00000500000000000000" pitchFamily="2" charset="0"/>
              </a:rPr>
              <a:t>”:”Doe”}’);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0" y="49530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Which of these is proper a JSON array?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 { “letters” : [ “a”, “b”, “c”; ] }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{ “letters” : [ “a”, “b”, “c” ] }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{ ‘letters’ : {“a”, “b”, “c” } }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{ “letters” : [ a, b, c ] }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0480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33400" y="838200"/>
            <a:ext cx="1110448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 Support in Java EE8: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JSON Processing API: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Standard API to parse , generate , transform, query JSON.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Object Model and Streaming API</a:t>
            </a:r>
          </a:p>
          <a:p>
            <a:pPr lvl="2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Similar to DOM and StAx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JSON Binding API: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Binding JSON documents to Java objects.</a:t>
            </a:r>
          </a:p>
          <a:p>
            <a:pPr lvl="2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Similar to JAXB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33400" y="838200"/>
            <a:ext cx="11104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 Processing: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JSON-P:</a:t>
            </a:r>
          </a:p>
          <a:p>
            <a:r>
              <a:rPr lang="en-US" sz="2500" b="1" dirty="0" smtClean="0">
                <a:latin typeface="Nunito Sans" panose="00000500000000000000" pitchFamily="2" charset="0"/>
              </a:rPr>
              <a:t>   </a:t>
            </a:r>
            <a:r>
              <a:rPr lang="en-US" sz="2500" dirty="0" smtClean="0">
                <a:latin typeface="Nunito Sans" panose="00000500000000000000" pitchFamily="2" charset="0"/>
              </a:rPr>
              <a:t>Streaming API 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JsonParser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JsonGenerator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Object model API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JsonReader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JsonWritter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JsonPointer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JsonPatch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JsonMergePatch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33400" y="838200"/>
            <a:ext cx="111044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JsonPraser: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Created using: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Json.createParser(…),Json.createParserFactory().createParser(…)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Parse state events: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i)   START_ARRAY				  vi)  VALUE_TRUE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ii)  START_OBJECT 			 vii)  VALUE_FALSE,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iii) KEY_NAME,				viii)  VALUE_NULL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iv) VALUE_STRING,			  ix)  END_OBJECT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v)  VALUE_NUMBER,			   x)  END_ARRAY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err="1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JSONPraser</a:t>
            </a:r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“name”:                              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“Jason Bourne”,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“age” 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35,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“type’: “home”,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“number”: “123-456-789”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365760"/>
            <a:ext cx="5192108" cy="649224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START_OBJECT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VALUE_STRING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VALUE_NUMBER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START_ARRAY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START_OBJECT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KEY_STRING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KEY_STRING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END_OBJECT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END_ARRAY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2FE0B5-1F15-4781-B896-181844B84130}"/>
              </a:ext>
            </a:extLst>
          </p:cNvPr>
          <p:cNvSpPr/>
          <p:nvPr/>
        </p:nvSpPr>
        <p:spPr>
          <a:xfrm>
            <a:off x="6999892" y="-1"/>
            <a:ext cx="5192108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90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err="1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JSONPraser</a:t>
            </a:r>
            <a:endParaRPr lang="en-US" sz="2000" b="1" dirty="0" smtClean="0">
              <a:solidFill>
                <a:srgbClr val="F051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“name”:                              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“Jason Bourne”,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“age” 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35,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phoneNumbers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“type’: “home”,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“number”: “123-456-789”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365760"/>
            <a:ext cx="5192108" cy="649224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JsonParserparser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createParser(…)</a:t>
            </a:r>
          </a:p>
          <a:p>
            <a:r>
              <a:rPr lang="en-US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Evente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paser.next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//START.OBJECT</a:t>
            </a:r>
          </a:p>
          <a:p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parser.next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();//KEY.NAME</a:t>
            </a:r>
          </a:p>
          <a:p>
            <a:r>
              <a:rPr lang="en-US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parser.getString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();//name</a:t>
            </a:r>
          </a:p>
          <a:p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Parser.getInt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();35</a:t>
            </a:r>
          </a:p>
          <a:p>
            <a:r>
              <a:rPr lang="en-US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parser.next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();//VALUE-STRING</a:t>
            </a:r>
          </a:p>
          <a:p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parser.getString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JasonBourne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parser.getString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();//age</a:t>
            </a:r>
          </a:p>
          <a:p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parser.next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();//KEY-NAME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2FE0B5-1F15-4781-B896-181844B84130}"/>
              </a:ext>
            </a:extLst>
          </p:cNvPr>
          <p:cNvSpPr/>
          <p:nvPr/>
        </p:nvSpPr>
        <p:spPr>
          <a:xfrm>
            <a:off x="6999892" y="-1"/>
            <a:ext cx="5192108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90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73F422-781C-4385-84E3-34EDBC7AB3E7}"/>
              </a:ext>
            </a:extLst>
          </p:cNvPr>
          <p:cNvSpPr txBox="1"/>
          <p:nvPr/>
        </p:nvSpPr>
        <p:spPr>
          <a:xfrm>
            <a:off x="533400" y="838200"/>
            <a:ext cx="111044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JSONGenerator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Created using: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Json.createGenerator(…)</a:t>
            </a: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panose="00000500000000000000" pitchFamily="2" charset="0"/>
              </a:rPr>
              <a:t>  Json.createGeneratorFactory().createGenerator(…)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JsonGenerator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JsonGenerator ge=Json.createGenerator(…);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Ge.writeStartArray()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.writeStartObject()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.write(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“home”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.write(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“123-456-789”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.writeEnd()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.writeStartObject()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.write(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“fax”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.write(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“123-456-789”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.writeEnd()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.writeEnd()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.close();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5146" y="0"/>
            <a:ext cx="5192108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“home”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“123-456-789”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“type”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“fax”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“123-456-789”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9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1051</Words>
  <Application>Microsoft Office PowerPoint</Application>
  <PresentationFormat>Custom</PresentationFormat>
  <Paragraphs>519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Nunito Sans</vt:lpstr>
      <vt:lpstr>Calibri</vt:lpstr>
      <vt:lpstr>Wingdings</vt:lpstr>
      <vt:lpstr>Courier New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HP-LAP</cp:lastModifiedBy>
  <cp:revision>230</cp:revision>
  <dcterms:created xsi:type="dcterms:W3CDTF">2006-08-16T00:00:00Z</dcterms:created>
  <dcterms:modified xsi:type="dcterms:W3CDTF">2020-01-07T11:05:47Z</dcterms:modified>
</cp:coreProperties>
</file>