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6"/>
  </p:notesMasterIdLst>
  <p:sldIdLst>
    <p:sldId id="272" r:id="rId2"/>
    <p:sldId id="273" r:id="rId3"/>
    <p:sldId id="256" r:id="rId4"/>
    <p:sldId id="275" r:id="rId5"/>
    <p:sldId id="260" r:id="rId6"/>
    <p:sldId id="280"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289" r:id="rId25"/>
  </p:sldIdLst>
  <p:sldSz cx="12192000" cy="6858000"/>
  <p:notesSz cx="6858000" cy="9144000"/>
  <p:embeddedFontLst>
    <p:embeddedFont>
      <p:font typeface="Nunito Sans SemiBold" panose="020B0604020202020204" charset="0"/>
      <p:bold r:id="rId27"/>
      <p:boldItalic r:id="rId28"/>
    </p:embeddedFont>
    <p:embeddedFont>
      <p:font typeface="Calibri" panose="020F0502020204030204" pitchFamily="34" charset="0"/>
      <p:regular r:id="rId29"/>
      <p:bold r:id="rId30"/>
      <p:italic r:id="rId31"/>
      <p:boldItalic r:id="rId32"/>
    </p:embeddedFont>
    <p:embeddedFont>
      <p:font typeface="Nunito Sans" panose="020B0604020202020204" charset="0"/>
      <p:regular r:id="rId33"/>
      <p:bold r:id="rId34"/>
      <p:italic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8" userDrawn="1">
          <p15:clr>
            <a:srgbClr val="A4A3A4"/>
          </p15:clr>
        </p15:guide>
        <p15:guide id="2"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5E5"/>
    <a:srgbClr val="525252"/>
    <a:srgbClr val="1A1A1A"/>
    <a:srgbClr val="4A4A4A"/>
    <a:srgbClr val="131313"/>
    <a:srgbClr val="212121"/>
    <a:srgbClr val="303030"/>
    <a:srgbClr val="3D3D3D"/>
    <a:srgbClr val="F051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89599" autoAdjust="0"/>
  </p:normalViewPr>
  <p:slideViewPr>
    <p:cSldViewPr>
      <p:cViewPr varScale="1">
        <p:scale>
          <a:sx n="63" d="100"/>
          <a:sy n="63" d="100"/>
        </p:scale>
        <p:origin x="576" y="32"/>
      </p:cViewPr>
      <p:guideLst>
        <p:guide orient="horz" pos="768"/>
        <p:guide pos="60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Anything</a:t>
            </a:r>
            <a:r>
              <a:rPr lang="en-US" baseline="0" dirty="0" smtClean="0"/>
              <a:t> that happens unpredicted or it happens beyond the scene is called Exception.</a:t>
            </a:r>
          </a:p>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3459438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Anything</a:t>
            </a:r>
            <a:r>
              <a:rPr lang="en-US" baseline="0" dirty="0" smtClean="0"/>
              <a:t> that happens unpredicted or it happens beyond the scene is called Exception.</a:t>
            </a:r>
          </a:p>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1374952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Anything</a:t>
            </a:r>
            <a:r>
              <a:rPr lang="en-US" baseline="0" dirty="0" smtClean="0"/>
              <a:t> that happens unpredicted or it happens beyond the scene is called Exception.</a:t>
            </a:r>
          </a:p>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1172442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686058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2899938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698963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3606656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1381617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speak about all</a:t>
            </a:r>
            <a:r>
              <a:rPr lang="en-US" baseline="0" dirty="0" smtClean="0"/>
              <a:t> the user </a:t>
            </a:r>
            <a:r>
              <a:rPr lang="en-US" baseline="0" dirty="0" err="1" smtClean="0"/>
              <a:t>reg</a:t>
            </a:r>
            <a:r>
              <a:rPr lang="en-US" baseline="0" dirty="0" smtClean="0"/>
              <a:t> forms and login procedure. Speak how the values are getting stored in database and how it is retrieved back.</a:t>
            </a:r>
          </a:p>
          <a:p>
            <a:r>
              <a:rPr lang="en-US" baseline="0" dirty="0" smtClean="0"/>
              <a:t>All </a:t>
            </a:r>
            <a:r>
              <a:rPr lang="en-US" baseline="0" dirty="0" err="1" smtClean="0"/>
              <a:t>signin</a:t>
            </a:r>
            <a:r>
              <a:rPr lang="en-US" baseline="0" dirty="0" smtClean="0"/>
              <a:t> forms require username and password. Only if this is validated it will allow us to access the site or information. In this case we use database as our storage medium which reduces our effect.</a:t>
            </a: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3296228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say students that since you asked a </a:t>
            </a:r>
            <a:r>
              <a:rPr lang="en-US" baseline="0" dirty="0" err="1" smtClean="0"/>
              <a:t>qn</a:t>
            </a:r>
            <a:r>
              <a:rPr lang="en-US" baseline="0" dirty="0" smtClean="0"/>
              <a:t> they gave a answer to you </a:t>
            </a:r>
          </a:p>
          <a:p>
            <a:r>
              <a:rPr lang="en-US" baseline="0" dirty="0" smtClean="0"/>
              <a:t>Now go to the next slide</a:t>
            </a: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3357859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2676026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1392679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9203775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Tell students how a request is sent and received. Show a live demo using </a:t>
            </a:r>
            <a:r>
              <a:rPr lang="en-US" baseline="0" dirty="0" err="1" smtClean="0"/>
              <a:t>facebook</a:t>
            </a:r>
            <a:r>
              <a:rPr lang="en-US" baseline="0" dirty="0" smtClean="0"/>
              <a:t> website or </a:t>
            </a:r>
            <a:r>
              <a:rPr lang="en-US" baseline="0" dirty="0" err="1" smtClean="0"/>
              <a:t>youtube</a:t>
            </a:r>
            <a:r>
              <a:rPr lang="en-US" baseline="0" dirty="0" smtClean="0"/>
              <a:t>. Show with </a:t>
            </a:r>
            <a:r>
              <a:rPr lang="en-US" baseline="0" dirty="0" err="1" smtClean="0"/>
              <a:t>url</a:t>
            </a:r>
            <a:endParaRPr lang="en-US" baseline="0" dirty="0" smtClean="0"/>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143776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Speak about DNS server and tell how the </a:t>
            </a:r>
            <a:r>
              <a:rPr lang="en-US" baseline="0" dirty="0" err="1" smtClean="0"/>
              <a:t>url</a:t>
            </a:r>
            <a:r>
              <a:rPr lang="en-US" baseline="0" dirty="0" smtClean="0"/>
              <a:t> works in background</a:t>
            </a: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2238094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597383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a:t>
            </a:r>
            <a:r>
              <a:rPr lang="en-US" b="1" dirty="0" smtClean="0"/>
              <a:t>+ </a:t>
            </a:r>
            <a:r>
              <a:rPr lang="en-US" b="1" dirty="0"/>
              <a:t>Text</a:t>
            </a: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3136590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p>
          <a:p>
            <a:r>
              <a:rPr lang="en-US" dirty="0"/>
              <a:t>No more than 4 points. Please use another similar slide incase you have more points.</a:t>
            </a: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758905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786327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3973727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Tell them some more examples about booking a bus ticket at a same time by</a:t>
            </a:r>
            <a:r>
              <a:rPr lang="en-US" baseline="0" dirty="0" smtClean="0"/>
              <a:t> different person</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2013105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11/27/2019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23.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553993"/>
            <a:ext cx="10755086" cy="355481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smtClean="0">
                <a:latin typeface="Nunito Sans" panose="00000500000000000000" pitchFamily="2" charset="0"/>
              </a:rPr>
              <a:t>What is Exception?</a:t>
            </a:r>
          </a:p>
          <a:p>
            <a:pPr marL="342900" indent="-342900">
              <a:lnSpc>
                <a:spcPct val="150000"/>
              </a:lnSpc>
              <a:buFont typeface="Arial" panose="020B0604020202020204" pitchFamily="34" charset="0"/>
              <a:buChar char="•"/>
            </a:pPr>
            <a:r>
              <a:rPr lang="en-US" sz="2500" dirty="0" smtClean="0">
                <a:latin typeface="Nunito Sans" panose="00000500000000000000" pitchFamily="2" charset="0"/>
              </a:rPr>
              <a:t>What is Exception Handling?</a:t>
            </a:r>
          </a:p>
          <a:p>
            <a:pPr>
              <a:lnSpc>
                <a:spcPct val="150000"/>
              </a:lnSpc>
            </a:pPr>
            <a:r>
              <a:rPr lang="en-US" sz="2500" dirty="0" smtClean="0">
                <a:latin typeface="Nunito Sans" panose="00000500000000000000" pitchFamily="2" charset="0"/>
              </a:rPr>
              <a:t>	Exceptions are a disruption that occurs to damage the normal 	flow of a program or an event, handling those exceptions without 	damaging  other process is known as Exception Handling </a:t>
            </a:r>
          </a:p>
          <a:p>
            <a:pPr>
              <a:lnSpc>
                <a:spcPct val="150000"/>
              </a:lnSpc>
            </a:pPr>
            <a:endParaRPr lang="en-US" sz="2500" dirty="0" smtClean="0">
              <a:latin typeface="Nunito Sans" panose="00000500000000000000" pitchFamily="2"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Exception Handling</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275418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16">
                                            <p:txEl>
                                              <p:pRg st="2" end="2"/>
                                            </p:txEl>
                                          </p:spTgt>
                                        </p:tgtEl>
                                        <p:attrNameLst>
                                          <p:attrName>style.visibility</p:attrName>
                                        </p:attrNameLst>
                                      </p:cBhvr>
                                      <p:to>
                                        <p:strVal val="visible"/>
                                      </p:to>
                                    </p:set>
                                    <p:animEffect transition="in" filter="fade">
                                      <p:cBhvr>
                                        <p:cTn id="7"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553993"/>
            <a:ext cx="10983686" cy="297773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smtClean="0">
                <a:latin typeface="Nunito Sans" panose="00000500000000000000" pitchFamily="2" charset="0"/>
              </a:rPr>
              <a:t>What happens if exceptions are not captured?</a:t>
            </a:r>
          </a:p>
          <a:p>
            <a:pPr>
              <a:lnSpc>
                <a:spcPct val="150000"/>
              </a:lnSpc>
            </a:pPr>
            <a:r>
              <a:rPr lang="en-US" sz="2500" dirty="0" smtClean="0">
                <a:latin typeface="Nunito Sans" panose="00000500000000000000" pitchFamily="2" charset="0"/>
              </a:rPr>
              <a:t>	Flow of the program will be damaged</a:t>
            </a:r>
          </a:p>
          <a:p>
            <a:pPr marL="342900" indent="-342900">
              <a:lnSpc>
                <a:spcPct val="150000"/>
              </a:lnSpc>
              <a:buFont typeface="Arial" panose="020B0604020202020204" pitchFamily="34" charset="0"/>
              <a:buChar char="•"/>
            </a:pPr>
            <a:r>
              <a:rPr lang="en-US" sz="2500" dirty="0" smtClean="0">
                <a:latin typeface="Nunito Sans" panose="00000500000000000000" pitchFamily="2" charset="0"/>
              </a:rPr>
              <a:t>Solution for a problem should be designed in such a way that the exceptions are predicted before it was implemented</a:t>
            </a:r>
          </a:p>
          <a:p>
            <a:pPr marL="342900" indent="-342900">
              <a:lnSpc>
                <a:spcPct val="150000"/>
              </a:lnSpc>
              <a:buFont typeface="Arial" panose="020B0604020202020204" pitchFamily="34" charset="0"/>
              <a:buChar char="•"/>
            </a:pPr>
            <a:endParaRPr lang="en-US" sz="2500" dirty="0" smtClean="0">
              <a:latin typeface="Nunito Sans" panose="00000500000000000000" pitchFamily="2"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Need for Exception Handling</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408446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wipe(down)">
                                      <p:cBhvr>
                                        <p:cTn id="7" dur="500"/>
                                        <p:tgtEl>
                                          <p:spTgt spid="1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250"/>
                                  </p:stCondLst>
                                  <p:childTnLst>
                                    <p:set>
                                      <p:cBhvr>
                                        <p:cTn id="11" dur="1" fill="hold">
                                          <p:stCondLst>
                                            <p:cond delay="0"/>
                                          </p:stCondLst>
                                        </p:cTn>
                                        <p:tgtEl>
                                          <p:spTgt spid="16">
                                            <p:txEl>
                                              <p:pRg st="2" end="2"/>
                                            </p:txEl>
                                          </p:spTgt>
                                        </p:tgtEl>
                                        <p:attrNameLst>
                                          <p:attrName>style.visibility</p:attrName>
                                        </p:attrNameLst>
                                      </p:cBhvr>
                                      <p:to>
                                        <p:strVal val="visible"/>
                                      </p:to>
                                    </p:set>
                                    <p:animEffect transition="in" filter="fade">
                                      <p:cBhvr>
                                        <p:cTn id="12"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553993"/>
            <a:ext cx="10983686" cy="355481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latin typeface="Nunito Sans" panose="00000500000000000000" pitchFamily="2" charset="0"/>
              </a:rPr>
              <a:t>What is the value of a</a:t>
            </a:r>
            <a:r>
              <a:rPr lang="en-US" sz="2500" dirty="0" smtClean="0">
                <a:latin typeface="Nunito Sans" panose="00000500000000000000" pitchFamily="2" charset="0"/>
              </a:rPr>
              <a:t>?</a:t>
            </a:r>
            <a:endParaRPr lang="en-US" sz="2500" dirty="0">
              <a:latin typeface="Nunito Sans" panose="00000500000000000000" pitchFamily="2" charset="0"/>
            </a:endParaRPr>
          </a:p>
          <a:p>
            <a:pPr>
              <a:lnSpc>
                <a:spcPct val="150000"/>
              </a:lnSpc>
            </a:pPr>
            <a:r>
              <a:rPr lang="en-US" sz="2500" dirty="0">
                <a:latin typeface="Nunito Sans" panose="00000500000000000000" pitchFamily="2" charset="0"/>
              </a:rPr>
              <a:t>	</a:t>
            </a:r>
            <a:r>
              <a:rPr lang="en-US" sz="2500" dirty="0" err="1">
                <a:latin typeface="Nunito Sans" panose="00000500000000000000" pitchFamily="2" charset="0"/>
              </a:rPr>
              <a:t>int</a:t>
            </a:r>
            <a:r>
              <a:rPr lang="en-US" sz="2500" dirty="0">
                <a:latin typeface="Nunito Sans" panose="00000500000000000000" pitchFamily="2" charset="0"/>
              </a:rPr>
              <a:t> </a:t>
            </a:r>
            <a:r>
              <a:rPr lang="en-US" sz="2500" dirty="0" smtClean="0">
                <a:latin typeface="Nunito Sans" panose="00000500000000000000" pitchFamily="2" charset="0"/>
              </a:rPr>
              <a:t>a </a:t>
            </a:r>
            <a:r>
              <a:rPr lang="en-US" sz="2500" dirty="0">
                <a:latin typeface="Nunito Sans" panose="00000500000000000000" pitchFamily="2" charset="0"/>
              </a:rPr>
              <a:t>= </a:t>
            </a:r>
            <a:r>
              <a:rPr lang="en-US" sz="2500" dirty="0" smtClean="0">
                <a:latin typeface="Nunito Sans" panose="00000500000000000000" pitchFamily="2" charset="0"/>
              </a:rPr>
              <a:t>10/2</a:t>
            </a:r>
          </a:p>
          <a:p>
            <a:pPr marL="342900" indent="-342900">
              <a:lnSpc>
                <a:spcPct val="150000"/>
              </a:lnSpc>
              <a:buFont typeface="Arial" panose="020B0604020202020204" pitchFamily="34" charset="0"/>
              <a:buChar char="•"/>
            </a:pPr>
            <a:r>
              <a:rPr lang="en-US" sz="2500" dirty="0" smtClean="0">
                <a:latin typeface="Nunito Sans" panose="00000500000000000000" pitchFamily="2" charset="0"/>
              </a:rPr>
              <a:t>What is the value of b?</a:t>
            </a:r>
            <a:endParaRPr lang="en-US" sz="2500" dirty="0">
              <a:latin typeface="Nunito Sans" panose="00000500000000000000" pitchFamily="2" charset="0"/>
            </a:endParaRPr>
          </a:p>
          <a:p>
            <a:pPr>
              <a:lnSpc>
                <a:spcPct val="150000"/>
              </a:lnSpc>
            </a:pPr>
            <a:r>
              <a:rPr lang="en-US" sz="2500" dirty="0" smtClean="0">
                <a:latin typeface="Nunito Sans" panose="00000500000000000000" pitchFamily="2" charset="0"/>
              </a:rPr>
              <a:t>	</a:t>
            </a:r>
            <a:r>
              <a:rPr lang="en-US" sz="2500" dirty="0" err="1" smtClean="0">
                <a:latin typeface="Nunito Sans" panose="00000500000000000000" pitchFamily="2" charset="0"/>
              </a:rPr>
              <a:t>int</a:t>
            </a:r>
            <a:r>
              <a:rPr lang="en-US" sz="2500" dirty="0" smtClean="0">
                <a:latin typeface="Nunito Sans" panose="00000500000000000000" pitchFamily="2" charset="0"/>
              </a:rPr>
              <a:t> b = 24/4</a:t>
            </a:r>
          </a:p>
          <a:p>
            <a:pPr marL="342900" indent="-342900">
              <a:lnSpc>
                <a:spcPct val="150000"/>
              </a:lnSpc>
              <a:buFont typeface="Arial" panose="020B0604020202020204" pitchFamily="34" charset="0"/>
              <a:buChar char="•"/>
            </a:pPr>
            <a:r>
              <a:rPr lang="en-US" sz="2500" dirty="0" smtClean="0">
                <a:latin typeface="Nunito Sans" panose="00000500000000000000" pitchFamily="2" charset="0"/>
              </a:rPr>
              <a:t>What is the value of c?</a:t>
            </a:r>
          </a:p>
          <a:p>
            <a:pPr lvl="1">
              <a:lnSpc>
                <a:spcPct val="150000"/>
              </a:lnSpc>
            </a:pPr>
            <a:r>
              <a:rPr lang="en-US" sz="2500" dirty="0">
                <a:latin typeface="Nunito Sans" panose="00000500000000000000" pitchFamily="2" charset="0"/>
              </a:rPr>
              <a:t>	</a:t>
            </a:r>
            <a:r>
              <a:rPr lang="en-US" sz="2500" dirty="0" err="1" smtClean="0">
                <a:latin typeface="Nunito Sans" panose="00000500000000000000" pitchFamily="2" charset="0"/>
              </a:rPr>
              <a:t>int</a:t>
            </a:r>
            <a:r>
              <a:rPr lang="en-US" sz="2500" dirty="0" smtClean="0">
                <a:latin typeface="Nunito Sans" panose="00000500000000000000" pitchFamily="2" charset="0"/>
              </a:rPr>
              <a:t> c = 3/0</a:t>
            </a:r>
            <a:endParaRPr lang="en-US" sz="2500" dirty="0">
              <a:latin typeface="Nunito Sans" panose="00000500000000000000" pitchFamily="2"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err="1" smtClean="0">
                <a:latin typeface="Nunito Sans" panose="00000500000000000000" pitchFamily="2" charset="0"/>
              </a:rPr>
              <a:t>Realtime</a:t>
            </a:r>
            <a:r>
              <a:rPr lang="en-US" sz="4500" b="1" dirty="0" smtClean="0">
                <a:latin typeface="Nunito Sans" panose="00000500000000000000" pitchFamily="2" charset="0"/>
              </a:rPr>
              <a:t> problem of Exception Handling</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412200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250"/>
                                  </p:stCondLst>
                                  <p:childTnLst>
                                    <p:set>
                                      <p:cBhvr>
                                        <p:cTn id="6" dur="1" fill="hold">
                                          <p:stCondLst>
                                            <p:cond delay="0"/>
                                          </p:stCondLst>
                                        </p:cTn>
                                        <p:tgtEl>
                                          <p:spTgt spid="16">
                                            <p:txEl>
                                              <p:pRg st="2" end="2"/>
                                            </p:txEl>
                                          </p:spTgt>
                                        </p:tgtEl>
                                        <p:attrNameLst>
                                          <p:attrName>style.visibility</p:attrName>
                                        </p:attrNameLst>
                                      </p:cBhvr>
                                      <p:to>
                                        <p:strVal val="visible"/>
                                      </p:to>
                                    </p:set>
                                    <p:animEffect transition="in" filter="fade">
                                      <p:cBhvr>
                                        <p:cTn id="7" dur="1000"/>
                                        <p:tgtEl>
                                          <p:spTgt spid="16">
                                            <p:txEl>
                                              <p:pRg st="2" end="2"/>
                                            </p:txEl>
                                          </p:spTgt>
                                        </p:tgtEl>
                                      </p:cBhvr>
                                    </p:animEffect>
                                    <p:anim calcmode="lin" valueType="num">
                                      <p:cBhvr>
                                        <p:cTn id="8"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16">
                                            <p:txEl>
                                              <p:pRg st="3" end="3"/>
                                            </p:txEl>
                                          </p:spTgt>
                                        </p:tgtEl>
                                        <p:attrNameLst>
                                          <p:attrName>style.visibility</p:attrName>
                                        </p:attrNameLst>
                                      </p:cBhvr>
                                      <p:to>
                                        <p:strVal val="visible"/>
                                      </p:to>
                                    </p:set>
                                    <p:animEffect transition="in" filter="fade">
                                      <p:cBhvr>
                                        <p:cTn id="12" dur="1000"/>
                                        <p:tgtEl>
                                          <p:spTgt spid="16">
                                            <p:txEl>
                                              <p:pRg st="3" end="3"/>
                                            </p:txEl>
                                          </p:spTgt>
                                        </p:tgtEl>
                                      </p:cBhvr>
                                    </p:animEffect>
                                    <p:anim calcmode="lin" valueType="num">
                                      <p:cBhvr>
                                        <p:cTn id="13" dur="10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1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250"/>
                                  </p:stCondLst>
                                  <p:childTnLst>
                                    <p:set>
                                      <p:cBhvr>
                                        <p:cTn id="18" dur="1" fill="hold">
                                          <p:stCondLst>
                                            <p:cond delay="0"/>
                                          </p:stCondLst>
                                        </p:cTn>
                                        <p:tgtEl>
                                          <p:spTgt spid="16">
                                            <p:txEl>
                                              <p:pRg st="4" end="4"/>
                                            </p:txEl>
                                          </p:spTgt>
                                        </p:tgtEl>
                                        <p:attrNameLst>
                                          <p:attrName>style.visibility</p:attrName>
                                        </p:attrNameLst>
                                      </p:cBhvr>
                                      <p:to>
                                        <p:strVal val="visible"/>
                                      </p:to>
                                    </p:set>
                                    <p:animEffect transition="in" filter="fade">
                                      <p:cBhvr>
                                        <p:cTn id="19" dur="500"/>
                                        <p:tgtEl>
                                          <p:spTgt spid="16">
                                            <p:txEl>
                                              <p:pRg st="4" end="4"/>
                                            </p:txEl>
                                          </p:spTgt>
                                        </p:tgtEl>
                                      </p:cBhvr>
                                    </p:animEffect>
                                  </p:childTnLst>
                                </p:cTn>
                              </p:par>
                              <p:par>
                                <p:cTn id="20" presetID="10" presetClass="entr" presetSubtype="0" fill="hold" nodeType="withEffect">
                                  <p:stCondLst>
                                    <p:cond delay="250"/>
                                  </p:stCondLst>
                                  <p:childTnLst>
                                    <p:set>
                                      <p:cBhvr>
                                        <p:cTn id="21" dur="1" fill="hold">
                                          <p:stCondLst>
                                            <p:cond delay="0"/>
                                          </p:stCondLst>
                                        </p:cTn>
                                        <p:tgtEl>
                                          <p:spTgt spid="16">
                                            <p:txEl>
                                              <p:pRg st="5" end="5"/>
                                            </p:txEl>
                                          </p:spTgt>
                                        </p:tgtEl>
                                        <p:attrNameLst>
                                          <p:attrName>style.visibility</p:attrName>
                                        </p:attrNameLst>
                                      </p:cBhvr>
                                      <p:to>
                                        <p:strVal val="visible"/>
                                      </p:to>
                                    </p:set>
                                    <p:animEffect transition="in" filter="fade">
                                      <p:cBhvr>
                                        <p:cTn id="22" dur="500"/>
                                        <p:tgtEl>
                                          <p:spTgt spid="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553993"/>
            <a:ext cx="10983686" cy="355481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smtClean="0">
                <a:latin typeface="Nunito Sans" panose="00000500000000000000" pitchFamily="2" charset="0"/>
              </a:rPr>
              <a:t>If you say the answer is undefined. Think again.</a:t>
            </a:r>
          </a:p>
          <a:p>
            <a:pPr marL="342900" indent="-342900">
              <a:lnSpc>
                <a:spcPct val="150000"/>
              </a:lnSpc>
              <a:buFont typeface="Arial" panose="020B0604020202020204" pitchFamily="34" charset="0"/>
              <a:buChar char="•"/>
            </a:pPr>
            <a:endParaRPr lang="en-US" sz="2500" dirty="0">
              <a:latin typeface="Nunito Sans" panose="00000500000000000000" pitchFamily="2" charset="0"/>
            </a:endParaRPr>
          </a:p>
          <a:p>
            <a:pPr marL="342900" indent="-342900">
              <a:lnSpc>
                <a:spcPct val="150000"/>
              </a:lnSpc>
              <a:buFont typeface="Arial" panose="020B0604020202020204" pitchFamily="34" charset="0"/>
              <a:buChar char="•"/>
            </a:pPr>
            <a:endParaRPr lang="en-US" sz="2500" dirty="0" smtClean="0">
              <a:latin typeface="Nunito Sans" panose="00000500000000000000" pitchFamily="2" charset="0"/>
            </a:endParaRPr>
          </a:p>
          <a:p>
            <a:pPr marL="342900" indent="-342900">
              <a:lnSpc>
                <a:spcPct val="150000"/>
              </a:lnSpc>
              <a:buFont typeface="Arial" panose="020B0604020202020204" pitchFamily="34" charset="0"/>
              <a:buChar char="•"/>
            </a:pPr>
            <a:endParaRPr lang="en-US" sz="2500" dirty="0">
              <a:latin typeface="Nunito Sans" panose="00000500000000000000" pitchFamily="2" charset="0"/>
            </a:endParaRPr>
          </a:p>
          <a:p>
            <a:pPr marL="342900" indent="-342900">
              <a:lnSpc>
                <a:spcPct val="150000"/>
              </a:lnSpc>
              <a:buFont typeface="Arial" panose="020B0604020202020204" pitchFamily="34" charset="0"/>
              <a:buChar char="•"/>
            </a:pPr>
            <a:endParaRPr lang="en-US" sz="2500" dirty="0" smtClean="0">
              <a:latin typeface="Nunito Sans" panose="00000500000000000000" pitchFamily="2" charset="0"/>
            </a:endParaRPr>
          </a:p>
          <a:p>
            <a:pPr marL="342900" indent="-342900">
              <a:lnSpc>
                <a:spcPct val="150000"/>
              </a:lnSpc>
              <a:buFont typeface="Arial" panose="020B0604020202020204" pitchFamily="34" charset="0"/>
              <a:buChar char="•"/>
            </a:pPr>
            <a:r>
              <a:rPr lang="en-US" sz="2500" dirty="0" smtClean="0">
                <a:latin typeface="Nunito Sans" panose="00000500000000000000" pitchFamily="2" charset="0"/>
              </a:rPr>
              <a:t>Yes you are right! </a:t>
            </a:r>
            <a:r>
              <a:rPr lang="en-US" sz="2500" b="1" dirty="0" smtClean="0">
                <a:latin typeface="Nunito Sans" panose="00000500000000000000" pitchFamily="2" charset="0"/>
              </a:rPr>
              <a:t>But what about a compiler?</a:t>
            </a:r>
            <a:endParaRPr lang="en-US" sz="2500" b="1" dirty="0">
              <a:latin typeface="Nunito Sans" panose="00000500000000000000" pitchFamily="2"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7200" y="2876550"/>
            <a:ext cx="2152650" cy="2152650"/>
          </a:xfrm>
          <a:prstGeom prst="rect">
            <a:avLst/>
          </a:prstGeom>
        </p:spPr>
      </p:pic>
    </p:spTree>
    <p:extLst>
      <p:ext uri="{BB962C8B-B14F-4D97-AF65-F5344CB8AC3E}">
        <p14:creationId xmlns:p14="http://schemas.microsoft.com/office/powerpoint/2010/main" val="25906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16">
                                            <p:txEl>
                                              <p:pRg st="5" end="5"/>
                                            </p:txEl>
                                          </p:spTgt>
                                        </p:tgtEl>
                                        <p:attrNameLst>
                                          <p:attrName>style.visibility</p:attrName>
                                        </p:attrNameLst>
                                      </p:cBhvr>
                                      <p:to>
                                        <p:strVal val="visible"/>
                                      </p:to>
                                    </p:set>
                                    <p:animEffect transition="in" filter="fade">
                                      <p:cBhvr>
                                        <p:cTn id="7" dur="500"/>
                                        <p:tgtEl>
                                          <p:spTgt spid="1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25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457200"/>
            <a:ext cx="10983686" cy="124649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smtClean="0">
                <a:latin typeface="Nunito Sans" panose="00000500000000000000" pitchFamily="2" charset="0"/>
              </a:rPr>
              <a:t>It Throws Exception, to capture this exception we go for exception handling</a:t>
            </a:r>
            <a:endParaRPr lang="en-US" sz="2500" b="1" dirty="0">
              <a:latin typeface="Nunito Sans" panose="00000500000000000000" pitchFamily="2"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2501626"/>
            <a:ext cx="3105616" cy="2799491"/>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65958" y="2501626"/>
            <a:ext cx="3097242" cy="2799491"/>
          </a:xfrm>
          <a:prstGeom prst="rect">
            <a:avLst/>
          </a:prstGeom>
        </p:spPr>
      </p:pic>
    </p:spTree>
    <p:extLst>
      <p:ext uri="{BB962C8B-B14F-4D97-AF65-F5344CB8AC3E}">
        <p14:creationId xmlns:p14="http://schemas.microsoft.com/office/powerpoint/2010/main" val="1683622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553993"/>
            <a:ext cx="10983686" cy="119840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smtClean="0">
                <a:latin typeface="Nunito Sans" panose="00000500000000000000" pitchFamily="2" charset="0"/>
              </a:rPr>
              <a:t>Java </a:t>
            </a:r>
            <a:r>
              <a:rPr lang="en-US" sz="2500" dirty="0" err="1" smtClean="0">
                <a:latin typeface="Nunito Sans" panose="00000500000000000000" pitchFamily="2" charset="0"/>
              </a:rPr>
              <a:t>DataBase</a:t>
            </a:r>
            <a:r>
              <a:rPr lang="en-US" sz="2500" dirty="0" smtClean="0">
                <a:latin typeface="Nunito Sans" panose="00000500000000000000" pitchFamily="2" charset="0"/>
              </a:rPr>
              <a:t> Connectivity</a:t>
            </a:r>
          </a:p>
          <a:p>
            <a:pPr marL="342900" indent="-342900">
              <a:lnSpc>
                <a:spcPct val="150000"/>
              </a:lnSpc>
              <a:buFont typeface="Arial" panose="020B0604020202020204" pitchFamily="34" charset="0"/>
              <a:buChar char="•"/>
            </a:pPr>
            <a:r>
              <a:rPr lang="en-US" sz="2500" dirty="0" smtClean="0">
                <a:latin typeface="Nunito Sans" panose="00000500000000000000" pitchFamily="2" charset="0"/>
              </a:rPr>
              <a:t>A connection between Java program and a Database</a:t>
            </a:r>
            <a:endParaRPr lang="en-US" sz="2500" dirty="0">
              <a:latin typeface="Nunito Sans" panose="00000500000000000000" pitchFamily="2"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What is JDBC?</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748140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553993"/>
            <a:ext cx="10983686"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smtClean="0">
                <a:latin typeface="Nunito Sans" panose="00000500000000000000" pitchFamily="2" charset="0"/>
              </a:rPr>
              <a:t>Can we use variables to store username and password?</a:t>
            </a:r>
          </a:p>
          <a:p>
            <a:pPr marL="342900" indent="-342900">
              <a:lnSpc>
                <a:spcPct val="150000"/>
              </a:lnSpc>
              <a:buFont typeface="Arial" panose="020B0604020202020204" pitchFamily="34" charset="0"/>
              <a:buChar char="•"/>
            </a:pPr>
            <a:r>
              <a:rPr lang="en-US" sz="2500" dirty="0" smtClean="0">
                <a:latin typeface="Nunito Sans" panose="00000500000000000000" pitchFamily="2" charset="0"/>
              </a:rPr>
              <a:t>If yes think about the processing speed of the program where it handles large number of users!</a:t>
            </a:r>
          </a:p>
          <a:p>
            <a:pPr marL="342900" indent="-342900">
              <a:lnSpc>
                <a:spcPct val="150000"/>
              </a:lnSpc>
              <a:buFont typeface="Arial" panose="020B0604020202020204" pitchFamily="34" charset="0"/>
              <a:buChar char="•"/>
            </a:pPr>
            <a:r>
              <a:rPr lang="en-US" sz="2500" dirty="0" smtClean="0">
                <a:latin typeface="Nunito Sans" panose="00000500000000000000" pitchFamily="2" charset="0"/>
              </a:rPr>
              <a:t>Whenever we stop a program, manually entered data will not be stored</a:t>
            </a:r>
            <a:endParaRPr lang="en-US" sz="2500" dirty="0">
              <a:latin typeface="Nunito Sans" panose="00000500000000000000" pitchFamily="2"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Need for JDBC</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216676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fade">
                                      <p:cBhvr>
                                        <p:cTn id="7" dur="500"/>
                                        <p:tgtEl>
                                          <p:spTgt spid="16">
                                            <p:txEl>
                                              <p:pRg st="1" end="1"/>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6">
                                            <p:txEl>
                                              <p:pRg st="2" end="2"/>
                                            </p:txEl>
                                          </p:spTgt>
                                        </p:tgtEl>
                                        <p:attrNameLst>
                                          <p:attrName>style.visibility</p:attrName>
                                        </p:attrNameLst>
                                      </p:cBhvr>
                                      <p:to>
                                        <p:strVal val="visible"/>
                                      </p:to>
                                    </p:set>
                                    <p:animEffect transition="in" filter="fade">
                                      <p:cBhvr>
                                        <p:cTn id="10"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553993"/>
            <a:ext cx="10983686" cy="182357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smtClean="0">
                <a:latin typeface="Nunito Sans" panose="00000500000000000000" pitchFamily="2" charset="0"/>
              </a:rPr>
              <a:t>In this case we need a platform to store and retrieve all the </a:t>
            </a:r>
            <a:r>
              <a:rPr lang="en-US" sz="2500" dirty="0" err="1" smtClean="0">
                <a:latin typeface="Nunito Sans" panose="00000500000000000000" pitchFamily="2" charset="0"/>
              </a:rPr>
              <a:t>informations</a:t>
            </a:r>
            <a:r>
              <a:rPr lang="en-US" sz="2500" dirty="0" smtClean="0">
                <a:latin typeface="Nunito Sans" panose="00000500000000000000" pitchFamily="2" charset="0"/>
              </a:rPr>
              <a:t> in a short span of time</a:t>
            </a:r>
          </a:p>
          <a:p>
            <a:pPr marL="342900" indent="-342900">
              <a:lnSpc>
                <a:spcPct val="150000"/>
              </a:lnSpc>
              <a:buFont typeface="Arial" panose="020B0604020202020204" pitchFamily="34" charset="0"/>
              <a:buChar char="•"/>
            </a:pPr>
            <a:r>
              <a:rPr lang="en-US" sz="2500" dirty="0" smtClean="0">
                <a:latin typeface="Nunito Sans" panose="00000500000000000000" pitchFamily="2" charset="0"/>
              </a:rPr>
              <a:t>So, we go with Database</a:t>
            </a:r>
            <a:endParaRPr lang="en-US" sz="2500" dirty="0">
              <a:latin typeface="Nunito Sans" panose="00000500000000000000" pitchFamily="2"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Need for JDBC</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4564386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553993"/>
            <a:ext cx="10983686" cy="124649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smtClean="0">
                <a:latin typeface="Nunito Sans" panose="00000500000000000000" pitchFamily="2" charset="0"/>
              </a:rPr>
              <a:t>Gmail</a:t>
            </a:r>
          </a:p>
          <a:p>
            <a:pPr marL="342900" indent="-342900">
              <a:lnSpc>
                <a:spcPct val="150000"/>
              </a:lnSpc>
              <a:buFont typeface="Arial" panose="020B0604020202020204" pitchFamily="34" charset="0"/>
              <a:buChar char="•"/>
            </a:pPr>
            <a:r>
              <a:rPr lang="en-US" sz="2500" dirty="0" smtClean="0">
                <a:latin typeface="Nunito Sans" panose="00000500000000000000" pitchFamily="2" charset="0"/>
              </a:rPr>
              <a:t>Facebook etc…</a:t>
            </a:r>
            <a:endParaRPr lang="en-US" sz="2500" dirty="0">
              <a:latin typeface="Nunito Sans" panose="00000500000000000000" pitchFamily="2"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err="1" smtClean="0">
                <a:latin typeface="Nunito Sans" panose="00000500000000000000" pitchFamily="2" charset="0"/>
              </a:rPr>
              <a:t>Realtime</a:t>
            </a:r>
            <a:r>
              <a:rPr lang="en-US" sz="4500" b="1" dirty="0" smtClean="0">
                <a:latin typeface="Nunito Sans" panose="00000500000000000000" pitchFamily="2" charset="0"/>
              </a:rPr>
              <a:t> Application of JDBC?</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4355358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553993"/>
            <a:ext cx="10983686" cy="182357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smtClean="0">
                <a:latin typeface="Nunito Sans" panose="00000500000000000000" pitchFamily="2" charset="0"/>
              </a:rPr>
              <a:t>What is the name of the University you are studying now?</a:t>
            </a:r>
          </a:p>
          <a:p>
            <a:pPr>
              <a:lnSpc>
                <a:spcPct val="150000"/>
              </a:lnSpc>
            </a:pPr>
            <a:endParaRPr lang="en-US" sz="2500" dirty="0">
              <a:latin typeface="Nunito Sans" panose="00000500000000000000" pitchFamily="2" charset="0"/>
            </a:endParaRPr>
          </a:p>
          <a:p>
            <a:pPr marL="342900" indent="-342900">
              <a:lnSpc>
                <a:spcPct val="150000"/>
              </a:lnSpc>
              <a:buFont typeface="Arial" panose="020B0604020202020204" pitchFamily="34" charset="0"/>
              <a:buChar char="•"/>
            </a:pPr>
            <a:r>
              <a:rPr lang="en-US" sz="2500" dirty="0" smtClean="0">
                <a:latin typeface="Nunito Sans" panose="00000500000000000000" pitchFamily="2" charset="0"/>
              </a:rPr>
              <a:t>VIT-University</a:t>
            </a:r>
            <a:endParaRPr lang="en-US" sz="2500" dirty="0">
              <a:latin typeface="Nunito Sans" panose="00000500000000000000" pitchFamily="2"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Networking &amp; Servlets?</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91552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16">
                                            <p:txEl>
                                              <p:pRg st="2" end="2"/>
                                            </p:txEl>
                                          </p:spTgt>
                                        </p:tgtEl>
                                        <p:attrNameLst>
                                          <p:attrName>style.visibility</p:attrName>
                                        </p:attrNameLst>
                                      </p:cBhvr>
                                      <p:to>
                                        <p:strVal val="visible"/>
                                      </p:to>
                                    </p:set>
                                    <p:animEffect transition="in" filter="fade">
                                      <p:cBhvr>
                                        <p:cTn id="7"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xmlns=""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solidFill>
                  <a:schemeClr val="bg1"/>
                </a:solidFill>
                <a:latin typeface="Nunito Sans SemiBold" panose="00000700000000000000" pitchFamily="2" charset="0"/>
              </a:rPr>
              <a:t>Introduction</a:t>
            </a:r>
            <a:endParaRPr lang="en-US" sz="6000" dirty="0">
              <a:solidFill>
                <a:schemeClr val="bg1"/>
              </a:solidFill>
              <a:latin typeface="Nunito Sans SemiBold" panose="00000700000000000000" pitchFamily="2" charset="0"/>
            </a:endParaRPr>
          </a:p>
        </p:txBody>
      </p:sp>
      <p:sp>
        <p:nvSpPr>
          <p:cNvPr id="8" name="Rectangle 7">
            <a:extLst>
              <a:ext uri="{FF2B5EF4-FFF2-40B4-BE49-F238E27FC236}">
                <a16:creationId xmlns:a16="http://schemas.microsoft.com/office/drawing/2014/main" xmlns="" id="{F518A9BD-82D1-4655-B000-55CDF5E31AA0}"/>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475904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553993"/>
            <a:ext cx="10983686"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smtClean="0">
                <a:latin typeface="Nunito Sans" panose="00000500000000000000" pitchFamily="2" charset="0"/>
              </a:rPr>
              <a:t>Whenever we get an answer for anything it means there was a Question raised behind it?</a:t>
            </a:r>
          </a:p>
          <a:p>
            <a:pPr marL="342900" indent="-342900">
              <a:lnSpc>
                <a:spcPct val="150000"/>
              </a:lnSpc>
              <a:buFont typeface="Arial" panose="020B0604020202020204" pitchFamily="34" charset="0"/>
              <a:buChar char="•"/>
            </a:pPr>
            <a:endParaRPr lang="en-US" sz="2500" dirty="0">
              <a:latin typeface="Nunito Sans" panose="00000500000000000000" pitchFamily="2" charset="0"/>
            </a:endParaRPr>
          </a:p>
          <a:p>
            <a:pPr marL="342900" indent="-342900">
              <a:lnSpc>
                <a:spcPct val="150000"/>
              </a:lnSpc>
              <a:buFont typeface="Arial" panose="020B0604020202020204" pitchFamily="34" charset="0"/>
              <a:buChar char="•"/>
            </a:pPr>
            <a:r>
              <a:rPr lang="en-US" sz="2500" dirty="0" smtClean="0">
                <a:latin typeface="Nunito Sans" panose="00000500000000000000" pitchFamily="2" charset="0"/>
              </a:rPr>
              <a:t>Will you agree this?</a:t>
            </a:r>
            <a:endParaRPr lang="en-US" sz="2500" dirty="0">
              <a:latin typeface="Nunito Sans" panose="00000500000000000000" pitchFamily="2"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Need of Networking &amp; Servlets?</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211247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16">
                                            <p:txEl>
                                              <p:pRg st="2" end="2"/>
                                            </p:txEl>
                                          </p:spTgt>
                                        </p:tgtEl>
                                        <p:attrNameLst>
                                          <p:attrName>style.visibility</p:attrName>
                                        </p:attrNameLst>
                                      </p:cBhvr>
                                      <p:to>
                                        <p:strVal val="visible"/>
                                      </p:to>
                                    </p:set>
                                    <p:animEffect transition="in" filter="fade">
                                      <p:cBhvr>
                                        <p:cTn id="7"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553993"/>
            <a:ext cx="10983686"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smtClean="0">
                <a:latin typeface="Nunito Sans" panose="00000500000000000000" pitchFamily="2" charset="0"/>
              </a:rPr>
              <a:t>What is Response and Request?</a:t>
            </a:r>
          </a:p>
          <a:p>
            <a:pPr marL="342900" indent="-342900">
              <a:lnSpc>
                <a:spcPct val="150000"/>
              </a:lnSpc>
              <a:buFont typeface="Arial" panose="020B0604020202020204" pitchFamily="34" charset="0"/>
              <a:buChar char="•"/>
            </a:pPr>
            <a:endParaRPr lang="en-US" sz="2500" dirty="0">
              <a:latin typeface="Nunito Sans" panose="00000500000000000000" pitchFamily="2" charset="0"/>
            </a:endParaRPr>
          </a:p>
          <a:p>
            <a:pPr marL="342900" indent="-342900">
              <a:lnSpc>
                <a:spcPct val="150000"/>
              </a:lnSpc>
              <a:buFont typeface="Arial" panose="020B0604020202020204" pitchFamily="34" charset="0"/>
              <a:buChar char="•"/>
            </a:pPr>
            <a:r>
              <a:rPr lang="en-US" sz="2500" dirty="0" smtClean="0">
                <a:latin typeface="Nunito Sans" panose="00000500000000000000" pitchFamily="2" charset="0"/>
              </a:rPr>
              <a:t>Response – Getting a proper answer from other</a:t>
            </a:r>
          </a:p>
          <a:p>
            <a:pPr marL="342900" indent="-342900">
              <a:lnSpc>
                <a:spcPct val="150000"/>
              </a:lnSpc>
              <a:buFont typeface="Arial" panose="020B0604020202020204" pitchFamily="34" charset="0"/>
              <a:buChar char="•"/>
            </a:pPr>
            <a:r>
              <a:rPr lang="en-US" sz="2500" dirty="0" smtClean="0">
                <a:latin typeface="Nunito Sans" panose="00000500000000000000" pitchFamily="2" charset="0"/>
              </a:rPr>
              <a:t>Request – Asking a Question to others</a:t>
            </a:r>
            <a:endParaRPr lang="en-US" sz="2500" dirty="0">
              <a:latin typeface="Nunito Sans" panose="00000500000000000000" pitchFamily="2"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If yes! Then see what is Networking</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55740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16">
                                            <p:txEl>
                                              <p:pRg st="2" end="2"/>
                                            </p:txEl>
                                          </p:spTgt>
                                        </p:tgtEl>
                                        <p:attrNameLst>
                                          <p:attrName>style.visibility</p:attrName>
                                        </p:attrNameLst>
                                      </p:cBhvr>
                                      <p:to>
                                        <p:strVal val="visible"/>
                                      </p:to>
                                    </p:set>
                                    <p:animEffect transition="in" filter="fade">
                                      <p:cBhvr>
                                        <p:cTn id="7" dur="500"/>
                                        <p:tgtEl>
                                          <p:spTgt spid="16">
                                            <p:txEl>
                                              <p:pRg st="2" end="2"/>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6">
                                            <p:txEl>
                                              <p:pRg st="3" end="3"/>
                                            </p:txEl>
                                          </p:spTgt>
                                        </p:tgtEl>
                                        <p:attrNameLst>
                                          <p:attrName>style.visibility</p:attrName>
                                        </p:attrNameLst>
                                      </p:cBhvr>
                                      <p:to>
                                        <p:strVal val="visible"/>
                                      </p:to>
                                    </p:set>
                                    <p:animEffect transition="in" filter="fade">
                                      <p:cBhvr>
                                        <p:cTn id="10"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553993"/>
            <a:ext cx="10983686"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smtClean="0">
                <a:latin typeface="Nunito Sans" panose="00000500000000000000" pitchFamily="2" charset="0"/>
              </a:rPr>
              <a:t>What is a Server?</a:t>
            </a:r>
          </a:p>
          <a:p>
            <a:pPr marL="342900" indent="-342900">
              <a:lnSpc>
                <a:spcPct val="150000"/>
              </a:lnSpc>
              <a:buFont typeface="Arial" panose="020B0604020202020204" pitchFamily="34" charset="0"/>
              <a:buChar char="•"/>
            </a:pPr>
            <a:r>
              <a:rPr lang="en-US" sz="2500" dirty="0">
                <a:latin typeface="Nunito Sans" panose="00000500000000000000" pitchFamily="2" charset="0"/>
              </a:rPr>
              <a:t>program that is dedicated to managing </a:t>
            </a:r>
            <a:r>
              <a:rPr lang="en-US" sz="2500" dirty="0" smtClean="0">
                <a:latin typeface="Nunito Sans" panose="00000500000000000000" pitchFamily="2" charset="0"/>
              </a:rPr>
              <a:t>network resources</a:t>
            </a:r>
          </a:p>
          <a:p>
            <a:pPr marL="342900" indent="-342900">
              <a:lnSpc>
                <a:spcPct val="150000"/>
              </a:lnSpc>
              <a:buFont typeface="Arial" panose="020B0604020202020204" pitchFamily="34" charset="0"/>
              <a:buChar char="•"/>
            </a:pPr>
            <a:r>
              <a:rPr lang="en-US" sz="2500" dirty="0" smtClean="0">
                <a:latin typeface="Nunito Sans" panose="00000500000000000000" pitchFamily="2" charset="0"/>
              </a:rPr>
              <a:t>Acts as a connector between UI and Database</a:t>
            </a:r>
          </a:p>
          <a:p>
            <a:pPr>
              <a:lnSpc>
                <a:spcPct val="150000"/>
              </a:lnSpc>
            </a:pPr>
            <a:endParaRPr lang="en-US" sz="2500" dirty="0" smtClean="0">
              <a:latin typeface="Nunito Sans" panose="00000500000000000000" pitchFamily="2"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How to communicate with Database?</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725" y="3505200"/>
            <a:ext cx="3876675" cy="2655086"/>
          </a:xfrm>
          <a:prstGeom prst="rect">
            <a:avLst/>
          </a:prstGeom>
        </p:spPr>
      </p:pic>
    </p:spTree>
    <p:extLst>
      <p:ext uri="{BB962C8B-B14F-4D97-AF65-F5344CB8AC3E}">
        <p14:creationId xmlns:p14="http://schemas.microsoft.com/office/powerpoint/2010/main" val="16217958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553993"/>
            <a:ext cx="10983686" cy="6213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smtClean="0">
                <a:latin typeface="Nunito Sans" panose="00000500000000000000" pitchFamily="2" charset="0"/>
              </a:rPr>
              <a:t>What happens when you type </a:t>
            </a:r>
            <a:r>
              <a:rPr lang="en-US" sz="2500" dirty="0" smtClean="0">
                <a:latin typeface="Nunito Sans" panose="00000500000000000000" pitchFamily="2" charset="0"/>
                <a:hlinkClick r:id="rId3"/>
              </a:rPr>
              <a:t>www.google.com</a:t>
            </a:r>
            <a:r>
              <a:rPr lang="en-US" sz="2500" dirty="0" smtClean="0">
                <a:latin typeface="Nunito Sans" panose="00000500000000000000" pitchFamily="2" charset="0"/>
              </a:rPr>
              <a:t> on your browser?</a:t>
            </a: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err="1" smtClean="0">
                <a:latin typeface="Nunito Sans" panose="00000500000000000000" pitchFamily="2" charset="0"/>
              </a:rPr>
              <a:t>Realtime</a:t>
            </a:r>
            <a:r>
              <a:rPr lang="en-US" sz="4500" b="1" dirty="0" smtClean="0">
                <a:latin typeface="Nunito Sans" panose="00000500000000000000" pitchFamily="2" charset="0"/>
              </a:rPr>
              <a:t> application of Networking</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800" y="2590800"/>
            <a:ext cx="4133850" cy="3343275"/>
          </a:xfrm>
          <a:prstGeom prst="rect">
            <a:avLst/>
          </a:prstGeom>
        </p:spPr>
      </p:pic>
    </p:spTree>
    <p:extLst>
      <p:ext uri="{BB962C8B-B14F-4D97-AF65-F5344CB8AC3E}">
        <p14:creationId xmlns:p14="http://schemas.microsoft.com/office/powerpoint/2010/main" val="9133229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xmlns=""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xmlns=""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What we will learn?</a:t>
            </a:r>
            <a:endParaRPr lang="en-US" sz="4500" b="1" dirty="0">
              <a:latin typeface="Nunito Sans" panose="00000500000000000000" pitchFamily="2" charset="0"/>
            </a:endParaRPr>
          </a:p>
        </p:txBody>
      </p:sp>
      <p:sp>
        <p:nvSpPr>
          <p:cNvPr id="16" name="TextBox 15">
            <a:extLst>
              <a:ext uri="{FF2B5EF4-FFF2-40B4-BE49-F238E27FC236}">
                <a16:creationId xmlns:a16="http://schemas.microsoft.com/office/drawing/2014/main" xmlns="" id="{5AFC0D69-68C1-4838-9AC4-A4286388BDC4}"/>
              </a:ext>
            </a:extLst>
          </p:cNvPr>
          <p:cNvSpPr txBox="1"/>
          <p:nvPr/>
        </p:nvSpPr>
        <p:spPr>
          <a:xfrm>
            <a:off x="558069" y="1611766"/>
            <a:ext cx="5524501" cy="292964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smtClean="0">
                <a:latin typeface="Nunito Sans" panose="00000500000000000000" pitchFamily="2" charset="0"/>
              </a:rPr>
              <a:t>Multithreading</a:t>
            </a:r>
          </a:p>
          <a:p>
            <a:pPr marL="342900" indent="-342900">
              <a:lnSpc>
                <a:spcPct val="150000"/>
              </a:lnSpc>
              <a:buFont typeface="Arial" panose="020B0604020202020204" pitchFamily="34" charset="0"/>
              <a:buChar char="•"/>
            </a:pPr>
            <a:r>
              <a:rPr lang="en-US" sz="2500" dirty="0" smtClean="0">
                <a:latin typeface="Nunito Sans" panose="00000500000000000000" pitchFamily="2" charset="0"/>
              </a:rPr>
              <a:t>Exception Handling</a:t>
            </a:r>
          </a:p>
          <a:p>
            <a:pPr marL="342900" indent="-342900">
              <a:lnSpc>
                <a:spcPct val="150000"/>
              </a:lnSpc>
              <a:buFont typeface="Arial" panose="020B0604020202020204" pitchFamily="34" charset="0"/>
              <a:buChar char="•"/>
            </a:pPr>
            <a:r>
              <a:rPr lang="en-US" sz="2500" dirty="0" smtClean="0">
                <a:latin typeface="Nunito Sans" panose="00000500000000000000" pitchFamily="2" charset="0"/>
              </a:rPr>
              <a:t>JDBC</a:t>
            </a:r>
          </a:p>
          <a:p>
            <a:pPr marL="342900" indent="-342900">
              <a:lnSpc>
                <a:spcPct val="150000"/>
              </a:lnSpc>
              <a:buFont typeface="Arial" panose="020B0604020202020204" pitchFamily="34" charset="0"/>
              <a:buChar char="•"/>
            </a:pPr>
            <a:r>
              <a:rPr lang="en-US" sz="2500" dirty="0" smtClean="0">
                <a:latin typeface="Nunito Sans" panose="00000500000000000000" pitchFamily="2" charset="0"/>
              </a:rPr>
              <a:t>Networking</a:t>
            </a:r>
          </a:p>
          <a:p>
            <a:pPr marL="342900" indent="-342900">
              <a:lnSpc>
                <a:spcPct val="150000"/>
              </a:lnSpc>
              <a:buFont typeface="Arial" panose="020B0604020202020204" pitchFamily="34" charset="0"/>
              <a:buChar char="•"/>
            </a:pPr>
            <a:r>
              <a:rPr lang="en-US" sz="2500" dirty="0" smtClean="0">
                <a:latin typeface="Nunito Sans" panose="00000500000000000000" pitchFamily="2" charset="0"/>
              </a:rPr>
              <a:t>Servlets</a:t>
            </a:r>
          </a:p>
        </p:txBody>
      </p:sp>
      <p:sp>
        <p:nvSpPr>
          <p:cNvPr id="18" name="Rectangle 17">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016221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smtClean="0">
                <a:latin typeface="Nunito Sans" panose="00000500000000000000" pitchFamily="2" charset="0"/>
              </a:rPr>
              <a:t>Have you heard about Multitasking?</a:t>
            </a:r>
            <a:endParaRPr lang="en-US" sz="4500" b="1" dirty="0">
              <a:latin typeface="Nunito Sans" panose="00000500000000000000" pitchFamily="2" charset="0"/>
            </a:endParaRPr>
          </a:p>
        </p:txBody>
      </p:sp>
      <p:sp>
        <p:nvSpPr>
          <p:cNvPr id="10" name="Rectangle 9">
            <a:extLst>
              <a:ext uri="{FF2B5EF4-FFF2-40B4-BE49-F238E27FC236}">
                <a16:creationId xmlns:a16="http://schemas.microsoft.com/office/drawing/2014/main" xmlns=""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grpSp>
        <p:nvGrpSpPr>
          <p:cNvPr id="3" name="Group 2"/>
          <p:cNvGrpSpPr/>
          <p:nvPr/>
        </p:nvGrpSpPr>
        <p:grpSpPr>
          <a:xfrm>
            <a:off x="558069" y="1600200"/>
            <a:ext cx="11104481" cy="2785378"/>
            <a:chOff x="558069" y="1600200"/>
            <a:chExt cx="11104481" cy="2785378"/>
          </a:xfrm>
        </p:grpSpPr>
        <p:sp>
          <p:nvSpPr>
            <p:cNvPr id="11" name="TextBox 10">
              <a:extLst>
                <a:ext uri="{FF2B5EF4-FFF2-40B4-BE49-F238E27FC236}">
                  <a16:creationId xmlns:a16="http://schemas.microsoft.com/office/drawing/2014/main" xmlns="" id="{6373F422-781C-4385-84E3-34EDBC7AB3E7}"/>
                </a:ext>
              </a:extLst>
            </p:cNvPr>
            <p:cNvSpPr txBox="1"/>
            <p:nvPr/>
          </p:nvSpPr>
          <p:spPr>
            <a:xfrm>
              <a:off x="558069" y="1600200"/>
              <a:ext cx="11104481" cy="2785378"/>
            </a:xfrm>
            <a:prstGeom prst="rect">
              <a:avLst/>
            </a:prstGeom>
            <a:noFill/>
          </p:spPr>
          <p:txBody>
            <a:bodyPr wrap="square" rtlCol="0">
              <a:spAutoFit/>
            </a:bodyPr>
            <a:lstStyle/>
            <a:p>
              <a:endParaRPr lang="en-US" sz="2500" b="1" dirty="0" smtClean="0">
                <a:latin typeface="Nunito Sans" panose="00000500000000000000" pitchFamily="2" charset="0"/>
              </a:endParaRPr>
            </a:p>
            <a:p>
              <a:endParaRPr lang="en-US" sz="2500" b="1" dirty="0">
                <a:latin typeface="Nunito Sans" panose="00000500000000000000" pitchFamily="2" charset="0"/>
              </a:endParaRPr>
            </a:p>
            <a:p>
              <a:endParaRPr lang="en-US" sz="2500" b="1" dirty="0" smtClean="0">
                <a:latin typeface="Nunito Sans" panose="00000500000000000000" pitchFamily="2" charset="0"/>
              </a:endParaRPr>
            </a:p>
            <a:p>
              <a:endParaRPr lang="en-US" sz="2500" b="1" dirty="0">
                <a:latin typeface="Nunito Sans" panose="00000500000000000000" pitchFamily="2" charset="0"/>
              </a:endParaRPr>
            </a:p>
            <a:p>
              <a:endParaRPr lang="en-US" sz="2500" b="1" dirty="0" smtClean="0">
                <a:latin typeface="Nunito Sans" panose="00000500000000000000" pitchFamily="2" charset="0"/>
              </a:endParaRPr>
            </a:p>
            <a:p>
              <a:endParaRPr lang="en-US" sz="2500" b="1" dirty="0">
                <a:latin typeface="Nunito Sans" panose="00000500000000000000" pitchFamily="2" charset="0"/>
              </a:endParaRPr>
            </a:p>
            <a:p>
              <a:r>
                <a:rPr lang="en-US" sz="2500" b="1" dirty="0" smtClean="0">
                  <a:latin typeface="Nunito Sans" panose="00000500000000000000" pitchFamily="2" charset="0"/>
                </a:rPr>
                <a:t>If yes! Then what is </a:t>
              </a:r>
              <a:r>
                <a:rPr lang="en-US" sz="2500" b="1" dirty="0" err="1" smtClean="0">
                  <a:latin typeface="Nunito Sans" panose="00000500000000000000" pitchFamily="2" charset="0"/>
                </a:rPr>
                <a:t>MultiThreading</a:t>
              </a:r>
              <a:endParaRPr lang="en-US" sz="2500" b="1" dirty="0">
                <a:latin typeface="Nunito Sans" panose="00000500000000000000" pitchFamily="2"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4600" y="2080528"/>
              <a:ext cx="2305050" cy="2305050"/>
            </a:xfrm>
            <a:prstGeom prst="rect">
              <a:avLst/>
            </a:prstGeom>
          </p:spPr>
        </p:pic>
      </p:grpSp>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553993"/>
            <a:ext cx="6411686" cy="124649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smtClean="0">
                <a:latin typeface="Nunito Sans" panose="00000500000000000000" pitchFamily="2" charset="0"/>
              </a:rPr>
              <a:t>Multiprocessing</a:t>
            </a:r>
          </a:p>
          <a:p>
            <a:pPr marL="342900" indent="-342900">
              <a:lnSpc>
                <a:spcPct val="150000"/>
              </a:lnSpc>
              <a:buFont typeface="Arial" panose="020B0604020202020204" pitchFamily="34" charset="0"/>
              <a:buChar char="•"/>
            </a:pPr>
            <a:r>
              <a:rPr lang="en-US" sz="2500" dirty="0" smtClean="0">
                <a:latin typeface="Nunito Sans" panose="00000500000000000000" pitchFamily="2" charset="0"/>
              </a:rPr>
              <a:t>Multithreading</a:t>
            </a:r>
            <a:endParaRPr lang="en-US" sz="2500" dirty="0">
              <a:latin typeface="Nunito Sans" panose="00000500000000000000" pitchFamily="2"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Multitasking</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635436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122572"/>
            <a:ext cx="1993392" cy="430628"/>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9800" y="304800"/>
            <a:ext cx="5825067" cy="32766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0" y="3771900"/>
            <a:ext cx="5715000" cy="2857500"/>
          </a:xfrm>
          <a:prstGeom prst="rect">
            <a:avLst/>
          </a:prstGeom>
        </p:spPr>
      </p:pic>
    </p:spTree>
    <p:extLst>
      <p:ext uri="{BB962C8B-B14F-4D97-AF65-F5344CB8AC3E}">
        <p14:creationId xmlns:p14="http://schemas.microsoft.com/office/powerpoint/2010/main" val="17698579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553993"/>
            <a:ext cx="11069030" cy="297773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smtClean="0">
                <a:latin typeface="Nunito Sans" panose="00000500000000000000" pitchFamily="2" charset="0"/>
              </a:rPr>
              <a:t>Doing two or more different processes at a time – </a:t>
            </a:r>
            <a:r>
              <a:rPr lang="en-US" sz="2500" dirty="0" err="1" smtClean="0">
                <a:latin typeface="Nunito Sans" panose="00000500000000000000" pitchFamily="2" charset="0"/>
              </a:rPr>
              <a:t>Multitaksing</a:t>
            </a:r>
            <a:endParaRPr lang="en-US" sz="2500" dirty="0" smtClean="0">
              <a:latin typeface="Nunito Sans" panose="00000500000000000000" pitchFamily="2" charset="0"/>
            </a:endParaRPr>
          </a:p>
          <a:p>
            <a:pPr marL="342900" indent="-342900">
              <a:lnSpc>
                <a:spcPct val="150000"/>
              </a:lnSpc>
              <a:buFont typeface="Arial" panose="020B0604020202020204" pitchFamily="34" charset="0"/>
              <a:buChar char="•"/>
            </a:pPr>
            <a:r>
              <a:rPr lang="en-US" sz="2500" dirty="0" smtClean="0">
                <a:latin typeface="Nunito Sans" panose="00000500000000000000" pitchFamily="2" charset="0"/>
              </a:rPr>
              <a:t>Ex: using split screen in mobile phone</a:t>
            </a:r>
          </a:p>
          <a:p>
            <a:pPr>
              <a:lnSpc>
                <a:spcPct val="150000"/>
              </a:lnSpc>
            </a:pPr>
            <a:endParaRPr lang="en-US" sz="2500" dirty="0" smtClean="0">
              <a:latin typeface="Nunito Sans" panose="00000500000000000000" pitchFamily="2" charset="0"/>
            </a:endParaRPr>
          </a:p>
          <a:p>
            <a:pPr marL="342900" indent="-342900">
              <a:lnSpc>
                <a:spcPct val="150000"/>
              </a:lnSpc>
              <a:buFont typeface="Arial" panose="020B0604020202020204" pitchFamily="34" charset="0"/>
              <a:buChar char="•"/>
            </a:pPr>
            <a:r>
              <a:rPr lang="en-US" sz="2500" dirty="0" smtClean="0">
                <a:latin typeface="Nunito Sans" panose="00000500000000000000" pitchFamily="2" charset="0"/>
              </a:rPr>
              <a:t>Doing two or more different tasks inside a same process – Multithreading</a:t>
            </a:r>
          </a:p>
          <a:p>
            <a:pPr marL="342900" indent="-342900">
              <a:lnSpc>
                <a:spcPct val="150000"/>
              </a:lnSpc>
              <a:buFont typeface="Arial" panose="020B0604020202020204" pitchFamily="34" charset="0"/>
              <a:buChar char="•"/>
            </a:pPr>
            <a:r>
              <a:rPr lang="en-US" sz="2500" dirty="0" smtClean="0">
                <a:latin typeface="Nunito Sans" panose="00000500000000000000" pitchFamily="2" charset="0"/>
              </a:rPr>
              <a:t>Ex: using 2 or more tabs in a Web browser</a:t>
            </a:r>
            <a:endParaRPr lang="en-US" sz="2500" dirty="0">
              <a:latin typeface="Nunito Sans" panose="00000500000000000000" pitchFamily="2"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Multitasking </a:t>
            </a:r>
            <a:r>
              <a:rPr lang="en-US" sz="4500" b="1" dirty="0" err="1" smtClean="0">
                <a:latin typeface="Nunito Sans" panose="00000500000000000000" pitchFamily="2" charset="0"/>
              </a:rPr>
              <a:t>vs</a:t>
            </a:r>
            <a:r>
              <a:rPr lang="en-US" sz="4500" b="1" dirty="0" smtClean="0">
                <a:latin typeface="Nunito Sans" panose="00000500000000000000" pitchFamily="2" charset="0"/>
              </a:rPr>
              <a:t> Multithreading</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551031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553993"/>
            <a:ext cx="8392886" cy="182357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smtClean="0">
                <a:latin typeface="Nunito Sans" panose="00000500000000000000" pitchFamily="2" charset="0"/>
              </a:rPr>
              <a:t>To save time</a:t>
            </a:r>
          </a:p>
          <a:p>
            <a:pPr marL="342900" indent="-342900">
              <a:lnSpc>
                <a:spcPct val="150000"/>
              </a:lnSpc>
              <a:buFont typeface="Arial" panose="020B0604020202020204" pitchFamily="34" charset="0"/>
              <a:buChar char="•"/>
            </a:pPr>
            <a:r>
              <a:rPr lang="en-US" sz="2500" dirty="0" smtClean="0">
                <a:latin typeface="Nunito Sans" panose="00000500000000000000" pitchFamily="2" charset="0"/>
              </a:rPr>
              <a:t>To do multiple processes at a same time</a:t>
            </a:r>
          </a:p>
          <a:p>
            <a:pPr marL="342900" indent="-342900">
              <a:lnSpc>
                <a:spcPct val="150000"/>
              </a:lnSpc>
              <a:buFont typeface="Arial" panose="020B0604020202020204" pitchFamily="34" charset="0"/>
              <a:buChar char="•"/>
            </a:pPr>
            <a:r>
              <a:rPr lang="en-US" sz="2500" dirty="0" smtClean="0">
                <a:latin typeface="Nunito Sans" panose="00000500000000000000" pitchFamily="2" charset="0"/>
              </a:rPr>
              <a:t>Developing games</a:t>
            </a: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Need for Multithreading:</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4167360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553993"/>
            <a:ext cx="10983686" cy="355481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smtClean="0">
                <a:latin typeface="Nunito Sans" panose="00000500000000000000" pitchFamily="2" charset="0"/>
              </a:rPr>
              <a:t>Consider the game PUBG</a:t>
            </a:r>
          </a:p>
          <a:p>
            <a:pPr marL="342900" indent="-342900">
              <a:lnSpc>
                <a:spcPct val="150000"/>
              </a:lnSpc>
              <a:buFont typeface="Arial" panose="020B0604020202020204" pitchFamily="34" charset="0"/>
              <a:buChar char="•"/>
            </a:pPr>
            <a:r>
              <a:rPr lang="en-US" sz="2500" b="1" dirty="0" smtClean="0">
                <a:latin typeface="Nunito Sans" panose="00000500000000000000" pitchFamily="2" charset="0"/>
              </a:rPr>
              <a:t>We speak about PUBG as a </a:t>
            </a:r>
            <a:r>
              <a:rPr lang="en-US" sz="2500" b="1" dirty="0" err="1" smtClean="0">
                <a:latin typeface="Nunito Sans" panose="00000500000000000000" pitchFamily="2" charset="0"/>
              </a:rPr>
              <a:t>realtime</a:t>
            </a:r>
            <a:r>
              <a:rPr lang="en-US" sz="2500" b="1" dirty="0" smtClean="0">
                <a:latin typeface="Nunito Sans" panose="00000500000000000000" pitchFamily="2" charset="0"/>
              </a:rPr>
              <a:t> example for Multithreading but why? Or where is it implemented with Multithreading?</a:t>
            </a:r>
          </a:p>
          <a:p>
            <a:pPr marL="342900" indent="-342900">
              <a:lnSpc>
                <a:spcPct val="150000"/>
              </a:lnSpc>
              <a:buFont typeface="Arial" panose="020B0604020202020204" pitchFamily="34" charset="0"/>
              <a:buChar char="•"/>
            </a:pPr>
            <a:r>
              <a:rPr lang="en-US" sz="2500" dirty="0" smtClean="0">
                <a:latin typeface="Nunito Sans" panose="00000500000000000000" pitchFamily="2" charset="0"/>
              </a:rPr>
              <a:t>There may be 2 or more players playing simultaneously inside a same Arcade mode within the same time, where each player can shoot other player and so on..</a:t>
            </a: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err="1" smtClean="0">
                <a:latin typeface="Nunito Sans" panose="00000500000000000000" pitchFamily="2" charset="0"/>
              </a:rPr>
              <a:t>Realtime</a:t>
            </a:r>
            <a:r>
              <a:rPr lang="en-US" sz="4500" b="1" dirty="0" smtClean="0">
                <a:latin typeface="Nunito Sans" panose="00000500000000000000" pitchFamily="2" charset="0"/>
              </a:rPr>
              <a:t> use of Multithreading:</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524285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fade">
                                      <p:cBhvr>
                                        <p:cTn id="7" dur="500"/>
                                        <p:tgtEl>
                                          <p:spTgt spid="1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250"/>
                                  </p:stCondLst>
                                  <p:childTnLst>
                                    <p:set>
                                      <p:cBhvr>
                                        <p:cTn id="11" dur="1" fill="hold">
                                          <p:stCondLst>
                                            <p:cond delay="0"/>
                                          </p:stCondLst>
                                        </p:cTn>
                                        <p:tgtEl>
                                          <p:spTgt spid="16">
                                            <p:txEl>
                                              <p:pRg st="2" end="2"/>
                                            </p:txEl>
                                          </p:spTgt>
                                        </p:tgtEl>
                                        <p:attrNameLst>
                                          <p:attrName>style.visibility</p:attrName>
                                        </p:attrNameLst>
                                      </p:cBhvr>
                                      <p:to>
                                        <p:strVal val="visible"/>
                                      </p:to>
                                    </p:set>
                                    <p:animEffect transition="in" filter="fade">
                                      <p:cBhvr>
                                        <p:cTn id="12"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2309</TotalTime>
  <Words>676</Words>
  <Application>Microsoft Office PowerPoint</Application>
  <PresentationFormat>Widescreen</PresentationFormat>
  <Paragraphs>127</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Nunito Sans SemiBold</vt:lpstr>
      <vt:lpstr>Arial</vt:lpstr>
      <vt:lpstr>Calibri</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MuthuKumaran G</cp:lastModifiedBy>
  <cp:revision>215</cp:revision>
  <dcterms:created xsi:type="dcterms:W3CDTF">2006-08-16T00:00:00Z</dcterms:created>
  <dcterms:modified xsi:type="dcterms:W3CDTF">2019-11-27T11:50:17Z</dcterms:modified>
</cp:coreProperties>
</file>